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9"/>
  </p:notesMasterIdLst>
  <p:handoutMasterIdLst>
    <p:handoutMasterId r:id="rId40"/>
  </p:handoutMasterIdLst>
  <p:sldIdLst>
    <p:sldId id="256" r:id="rId3"/>
    <p:sldId id="337" r:id="rId4"/>
    <p:sldId id="338" r:id="rId5"/>
    <p:sldId id="339" r:id="rId6"/>
    <p:sldId id="340" r:id="rId7"/>
    <p:sldId id="332" r:id="rId8"/>
    <p:sldId id="303" r:id="rId9"/>
    <p:sldId id="344" r:id="rId10"/>
    <p:sldId id="300" r:id="rId11"/>
    <p:sldId id="334" r:id="rId12"/>
    <p:sldId id="302" r:id="rId13"/>
    <p:sldId id="333" r:id="rId14"/>
    <p:sldId id="309" r:id="rId15"/>
    <p:sldId id="335" r:id="rId16"/>
    <p:sldId id="345" r:id="rId17"/>
    <p:sldId id="346" r:id="rId18"/>
    <p:sldId id="347" r:id="rId19"/>
    <p:sldId id="361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5" r:id="rId28"/>
    <p:sldId id="356" r:id="rId29"/>
    <p:sldId id="357" r:id="rId30"/>
    <p:sldId id="358" r:id="rId31"/>
    <p:sldId id="359" r:id="rId32"/>
    <p:sldId id="360" r:id="rId33"/>
    <p:sldId id="362" r:id="rId34"/>
    <p:sldId id="363" r:id="rId35"/>
    <p:sldId id="364" r:id="rId36"/>
    <p:sldId id="365" r:id="rId37"/>
    <p:sldId id="36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en-US" baseline="0">
                <a:solidFill>
                  <a:schemeClr val="bg1"/>
                </a:solidFill>
              </a:rPr>
              <a:t>Clinic Stats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baseline="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baseline="0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child male</c:v>
                </c:pt>
                <c:pt idx="1">
                  <c:v>child female</c:v>
                </c:pt>
                <c:pt idx="2">
                  <c:v>adult male</c:v>
                </c:pt>
                <c:pt idx="3">
                  <c:v>adult female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25</c:v>
                </c:pt>
                <c:pt idx="3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en-US"/>
          </a:p>
        </c:txPr>
      </c:legendEntry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2B39C-301A-4940-8B96-F718D87E9A25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8D98-0B48-441A-BDFC-80E5A2619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11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85BE-2F61-42D9-828B-CD8154867A51}" type="datetimeFigureOut">
              <a:rPr lang="en-US" smtClean="0"/>
              <a:pPr/>
              <a:t>11/14/2014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3A02B-E60B-44B7-9E56-71CCA93E1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69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3A02B-E60B-44B7-9E56-71CCA93E182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0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26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99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913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3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88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7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70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49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08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68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39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28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58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80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16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26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69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807A0-C238-4889-B654-5757F15FA398}" type="datetimeFigureOut">
              <a:rPr lang="en-US" smtClean="0"/>
              <a:pPr/>
              <a:t>11/14/2014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74DE9-A4D7-428E-9BBE-09C7FBBE195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9D852-37BC-462D-B5BB-898B74133312}" type="datetimeFigureOut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2014-11-14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BCCD7-9D22-4E7B-AA8D-9FEF7A0A331E}" type="slidenum">
              <a:rPr lang="en-Z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Z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2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7432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South Africa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953000"/>
            <a:ext cx="7854696" cy="12954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Report of Activities – July to October 2014</a:t>
            </a:r>
            <a:endParaRPr lang="en-GB" dirty="0">
              <a:latin typeface="+mj-lt"/>
            </a:endParaRPr>
          </a:p>
        </p:txBody>
      </p:sp>
      <p:pic>
        <p:nvPicPr>
          <p:cNvPr id="4" name="Picture 5" descr="E:\Sai\2013 Calendar\Sarva Dharma Logo with Truth, Right condu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55" y="76200"/>
            <a:ext cx="1044338" cy="1066800"/>
          </a:xfrm>
          <a:prstGeom prst="rect">
            <a:avLst/>
          </a:prstGeom>
          <a:noFill/>
        </p:spPr>
      </p:pic>
      <p:pic>
        <p:nvPicPr>
          <p:cNvPr id="35842" name="Picture 2" descr="http://upload.wikimedia.org/wikipedia/commons/thumb/a/af/Flag_of_South_Africa.svg/2000px-Flag_of_South_Africa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070" y="0"/>
            <a:ext cx="171493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Grama</a:t>
            </a:r>
            <a:r>
              <a:rPr lang="en-US" dirty="0" smtClean="0"/>
              <a:t> Seva and Medical Camp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114800"/>
            <a:ext cx="34303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140339"/>
            <a:ext cx="3429000" cy="228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727478"/>
            <a:ext cx="3429000" cy="228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676400"/>
            <a:ext cx="3430161" cy="228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Ladies Forum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fi-FI" dirty="0" smtClean="0">
                <a:latin typeface="+mj-lt"/>
              </a:rPr>
              <a:t>Active Forum</a:t>
            </a:r>
          </a:p>
          <a:p>
            <a:pPr lvl="0">
              <a:lnSpc>
                <a:spcPct val="150000"/>
              </a:lnSpc>
            </a:pPr>
            <a:r>
              <a:rPr lang="fi-FI" dirty="0" smtClean="0">
                <a:latin typeface="+mj-lt"/>
              </a:rPr>
              <a:t>Recipe Book</a:t>
            </a:r>
          </a:p>
          <a:p>
            <a:pPr lvl="1">
              <a:lnSpc>
                <a:spcPct val="150000"/>
              </a:lnSpc>
            </a:pPr>
            <a:r>
              <a:rPr lang="fi-FI" sz="2000" dirty="0" smtClean="0">
                <a:latin typeface="+mj-lt"/>
              </a:rPr>
              <a:t>Food Workshops – Recipes provided and Book compiled</a:t>
            </a:r>
          </a:p>
          <a:p>
            <a:pPr lvl="1">
              <a:lnSpc>
                <a:spcPct val="150000"/>
              </a:lnSpc>
            </a:pPr>
            <a:r>
              <a:rPr lang="fi-FI" sz="2000" dirty="0" smtClean="0">
                <a:latin typeface="+mj-lt"/>
              </a:rPr>
              <a:t>Offering of the Book – Prasanthi Nilayam</a:t>
            </a:r>
          </a:p>
          <a:p>
            <a:pPr lvl="1">
              <a:lnSpc>
                <a:spcPct val="150000"/>
              </a:lnSpc>
            </a:pPr>
            <a:r>
              <a:rPr lang="fi-FI" sz="2000" dirty="0" smtClean="0">
                <a:latin typeface="+mj-lt"/>
              </a:rPr>
              <a:t>2,000 Books Printed and Being Sold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latin typeface="+mj-lt"/>
              </a:rPr>
              <a:t>Part 2 being developed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latin typeface="+mj-lt"/>
              </a:rPr>
              <a:t>Will be Published on the Web</a:t>
            </a:r>
            <a:endParaRPr lang="en-GB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Recipe Book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733800" cy="531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405688" y="-13615988"/>
            <a:ext cx="2395538" cy="3408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143000"/>
            <a:ext cx="37482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Youth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pPr lvl="0"/>
            <a:r>
              <a:rPr lang="fi-FI" dirty="0" smtClean="0">
                <a:latin typeface="+mj-lt"/>
              </a:rPr>
              <a:t>Youth Living for Truth Programmes</a:t>
            </a:r>
          </a:p>
          <a:p>
            <a:pPr lvl="1"/>
            <a:r>
              <a:rPr lang="fi-FI" dirty="0" smtClean="0">
                <a:latin typeface="+mj-lt"/>
              </a:rPr>
              <a:t>Regular Programme</a:t>
            </a:r>
          </a:p>
          <a:p>
            <a:pPr lvl="1"/>
            <a:r>
              <a:rPr lang="fi-FI" dirty="0" smtClean="0">
                <a:latin typeface="+mj-lt"/>
              </a:rPr>
              <a:t>Held at Large Metropolitan Areas (Provincial Programme)  </a:t>
            </a:r>
          </a:p>
          <a:p>
            <a:pPr lvl="0"/>
            <a:r>
              <a:rPr lang="fi-FI" dirty="0" smtClean="0">
                <a:latin typeface="+mj-lt"/>
              </a:rPr>
              <a:t>Youth Day (16 June)</a:t>
            </a:r>
          </a:p>
          <a:p>
            <a:pPr lvl="1"/>
            <a:r>
              <a:rPr lang="fi-FI" dirty="0" smtClean="0">
                <a:latin typeface="+mj-lt"/>
              </a:rPr>
              <a:t>Programmes throughout the Country</a:t>
            </a:r>
          </a:p>
          <a:p>
            <a:pPr lvl="1"/>
            <a:r>
              <a:rPr lang="fi-FI" dirty="0" smtClean="0">
                <a:latin typeface="+mj-lt"/>
              </a:rPr>
              <a:t>Theme : Universalism</a:t>
            </a:r>
          </a:p>
          <a:p>
            <a:pPr lvl="1"/>
            <a:r>
              <a:rPr lang="fi-FI" dirty="0" smtClean="0">
                <a:latin typeface="+mj-lt"/>
              </a:rPr>
              <a:t>Invited Other Religious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Youth Day </a:t>
            </a:r>
            <a:r>
              <a:rPr lang="en-US" dirty="0" err="1" smtClean="0"/>
              <a:t>Programmes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5912" y="1615281"/>
            <a:ext cx="59721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5400"/>
            <a:ext cx="28694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3886200"/>
            <a:ext cx="2895600" cy="217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143000"/>
            <a:ext cx="1847099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Serve the Planet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pPr lvl="0"/>
            <a:r>
              <a:rPr lang="fi-FI" dirty="0" smtClean="0">
                <a:latin typeface="+mj-lt"/>
              </a:rPr>
              <a:t>Focus on Sathya Sai Schools</a:t>
            </a:r>
          </a:p>
          <a:p>
            <a:pPr lvl="1"/>
            <a:r>
              <a:rPr lang="fi-FI" dirty="0" smtClean="0">
                <a:latin typeface="+mj-lt"/>
              </a:rPr>
              <a:t>Children in the School</a:t>
            </a:r>
          </a:p>
          <a:p>
            <a:pPr lvl="1"/>
            <a:r>
              <a:rPr lang="fi-FI" dirty="0" smtClean="0">
                <a:latin typeface="+mj-lt"/>
              </a:rPr>
              <a:t>Children : Our Future</a:t>
            </a:r>
          </a:p>
          <a:p>
            <a:pPr lvl="0"/>
            <a:r>
              <a:rPr lang="fi-FI" dirty="0" smtClean="0">
                <a:latin typeface="+mj-lt"/>
              </a:rPr>
              <a:t>Extreme Makeover – 18/19 October 2014</a:t>
            </a:r>
          </a:p>
          <a:p>
            <a:pPr lvl="0"/>
            <a:r>
              <a:rPr lang="fi-FI" dirty="0" smtClean="0">
                <a:latin typeface="+mj-lt"/>
              </a:rPr>
              <a:t>3 Schools</a:t>
            </a:r>
          </a:p>
          <a:p>
            <a:pPr lvl="0"/>
            <a:r>
              <a:rPr lang="fi-FI" dirty="0" smtClean="0">
                <a:latin typeface="+mj-lt"/>
              </a:rPr>
              <a:t>All Regions, All Centres</a:t>
            </a:r>
          </a:p>
          <a:p>
            <a:pPr lvl="0"/>
            <a:r>
              <a:rPr lang="fi-FI" dirty="0" smtClean="0">
                <a:latin typeface="+mj-lt"/>
              </a:rPr>
              <a:t>Legacy Project </a:t>
            </a:r>
            <a:r>
              <a:rPr lang="fi-FI" dirty="0" smtClean="0">
                <a:solidFill>
                  <a:srgbClr val="FF0000"/>
                </a:solidFill>
                <a:latin typeface="+mj-lt"/>
              </a:rPr>
              <a:t>(computer lab)</a:t>
            </a:r>
          </a:p>
          <a:p>
            <a:pPr lvl="0"/>
            <a:r>
              <a:rPr lang="fi-FI" dirty="0" smtClean="0">
                <a:latin typeface="+mj-lt"/>
              </a:rPr>
              <a:t>Unity Project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Serve the Planet Project</a:t>
            </a:r>
            <a:endParaRPr lang="en-US" dirty="0"/>
          </a:p>
        </p:txBody>
      </p:sp>
      <p:pic>
        <p:nvPicPr>
          <p:cNvPr id="8" name="Picture 7" descr="IMG_6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14800"/>
            <a:ext cx="3215878" cy="21431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9" name="Content Placeholder 8" descr="IMG_5894"/>
          <p:cNvPicPr>
            <a:picLocks noGrp="1" noChangeAspect="1"/>
          </p:cNvPicPr>
          <p:nvPr isPhoto="1">
            <p:ph idx="1"/>
          </p:nvPr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38600"/>
            <a:ext cx="3217025" cy="2144684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10" name="Picture 5" descr="C:\Users\om64780\Documents\Documents\SAI\2014\STP\Photo's\Chats\IMG_1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200400" cy="257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m64780\Documents\Documents\SAI\2014\STP\Photo's\Newcastle\IMG_0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143000"/>
            <a:ext cx="3504637" cy="26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5800" y="6248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Legacy Project – Computer Lab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Planning for 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fi-FI" dirty="0" smtClean="0">
                <a:latin typeface="+mj-lt"/>
              </a:rPr>
              <a:t>Special Planning Meeting – 25/26 October 2014</a:t>
            </a:r>
          </a:p>
          <a:p>
            <a:pPr lvl="0">
              <a:lnSpc>
                <a:spcPct val="150000"/>
              </a:lnSpc>
            </a:pPr>
            <a:r>
              <a:rPr lang="fi-FI" dirty="0" smtClean="0">
                <a:latin typeface="+mj-lt"/>
              </a:rPr>
              <a:t>Preparing for Pre-World Conference</a:t>
            </a:r>
          </a:p>
          <a:p>
            <a:pPr lvl="1">
              <a:lnSpc>
                <a:spcPct val="150000"/>
              </a:lnSpc>
            </a:pPr>
            <a:r>
              <a:rPr lang="fi-FI" dirty="0" smtClean="0">
                <a:latin typeface="+mj-lt"/>
              </a:rPr>
              <a:t>June/July 2015</a:t>
            </a:r>
          </a:p>
          <a:p>
            <a:pPr lvl="0">
              <a:lnSpc>
                <a:spcPct val="150000"/>
              </a:lnSpc>
            </a:pPr>
            <a:r>
              <a:rPr lang="fi-FI" dirty="0" smtClean="0">
                <a:latin typeface="+mj-lt"/>
              </a:rPr>
              <a:t>Preparing for World Conference</a:t>
            </a:r>
          </a:p>
          <a:p>
            <a:pPr lvl="1">
              <a:lnSpc>
                <a:spcPct val="150000"/>
              </a:lnSpc>
            </a:pPr>
            <a:r>
              <a:rPr lang="fi-FI" dirty="0" smtClean="0">
                <a:latin typeface="+mj-lt"/>
              </a:rPr>
              <a:t>Registration of Cenference Delegates</a:t>
            </a:r>
          </a:p>
          <a:p>
            <a:pPr lvl="1">
              <a:lnSpc>
                <a:spcPct val="150000"/>
              </a:lnSpc>
            </a:pPr>
            <a:r>
              <a:rPr lang="fi-FI" dirty="0" smtClean="0">
                <a:latin typeface="+mj-lt"/>
              </a:rPr>
              <a:t>Task Team Being Finalised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1242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MAURITIUS</a:t>
            </a:r>
            <a:endParaRPr lang="en-GB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953000"/>
            <a:ext cx="7854696" cy="12954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Report of Activities – July to October 2014</a:t>
            </a:r>
            <a:endParaRPr lang="en-GB" dirty="0">
              <a:latin typeface="+mj-lt"/>
            </a:endParaRPr>
          </a:p>
        </p:txBody>
      </p:sp>
      <p:pic>
        <p:nvPicPr>
          <p:cNvPr id="4" name="Picture 5" descr="E:\Sai\2013 Calendar\Sarva Dharma Logo with Truth, Right condu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55" y="533400"/>
            <a:ext cx="1044338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298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REPORT OF ACTIVITIES IN MAURITIUS FROM 1 JULY TO 30 OCT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Guru </a:t>
            </a:r>
            <a:r>
              <a:rPr lang="en-US" dirty="0" err="1" smtClean="0"/>
              <a:t>Purnima</a:t>
            </a:r>
            <a:endParaRPr lang="en-US" dirty="0" smtClean="0"/>
          </a:p>
          <a:p>
            <a:r>
              <a:rPr lang="en-US" dirty="0" smtClean="0"/>
              <a:t>Ladies Sports Meet</a:t>
            </a:r>
          </a:p>
          <a:p>
            <a:r>
              <a:rPr lang="en-US" dirty="0" smtClean="0"/>
              <a:t>National Conference</a:t>
            </a:r>
          </a:p>
          <a:p>
            <a:r>
              <a:rPr lang="en-US" dirty="0" smtClean="0"/>
              <a:t>National Quiz Contest for </a:t>
            </a:r>
            <a:r>
              <a:rPr lang="en-US" dirty="0" err="1" smtClean="0"/>
              <a:t>Balvikas</a:t>
            </a:r>
            <a:r>
              <a:rPr lang="en-US" dirty="0" smtClean="0"/>
              <a:t> students</a:t>
            </a:r>
          </a:p>
          <a:p>
            <a:r>
              <a:rPr lang="en-US" dirty="0" err="1" smtClean="0"/>
              <a:t>Sathya</a:t>
            </a:r>
            <a:r>
              <a:rPr lang="en-US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Leadership Training </a:t>
            </a:r>
            <a:r>
              <a:rPr lang="en-US" dirty="0" err="1" smtClean="0"/>
              <a:t>Programme</a:t>
            </a:r>
            <a:endParaRPr lang="en-US" dirty="0" smtClean="0"/>
          </a:p>
          <a:p>
            <a:r>
              <a:rPr lang="en-US" dirty="0" smtClean="0"/>
              <a:t>Handicapped Day</a:t>
            </a:r>
          </a:p>
          <a:p>
            <a:r>
              <a:rPr lang="en-US" dirty="0" smtClean="0"/>
              <a:t>Serve the Planet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0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14 Regions</a:t>
            </a:r>
          </a:p>
          <a:p>
            <a:r>
              <a:rPr lang="en-US" dirty="0" smtClean="0"/>
              <a:t>96 </a:t>
            </a:r>
            <a:r>
              <a:rPr lang="en-US" dirty="0" err="1" smtClean="0"/>
              <a:t>Centres</a:t>
            </a:r>
            <a:endParaRPr lang="en-US" dirty="0" smtClean="0"/>
          </a:p>
          <a:p>
            <a:r>
              <a:rPr lang="en-US" dirty="0" smtClean="0"/>
              <a:t>23 Groups</a:t>
            </a:r>
          </a:p>
          <a:p>
            <a:r>
              <a:rPr lang="en-US" dirty="0" smtClean="0"/>
              <a:t>Regular attendees in excess of 7,500</a:t>
            </a:r>
          </a:p>
          <a:p>
            <a:r>
              <a:rPr lang="en-US" dirty="0" smtClean="0"/>
              <a:t>SSE Students : +/- 2,100</a:t>
            </a:r>
          </a:p>
          <a:p>
            <a:r>
              <a:rPr lang="en-US" dirty="0" smtClean="0"/>
              <a:t>SSE Teachers : +/- 300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Guru Poornima Celebrations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00200"/>
            <a:ext cx="85344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Guru Poornima was celebrated in Centres</a:t>
            </a:r>
          </a:p>
          <a:p>
            <a:pPr>
              <a:lnSpc>
                <a:spcPct val="150000"/>
              </a:lnSpc>
            </a:pPr>
            <a:r>
              <a:rPr lang="en-US" dirty="0"/>
              <a:t>N</a:t>
            </a:r>
            <a:r>
              <a:rPr lang="en-US" dirty="0" smtClean="0"/>
              <a:t>ational cultural programme was held on 20</a:t>
            </a:r>
            <a:r>
              <a:rPr lang="en-US" baseline="30000" dirty="0" smtClean="0"/>
              <a:t>th</a:t>
            </a:r>
            <a:r>
              <a:rPr lang="en-US" dirty="0" smtClean="0"/>
              <a:t> July at </a:t>
            </a:r>
            <a:r>
              <a:rPr lang="en-US" dirty="0" err="1" smtClean="0"/>
              <a:t>Wooton</a:t>
            </a:r>
            <a:r>
              <a:rPr lang="en-US" dirty="0" smtClean="0"/>
              <a:t> Sai Centre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Youth presented a special programme together with the National Spiritual Coordinator.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789738" cy="4525963"/>
          </a:xfrm>
        </p:spPr>
      </p:pic>
    </p:spTree>
    <p:extLst>
      <p:ext uri="{BB962C8B-B14F-4D97-AF65-F5344CB8AC3E}">
        <p14:creationId xmlns:p14="http://schemas.microsoft.com/office/powerpoint/2010/main" val="30332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Ladies sports meet held at </a:t>
            </a:r>
            <a:r>
              <a:rPr lang="en-US" sz="2800" dirty="0" err="1" smtClean="0"/>
              <a:t>Anjaley</a:t>
            </a:r>
            <a:r>
              <a:rPr lang="en-US" sz="2800" dirty="0" smtClean="0"/>
              <a:t> Stadium on 15 August 2014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2057400"/>
            <a:ext cx="6034617" cy="4068763"/>
          </a:xfrm>
        </p:spPr>
      </p:pic>
    </p:spTree>
    <p:extLst>
      <p:ext uri="{BB962C8B-B14F-4D97-AF65-F5344CB8AC3E}">
        <p14:creationId xmlns:p14="http://schemas.microsoft.com/office/powerpoint/2010/main" val="290592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Sri </a:t>
            </a:r>
            <a:r>
              <a:rPr lang="en-US" dirty="0" err="1" smtClean="0"/>
              <a:t>Sathya</a:t>
            </a:r>
            <a:r>
              <a:rPr lang="en-US" dirty="0" smtClean="0"/>
              <a:t> </a:t>
            </a:r>
            <a:r>
              <a:rPr lang="en-US" dirty="0" err="1" smtClean="0"/>
              <a:t>Sai</a:t>
            </a:r>
            <a:r>
              <a:rPr lang="en-US" dirty="0" smtClean="0"/>
              <a:t> Service </a:t>
            </a:r>
            <a:r>
              <a:rPr lang="en-US" dirty="0" err="1" smtClean="0"/>
              <a:t>Organisation</a:t>
            </a:r>
            <a:r>
              <a:rPr lang="en-US" dirty="0" smtClean="0"/>
              <a:t> of Mauritius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Report July 2014 to October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Conference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" y="1600200"/>
            <a:ext cx="844296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The National Conference on the theme ‘Unity and love in Action’ was held on 6</a:t>
            </a:r>
            <a:r>
              <a:rPr lang="en-US" baseline="30000" dirty="0" smtClean="0"/>
              <a:t>th</a:t>
            </a:r>
            <a:r>
              <a:rPr lang="en-US" dirty="0" smtClean="0"/>
              <a:t> September 2014, at the Rabindranath </a:t>
            </a:r>
            <a:r>
              <a:rPr lang="en-US" dirty="0"/>
              <a:t>T</a:t>
            </a:r>
            <a:r>
              <a:rPr lang="en-US" dirty="0" smtClean="0"/>
              <a:t>agore Auditorium.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guest speakers were Prof. Art-Ong Jumsai and Sister Lorraine Burrows.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Sathya Sai Leadership Training 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The first SSLTP in Mauritius started on 26 July with 90 enrollments.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The course had six modules and the Youth were blessed with an additional session by </a:t>
            </a:r>
            <a:r>
              <a:rPr lang="en-US" sz="2800" dirty="0"/>
              <a:t>S</a:t>
            </a:r>
            <a:r>
              <a:rPr lang="en-US" sz="2800" dirty="0" smtClean="0"/>
              <a:t>ister Lorraine Burrows from the Sathya Sai School of Thailand.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 first cohort of 70 Youth who successfully completed the SSLTP programme were awarded certificates on 11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October 2014.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564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9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Handicapped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50292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3000" dirty="0" smtClean="0"/>
              <a:t>The SSIO of Mauritius </a:t>
            </a:r>
            <a:r>
              <a:rPr lang="en-US" sz="3000" dirty="0" err="1" smtClean="0"/>
              <a:t>organised</a:t>
            </a:r>
            <a:r>
              <a:rPr lang="en-US" sz="3000" dirty="0" smtClean="0"/>
              <a:t> a series of activities in all 8 regions.</a:t>
            </a:r>
          </a:p>
          <a:p>
            <a:pPr>
              <a:lnSpc>
                <a:spcPct val="160000"/>
              </a:lnSpc>
            </a:pPr>
            <a:r>
              <a:rPr lang="en-US" sz="3000" dirty="0"/>
              <a:t>P</a:t>
            </a:r>
            <a:r>
              <a:rPr lang="en-US" sz="3000" dirty="0" smtClean="0"/>
              <a:t>hysically challenged persons from all over the region were brought together for a day out.</a:t>
            </a:r>
          </a:p>
          <a:p>
            <a:pPr>
              <a:lnSpc>
                <a:spcPct val="160000"/>
              </a:lnSpc>
            </a:pPr>
            <a:r>
              <a:rPr lang="en-US" sz="3000" dirty="0" smtClean="0"/>
              <a:t>Popular programme; </a:t>
            </a:r>
            <a:r>
              <a:rPr lang="en-US" sz="3000" dirty="0" err="1" smtClean="0"/>
              <a:t>organised</a:t>
            </a:r>
            <a:r>
              <a:rPr lang="en-US" sz="3000" dirty="0" smtClean="0"/>
              <a:t> every year - homes, </a:t>
            </a:r>
            <a:r>
              <a:rPr lang="en-US" sz="3000" dirty="0" err="1" smtClean="0"/>
              <a:t>specialised</a:t>
            </a:r>
            <a:r>
              <a:rPr lang="en-US" sz="3000" dirty="0" smtClean="0"/>
              <a:t> schools and institutions taking care </a:t>
            </a:r>
            <a:r>
              <a:rPr lang="en-US" sz="3000" dirty="0"/>
              <a:t>of physically challenged persons are </a:t>
            </a:r>
            <a:r>
              <a:rPr lang="en-US" sz="3000" dirty="0" smtClean="0"/>
              <a:t>invited for an outing, mostly by the seaside.</a:t>
            </a:r>
          </a:p>
          <a:p>
            <a:pPr>
              <a:lnSpc>
                <a:spcPct val="160000"/>
              </a:lnSpc>
            </a:pPr>
            <a:r>
              <a:rPr lang="en-US" sz="3000" dirty="0" smtClean="0"/>
              <a:t>Tents are erected to host the event and ambulance services, life savers, and fire services are arranged for safety.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5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Devotional</a:t>
            </a:r>
          </a:p>
          <a:p>
            <a:pPr lvl="1"/>
            <a:r>
              <a:rPr lang="en-US" dirty="0" smtClean="0"/>
              <a:t>Devotional Group Singing</a:t>
            </a:r>
          </a:p>
          <a:p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SSE Classes</a:t>
            </a:r>
          </a:p>
          <a:p>
            <a:r>
              <a:rPr lang="en-US" dirty="0" smtClean="0"/>
              <a:t>Service</a:t>
            </a:r>
          </a:p>
          <a:p>
            <a:pPr lvl="1"/>
            <a:r>
              <a:rPr lang="en-US" dirty="0" smtClean="0"/>
              <a:t>Regular Medical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Support to Sathya Sai Schools</a:t>
            </a:r>
          </a:p>
          <a:p>
            <a:pPr lvl="1"/>
            <a:r>
              <a:rPr lang="en-US" dirty="0" smtClean="0"/>
              <a:t>Blood Camps</a:t>
            </a:r>
          </a:p>
          <a:p>
            <a:r>
              <a:rPr lang="en-US" dirty="0" smtClean="0"/>
              <a:t>Youth</a:t>
            </a:r>
          </a:p>
          <a:p>
            <a:pPr lvl="1"/>
            <a:r>
              <a:rPr lang="en-US" dirty="0" smtClean="0"/>
              <a:t>Youth </a:t>
            </a:r>
            <a:r>
              <a:rPr lang="en-US" dirty="0" err="1" smtClean="0"/>
              <a:t>Programmes</a:t>
            </a:r>
            <a:endParaRPr lang="en-US" dirty="0" smtClean="0"/>
          </a:p>
          <a:p>
            <a:r>
              <a:rPr lang="en-US" dirty="0" smtClean="0"/>
              <a:t>Ladies Forum</a:t>
            </a:r>
          </a:p>
          <a:p>
            <a:pPr lvl="1"/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of the month observed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 the Planet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The Youth in Mauritius </a:t>
            </a:r>
            <a:r>
              <a:rPr lang="en-US" dirty="0" err="1" smtClean="0"/>
              <a:t>organised</a:t>
            </a:r>
            <a:r>
              <a:rPr lang="en-US" dirty="0" smtClean="0"/>
              <a:t> various activities in Centres: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Taking care of children who are victims of domestic violence and who have been taken away from their parents.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Child development activities, karaoke and dances with live music were </a:t>
            </a:r>
            <a:r>
              <a:rPr lang="en-US" dirty="0" err="1" smtClean="0"/>
              <a:t>organised</a:t>
            </a:r>
            <a:r>
              <a:rPr lang="en-US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Lunch was served.</a:t>
            </a:r>
          </a:p>
        </p:txBody>
      </p:sp>
    </p:spTree>
    <p:extLst>
      <p:ext uri="{BB962C8B-B14F-4D97-AF65-F5344CB8AC3E}">
        <p14:creationId xmlns:p14="http://schemas.microsoft.com/office/powerpoint/2010/main" val="19630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Serve the Planet –Special Care for Children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004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1556792"/>
            <a:ext cx="45720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8800" b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BOTSWANA</a:t>
            </a:r>
            <a:endParaRPr lang="en-ZA" sz="8800" b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260" y="2997810"/>
            <a:ext cx="8813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 underprivileged children 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- 1</a:t>
            </a:r>
            <a:r>
              <a:rPr lang="en-US" sz="16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Sunday 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month 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 </a:t>
            </a:r>
            <a:r>
              <a:rPr lang="en-US" sz="1600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Naledi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Day care 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Centre</a:t>
            </a:r>
            <a:endParaRPr lang="en-ZA" sz="16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996" y="3356992"/>
            <a:ext cx="85622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 children 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Save 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Souls 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Village- Gaborone</a:t>
            </a:r>
            <a:r>
              <a:rPr lang="en-US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last Sunday /month 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Ladies Forum – cooking of meals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Youth packed food hampers (40 babies &amp; 90 children)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Seva done for Avatar Declaration Day 20</a:t>
            </a:r>
            <a:r>
              <a:rPr lang="en-US" sz="1600" baseline="300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October 2014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9803"/>
            <a:ext cx="8424936" cy="158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97152"/>
            <a:ext cx="16954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71035" y="177864"/>
            <a:ext cx="26739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GABORONE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102" y="1484784"/>
            <a:ext cx="79063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TYPES OF TREATMENT</a:t>
            </a:r>
          </a:p>
          <a:p>
            <a:endParaRPr lang="en-ZA" sz="2000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ZA" sz="2000" dirty="0" smtClean="0">
                <a:solidFill>
                  <a:prstClr val="white"/>
                </a:solidFill>
              </a:rPr>
              <a:t>1</a:t>
            </a:r>
            <a:r>
              <a:rPr lang="en-ZA" sz="2000" dirty="0">
                <a:solidFill>
                  <a:prstClr val="white"/>
                </a:solidFill>
              </a:rPr>
              <a:t>.  Eyes : Spectacles      </a:t>
            </a:r>
          </a:p>
          <a:p>
            <a:pPr>
              <a:lnSpc>
                <a:spcPct val="150000"/>
              </a:lnSpc>
            </a:pPr>
            <a:r>
              <a:rPr lang="en-ZA" sz="2000" dirty="0">
                <a:solidFill>
                  <a:prstClr val="white"/>
                </a:solidFill>
              </a:rPr>
              <a:t>2.  Skin : Dermatitis, Tania, </a:t>
            </a:r>
            <a:r>
              <a:rPr lang="en-ZA" sz="2000" dirty="0" smtClean="0">
                <a:solidFill>
                  <a:prstClr val="white"/>
                </a:solidFill>
              </a:rPr>
              <a:t>scabies</a:t>
            </a:r>
            <a:r>
              <a:rPr lang="en-ZA" sz="2000" dirty="0">
                <a:solidFill>
                  <a:prstClr val="white"/>
                </a:solidFill>
              </a:rPr>
              <a:t>, </a:t>
            </a:r>
            <a:r>
              <a:rPr lang="en-ZA" sz="2000" dirty="0" smtClean="0">
                <a:solidFill>
                  <a:prstClr val="white"/>
                </a:solidFill>
              </a:rPr>
              <a:t>Allergic </a:t>
            </a:r>
            <a:r>
              <a:rPr lang="en-ZA" sz="2000" dirty="0">
                <a:solidFill>
                  <a:prstClr val="white"/>
                </a:solidFill>
              </a:rPr>
              <a:t>Rash</a:t>
            </a:r>
          </a:p>
          <a:p>
            <a:pPr>
              <a:lnSpc>
                <a:spcPct val="150000"/>
              </a:lnSpc>
            </a:pPr>
            <a:r>
              <a:rPr lang="en-ZA" sz="2000" dirty="0">
                <a:solidFill>
                  <a:prstClr val="white"/>
                </a:solidFill>
              </a:rPr>
              <a:t>3.  ENT : Sinusitis, Upper Respiratory </a:t>
            </a:r>
            <a:r>
              <a:rPr lang="en-ZA" sz="2000" dirty="0" smtClean="0">
                <a:solidFill>
                  <a:prstClr val="white"/>
                </a:solidFill>
              </a:rPr>
              <a:t>, infections</a:t>
            </a:r>
            <a:r>
              <a:rPr lang="en-ZA" sz="2000" dirty="0">
                <a:solidFill>
                  <a:prstClr val="white"/>
                </a:solidFill>
              </a:rPr>
              <a:t>, </a:t>
            </a:r>
            <a:r>
              <a:rPr lang="en-ZA" sz="2000" dirty="0" smtClean="0">
                <a:solidFill>
                  <a:prstClr val="white"/>
                </a:solidFill>
              </a:rPr>
              <a:t>Tonsillitis</a:t>
            </a:r>
            <a:r>
              <a:rPr lang="en-ZA" sz="2000" dirty="0">
                <a:solidFill>
                  <a:prstClr val="white"/>
                </a:solidFill>
              </a:rPr>
              <a:t>, Flu,</a:t>
            </a:r>
          </a:p>
          <a:p>
            <a:pPr>
              <a:lnSpc>
                <a:spcPct val="150000"/>
              </a:lnSpc>
            </a:pPr>
            <a:r>
              <a:rPr lang="en-ZA" sz="2000" dirty="0">
                <a:solidFill>
                  <a:prstClr val="white"/>
                </a:solidFill>
              </a:rPr>
              <a:t>4.  Cardiovascular:   </a:t>
            </a:r>
            <a:r>
              <a:rPr lang="en-ZA" sz="2000" dirty="0" smtClean="0">
                <a:solidFill>
                  <a:prstClr val="white"/>
                </a:solidFill>
              </a:rPr>
              <a:t>Hypertension</a:t>
            </a:r>
            <a:r>
              <a:rPr lang="en-ZA" sz="2000" dirty="0">
                <a:solidFill>
                  <a:prstClr val="white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ZA" sz="2000" dirty="0">
                <a:solidFill>
                  <a:prstClr val="white"/>
                </a:solidFill>
              </a:rPr>
              <a:t>5.  Metabolic </a:t>
            </a:r>
            <a:r>
              <a:rPr lang="en-ZA" sz="2000" dirty="0" smtClean="0">
                <a:solidFill>
                  <a:prstClr val="white"/>
                </a:solidFill>
              </a:rPr>
              <a:t>: </a:t>
            </a:r>
            <a:r>
              <a:rPr lang="en-ZA" sz="2000" dirty="0">
                <a:solidFill>
                  <a:prstClr val="white"/>
                </a:solidFill>
              </a:rPr>
              <a:t>Diabetes Mellitus, </a:t>
            </a:r>
            <a:r>
              <a:rPr lang="en-ZA" sz="2000" dirty="0" err="1">
                <a:solidFill>
                  <a:prstClr val="white"/>
                </a:solidFill>
              </a:rPr>
              <a:t>Musculo</a:t>
            </a:r>
            <a:r>
              <a:rPr lang="en-ZA" sz="2000" dirty="0">
                <a:solidFill>
                  <a:prstClr val="white"/>
                </a:solidFill>
              </a:rPr>
              <a:t> </a:t>
            </a:r>
            <a:r>
              <a:rPr lang="en-ZA" sz="2000" dirty="0" smtClean="0">
                <a:solidFill>
                  <a:prstClr val="white"/>
                </a:solidFill>
              </a:rPr>
              <a:t>skeletal </a:t>
            </a:r>
            <a:r>
              <a:rPr lang="en-ZA" sz="2000" dirty="0" err="1">
                <a:solidFill>
                  <a:prstClr val="white"/>
                </a:solidFill>
              </a:rPr>
              <a:t>pams</a:t>
            </a:r>
            <a:r>
              <a:rPr lang="en-ZA" sz="2000" dirty="0">
                <a:solidFill>
                  <a:prstClr val="white"/>
                </a:solidFill>
              </a:rPr>
              <a:t>, Arthritis.</a:t>
            </a:r>
          </a:p>
          <a:p>
            <a:pPr>
              <a:lnSpc>
                <a:spcPct val="150000"/>
              </a:lnSpc>
            </a:pPr>
            <a:r>
              <a:rPr lang="en-ZA" sz="2000" dirty="0">
                <a:solidFill>
                  <a:prstClr val="white"/>
                </a:solidFill>
              </a:rPr>
              <a:t>6.  </a:t>
            </a:r>
            <a:r>
              <a:rPr lang="en-ZA" sz="2000" dirty="0" smtClean="0">
                <a:solidFill>
                  <a:prstClr val="white"/>
                </a:solidFill>
              </a:rPr>
              <a:t>Females: </a:t>
            </a:r>
            <a:r>
              <a:rPr lang="en-ZA" sz="2000" dirty="0">
                <a:solidFill>
                  <a:prstClr val="white"/>
                </a:solidFill>
              </a:rPr>
              <a:t>Pelvic Inflammatory </a:t>
            </a:r>
            <a:r>
              <a:rPr lang="en-ZA" sz="2000" dirty="0" smtClean="0">
                <a:solidFill>
                  <a:prstClr val="white"/>
                </a:solidFill>
              </a:rPr>
              <a:t>Diseases</a:t>
            </a:r>
            <a:r>
              <a:rPr lang="en-ZA" sz="2000" dirty="0">
                <a:solidFill>
                  <a:prstClr val="white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ZA" sz="2000" dirty="0">
                <a:solidFill>
                  <a:prstClr val="white"/>
                </a:solidFill>
              </a:rPr>
              <a:t>7.  </a:t>
            </a:r>
            <a:r>
              <a:rPr lang="en-ZA" sz="2000" dirty="0" smtClean="0">
                <a:solidFill>
                  <a:prstClr val="white"/>
                </a:solidFill>
              </a:rPr>
              <a:t>Respiratory: </a:t>
            </a:r>
            <a:r>
              <a:rPr lang="en-ZA" sz="2000" dirty="0">
                <a:solidFill>
                  <a:prstClr val="white"/>
                </a:solidFill>
              </a:rPr>
              <a:t>Common Cold ,Flu, </a:t>
            </a:r>
            <a:r>
              <a:rPr lang="en-ZA" sz="2000" dirty="0" smtClean="0">
                <a:solidFill>
                  <a:prstClr val="white"/>
                </a:solidFill>
              </a:rPr>
              <a:t> Bronchitis</a:t>
            </a:r>
            <a:r>
              <a:rPr lang="en-ZA" sz="2000" dirty="0">
                <a:solidFill>
                  <a:prstClr val="white"/>
                </a:solidFill>
              </a:rPr>
              <a:t>, TB</a:t>
            </a:r>
          </a:p>
          <a:p>
            <a:pPr>
              <a:lnSpc>
                <a:spcPct val="150000"/>
              </a:lnSpc>
            </a:pPr>
            <a:r>
              <a:rPr lang="en-ZA" sz="2000" dirty="0">
                <a:solidFill>
                  <a:prstClr val="white"/>
                </a:solidFill>
              </a:rPr>
              <a:t>8.  </a:t>
            </a:r>
            <a:r>
              <a:rPr lang="en-ZA" sz="2000" dirty="0" smtClean="0">
                <a:solidFill>
                  <a:prstClr val="white"/>
                </a:solidFill>
              </a:rPr>
              <a:t>Dental: </a:t>
            </a:r>
            <a:r>
              <a:rPr lang="en-ZA" sz="2000" dirty="0">
                <a:solidFill>
                  <a:prstClr val="white"/>
                </a:solidFill>
              </a:rPr>
              <a:t>Extraction, filling and </a:t>
            </a:r>
            <a:r>
              <a:rPr lang="en-ZA" sz="2000" dirty="0" smtClean="0">
                <a:solidFill>
                  <a:prstClr val="white"/>
                </a:solidFill>
              </a:rPr>
              <a:t>general </a:t>
            </a:r>
            <a:r>
              <a:rPr lang="en-ZA" sz="2000" dirty="0">
                <a:solidFill>
                  <a:prstClr val="white"/>
                </a:solidFill>
              </a:rPr>
              <a:t>cleaning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5616" y="548680"/>
            <a:ext cx="6038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GABORONE - MEDICAL SEVA</a:t>
            </a:r>
            <a:endParaRPr lang="en-ZA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/>
          </p:nvPr>
        </p:nvGraphicFramePr>
        <p:xfrm>
          <a:off x="323921" y="1484784"/>
          <a:ext cx="4511824" cy="298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9" y="4365104"/>
            <a:ext cx="4896544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82" y="1340768"/>
            <a:ext cx="2493344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3568" y="482769"/>
            <a:ext cx="6213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smtClean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GABORONE - MEDICAL SEVA</a:t>
            </a:r>
            <a:endParaRPr lang="en-Z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2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1124744"/>
            <a:ext cx="7632848" cy="338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4000" b="1" cap="all" dirty="0">
                <a:ln w="0"/>
                <a:solidFill>
                  <a:prstClr val="white"/>
                </a:solidFill>
                <a:effectLst>
                  <a:reflection blurRad="12700" stA="50000" endPos="50000" dist="5000" dir="5400000" sy="-100000" rotWithShape="0"/>
                </a:effectLst>
              </a:rPr>
              <a:t>Francistown Sai Centre</a:t>
            </a:r>
            <a:endParaRPr lang="en-ZA" sz="4000" b="1" cap="all" dirty="0">
              <a:ln w="0"/>
              <a:solidFill>
                <a:prstClr val="white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just">
              <a:lnSpc>
                <a:spcPct val="115000"/>
              </a:lnSpc>
            </a:pPr>
            <a:r>
              <a:rPr lang="en-GB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GB" dirty="0" smtClean="0">
              <a:solidFill>
                <a:prstClr val="white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en-GB" sz="1600" dirty="0">
              <a:solidFill>
                <a:prstClr val="white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</a:pPr>
            <a:endParaRPr lang="en-ZA" sz="1600" dirty="0">
              <a:solidFill>
                <a:prstClr val="white"/>
              </a:solidFill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GB" sz="2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Narayan Seva for physically challenged kids from deaf &amp; dumb and blind kids from </a:t>
            </a:r>
            <a:r>
              <a:rPr lang="en-GB" sz="2400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Lephoi</a:t>
            </a:r>
            <a:r>
              <a:rPr lang="en-GB" sz="24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centre on 5th October 2014</a:t>
            </a:r>
            <a:endParaRPr lang="en-ZA" sz="2400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GB" sz="2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ZA" sz="2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Theme for 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Love and Unity in Action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Same theme for National Conference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Promoted throughout the year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July 2014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Attended by 1,000 delegates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Theme : Love and Unity in Action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All Entities Participated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Conference Probed the Question : “</a:t>
            </a:r>
            <a:r>
              <a:rPr lang="en-ZA" dirty="0" smtClean="0">
                <a:solidFill>
                  <a:srgbClr val="FF0000"/>
                </a:solidFill>
              </a:rPr>
              <a:t>Who </a:t>
            </a:r>
            <a:r>
              <a:rPr lang="en-ZA" dirty="0">
                <a:solidFill>
                  <a:srgbClr val="FF0000"/>
                </a:solidFill>
              </a:rPr>
              <a:t>am I, Where do I come from, Where am I </a:t>
            </a:r>
            <a:r>
              <a:rPr lang="en-ZA" dirty="0" smtClean="0">
                <a:solidFill>
                  <a:srgbClr val="FF0000"/>
                </a:solidFill>
              </a:rPr>
              <a:t>going, </a:t>
            </a:r>
            <a:r>
              <a:rPr lang="en-ZA" dirty="0">
                <a:solidFill>
                  <a:srgbClr val="FF0000"/>
                </a:solidFill>
              </a:rPr>
              <a:t>and How do I get </a:t>
            </a:r>
            <a:r>
              <a:rPr lang="en-ZA" dirty="0" smtClean="0">
                <a:solidFill>
                  <a:srgbClr val="FF0000"/>
                </a:solidFill>
              </a:rPr>
              <a:t>there?</a:t>
            </a:r>
            <a:r>
              <a:rPr lang="en-ZA" dirty="0" smtClean="0"/>
              <a:t>”</a:t>
            </a:r>
          </a:p>
          <a:p>
            <a:pPr>
              <a:lnSpc>
                <a:spcPct val="160000"/>
              </a:lnSpc>
            </a:pPr>
            <a:r>
              <a:rPr lang="en-ZA" dirty="0" smtClean="0"/>
              <a:t>Swami’s Ex-Students Shared – Divine Personal Experiences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6576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3657600"/>
            <a:ext cx="44577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98500" y="10541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7373600" y="-13030200"/>
            <a:ext cx="4389120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858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152400" y="0"/>
            <a:ext cx="8610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National Conference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 Values Walk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Conducted on the same day throughout the Country</a:t>
            </a:r>
          </a:p>
          <a:p>
            <a:r>
              <a:rPr lang="en-US" dirty="0" smtClean="0"/>
              <a:t>In excess of 2,000 Participated</a:t>
            </a:r>
          </a:p>
          <a:p>
            <a:r>
              <a:rPr lang="en-US" dirty="0" smtClean="0"/>
              <a:t>Common Banners and Placards Printed and Distributed Throughout the Country</a:t>
            </a:r>
          </a:p>
          <a:p>
            <a:r>
              <a:rPr lang="en-US" dirty="0" smtClean="0"/>
              <a:t>Awareness Raised</a:t>
            </a:r>
          </a:p>
          <a:p>
            <a:r>
              <a:rPr lang="en-US" dirty="0" smtClean="0"/>
              <a:t>Midlands Region – Memorandum Received by Mayor</a:t>
            </a:r>
          </a:p>
          <a:p>
            <a:r>
              <a:rPr lang="en-US" dirty="0" smtClean="0"/>
              <a:t>2015 – All 14 Regions to Participate on Same day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Human Values Walk</a:t>
            </a:r>
            <a:endParaRPr lang="en-US" dirty="0"/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048000" y="4419600"/>
            <a:ext cx="137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 Simple</a:t>
            </a:r>
          </a:p>
          <a:p>
            <a:r>
              <a:rPr lang="en-US" dirty="0" smtClean="0"/>
              <a:t>&amp; Sincere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0" y="4419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Be Simple</a:t>
            </a:r>
          </a:p>
          <a:p>
            <a:r>
              <a:rPr lang="en-US" dirty="0" smtClean="0"/>
              <a:t>&amp; Sincere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en-US" dirty="0" err="1" smtClean="0"/>
              <a:t>Grama</a:t>
            </a:r>
            <a:r>
              <a:rPr lang="en-US" dirty="0" smtClean="0"/>
              <a:t> Seva and Medical Camp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0768"/>
            <a:ext cx="8839200" cy="4983832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GB" dirty="0" smtClean="0">
                <a:latin typeface="+mj-lt"/>
              </a:rPr>
              <a:t>Grama Seva projects</a:t>
            </a:r>
          </a:p>
          <a:p>
            <a:pPr lvl="1">
              <a:lnSpc>
                <a:spcPct val="150000"/>
              </a:lnSpc>
            </a:pPr>
            <a:r>
              <a:rPr lang="en-GB" dirty="0" smtClean="0">
                <a:latin typeface="+mj-lt"/>
              </a:rPr>
              <a:t>In one Province: Grama Seva and Medical Programmes</a:t>
            </a:r>
          </a:p>
          <a:p>
            <a:pPr lvl="2">
              <a:lnSpc>
                <a:spcPct val="150000"/>
              </a:lnSpc>
            </a:pPr>
            <a:r>
              <a:rPr lang="en-GB" dirty="0" smtClean="0">
                <a:latin typeface="+mj-lt"/>
              </a:rPr>
              <a:t>Four Per Annum</a:t>
            </a:r>
          </a:p>
          <a:p>
            <a:pPr lvl="0">
              <a:lnSpc>
                <a:spcPct val="150000"/>
              </a:lnSpc>
            </a:pPr>
            <a:r>
              <a:rPr lang="en-GB" dirty="0" smtClean="0">
                <a:latin typeface="+mj-lt"/>
              </a:rPr>
              <a:t>Four Regions come together</a:t>
            </a:r>
          </a:p>
          <a:p>
            <a:pPr lvl="0">
              <a:lnSpc>
                <a:spcPct val="150000"/>
              </a:lnSpc>
            </a:pPr>
            <a:r>
              <a:rPr lang="en-GB" dirty="0" smtClean="0">
                <a:latin typeface="+mj-lt"/>
              </a:rPr>
              <a:t>Unity</a:t>
            </a:r>
          </a:p>
          <a:p>
            <a:pPr lvl="0">
              <a:lnSpc>
                <a:spcPct val="150000"/>
              </a:lnSpc>
            </a:pPr>
            <a:r>
              <a:rPr lang="en-GB" dirty="0" smtClean="0">
                <a:latin typeface="+mj-lt"/>
              </a:rPr>
              <a:t>Well organised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5475</TotalTime>
  <Words>862</Words>
  <Application>Microsoft Office PowerPoint</Application>
  <PresentationFormat>On-screen Show (4:3)</PresentationFormat>
  <Paragraphs>153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Gabriola</vt:lpstr>
      <vt:lpstr>Times New Roman</vt:lpstr>
      <vt:lpstr>Trebuchet MS</vt:lpstr>
      <vt:lpstr>Verdana</vt:lpstr>
      <vt:lpstr>Office Theme</vt:lpstr>
      <vt:lpstr>Berlin</vt:lpstr>
      <vt:lpstr> South Africa</vt:lpstr>
      <vt:lpstr>Background</vt:lpstr>
      <vt:lpstr>Regular Activities</vt:lpstr>
      <vt:lpstr>Theme for 2014</vt:lpstr>
      <vt:lpstr>National Conference</vt:lpstr>
      <vt:lpstr>National Conference</vt:lpstr>
      <vt:lpstr>Human Values Walk</vt:lpstr>
      <vt:lpstr>Human Values Walk</vt:lpstr>
      <vt:lpstr>Grama Seva and Medical Camp</vt:lpstr>
      <vt:lpstr>Grama Seva and Medical Camp</vt:lpstr>
      <vt:lpstr>Ladies Forum</vt:lpstr>
      <vt:lpstr>Recipe Book</vt:lpstr>
      <vt:lpstr>Youth</vt:lpstr>
      <vt:lpstr>Youth Day Programmes</vt:lpstr>
      <vt:lpstr>Serve the Planet Project</vt:lpstr>
      <vt:lpstr>Serve the Planet Project</vt:lpstr>
      <vt:lpstr>Planning for 2015</vt:lpstr>
      <vt:lpstr> MAURITIUS</vt:lpstr>
      <vt:lpstr>REPORT OF ACTIVITIES IN MAURITIUS FROM 1 JULY TO 30 OCT 2014</vt:lpstr>
      <vt:lpstr>Guru Poornima Celebrations</vt:lpstr>
      <vt:lpstr>PowerPoint Presentation</vt:lpstr>
      <vt:lpstr> Ladies sports meet held at Anjaley Stadium on 15 August 2014 </vt:lpstr>
      <vt:lpstr>Sri Sathya Sai Service Organisation of Mauritius</vt:lpstr>
      <vt:lpstr>National Conference </vt:lpstr>
      <vt:lpstr>PowerPoint Presentation</vt:lpstr>
      <vt:lpstr>Sathya Sai Leadership Training Programme</vt:lpstr>
      <vt:lpstr>PowerPoint Presentation</vt:lpstr>
      <vt:lpstr>PowerPoint Presentation</vt:lpstr>
      <vt:lpstr>Handicapped Day</vt:lpstr>
      <vt:lpstr>Serve the Planet</vt:lpstr>
      <vt:lpstr>Serve the Planet –Special Care for Children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Your Organization Name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Your User Name</dc:creator>
  <cp:lastModifiedBy>Anupom Ganguli</cp:lastModifiedBy>
  <cp:revision>215</cp:revision>
  <cp:lastPrinted>2014-07-25T14:28:50Z</cp:lastPrinted>
  <dcterms:created xsi:type="dcterms:W3CDTF">2010-11-28T10:17:13Z</dcterms:created>
  <dcterms:modified xsi:type="dcterms:W3CDTF">2014-11-14T17:03:32Z</dcterms:modified>
</cp:coreProperties>
</file>