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1" r:id="rId1"/>
  </p:sldMasterIdLst>
  <p:notesMasterIdLst>
    <p:notesMasterId r:id="rId17"/>
  </p:notesMasterIdLst>
  <p:sldIdLst>
    <p:sldId id="256" r:id="rId2"/>
    <p:sldId id="291" r:id="rId3"/>
    <p:sldId id="295" r:id="rId4"/>
    <p:sldId id="299" r:id="rId5"/>
    <p:sldId id="293" r:id="rId6"/>
    <p:sldId id="300" r:id="rId7"/>
    <p:sldId id="301" r:id="rId8"/>
    <p:sldId id="298" r:id="rId9"/>
    <p:sldId id="296" r:id="rId10"/>
    <p:sldId id="294" r:id="rId11"/>
    <p:sldId id="297" r:id="rId12"/>
    <p:sldId id="304" r:id="rId13"/>
    <p:sldId id="305" r:id="rId14"/>
    <p:sldId id="306" r:id="rId15"/>
    <p:sldId id="307" r:id="rId16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448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en-US" sz="1800" smtClean="0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en-US" sz="1800" smtClean="0"/>
          </a:p>
        </p:txBody>
      </p:sp>
      <p:sp>
        <p:nvSpPr>
          <p:cNvPr id="205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en-US" sz="1800" smtClean="0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en-US" sz="1800" smtClean="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en-US" sz="1800" smtClean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78A0D8-E64C-4082-8C14-526EAD119A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45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A2BE7A-8AA3-4856-8950-7857521347FA}" type="slidenum">
              <a:rPr lang="en-GB" altLang="en-US" sz="1400" smtClean="0"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 smtClean="0">
              <a:ea typeface="Microsoft YaHei" panose="020B0503020204020204" pitchFamily="34" charset="-122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2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C78A0D8-E64C-4082-8C14-526EAD119AB3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28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40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554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316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07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35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784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326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16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48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8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7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DC6277-A672-42FA-A50C-5EA28E4600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74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"/>
          <p:cNvSpPr txBox="1">
            <a:spLocks noChangeArrowheads="1"/>
          </p:cNvSpPr>
          <p:nvPr/>
        </p:nvSpPr>
        <p:spPr bwMode="auto">
          <a:xfrm>
            <a:off x="2555875" y="260350"/>
            <a:ext cx="5040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en-US" sz="2800" dirty="0">
                <a:solidFill>
                  <a:srgbClr val="00B0F0"/>
                </a:solidFill>
                <a:latin typeface="Arial Black" panose="020B0A04020102020204" pitchFamily="34" charset="0"/>
              </a:rPr>
              <a:t>ZONE 6</a:t>
            </a:r>
          </a:p>
        </p:txBody>
      </p:sp>
      <p:pic>
        <p:nvPicPr>
          <p:cNvPr id="3075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81088"/>
            <a:ext cx="76962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990600" y="7620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marL="37931725" indent="-374745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European Devotional Singing Meeting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Mother Sai, Divignano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– Oct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. 18</a:t>
            </a:r>
            <a:r>
              <a:rPr lang="en-GB" altLang="en-US" baseline="30000" dirty="0">
                <a:solidFill>
                  <a:schemeClr val="tx1"/>
                </a:solidFill>
                <a:latin typeface="Arial" panose="020B0604020202020204" pitchFamily="34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and 19</a:t>
            </a:r>
            <a:r>
              <a:rPr lang="en-GB" altLang="en-US" baseline="30000" dirty="0">
                <a:solidFill>
                  <a:schemeClr val="tx1"/>
                </a:solidFill>
                <a:latin typeface="Arial" panose="020B0604020202020204" pitchFamily="34" charset="0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23528" y="1708150"/>
            <a:ext cx="8001000" cy="29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marL="37931725" indent="-374745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89 Devotees from 4 European countries, Spain, Switzerland, Italy and Croatia, participated in a Devotional Singing Meeting in Mother Sai.</a:t>
            </a:r>
          </a:p>
          <a:p>
            <a:pPr marL="285750" indent="-285750" eaLnBrk="1" hangingPunct="1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 part from devotional singing programmes presented by every country, various workshop were organized and presented during the Meeting.</a:t>
            </a:r>
          </a:p>
          <a:p>
            <a:pPr marL="285750" indent="-285750" eaLnBrk="1" hangingPunct="1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Some of the topics were:</a:t>
            </a:r>
          </a:p>
          <a:p>
            <a:pPr marL="27432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²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The presence in the </a:t>
            </a: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voice.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7432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²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Working with the pure voice.</a:t>
            </a:r>
          </a:p>
          <a:p>
            <a:pPr marL="27432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²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Lyrics.</a:t>
            </a:r>
          </a:p>
          <a:p>
            <a:pPr marL="27432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²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ocal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culture in </a:t>
            </a: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devotional singing.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316" name="Picture 5" descr="607A35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3962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07A36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7 Nov 2014</a:t>
            </a:r>
            <a:endParaRPr lang="en-GB" altLang="en-US" smtClean="0"/>
          </a:p>
        </p:txBody>
      </p:sp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1365959" y="692696"/>
            <a:ext cx="6335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dirty="0">
                <a:solidFill>
                  <a:schemeClr val="tx1"/>
                </a:solidFill>
              </a:rPr>
              <a:t>SERVE THE PLANET 2</a:t>
            </a:r>
            <a:r>
              <a:rPr lang="en-US" altLang="it-IT" dirty="0">
                <a:solidFill>
                  <a:schemeClr val="tx1"/>
                </a:solidFill>
              </a:rPr>
              <a:t>0</a:t>
            </a:r>
            <a:r>
              <a:rPr lang="en-US" altLang="it-IT" baseline="30000" dirty="0">
                <a:solidFill>
                  <a:schemeClr val="tx1"/>
                </a:solidFill>
              </a:rPr>
              <a:t>th</a:t>
            </a:r>
            <a:r>
              <a:rPr lang="en-US" altLang="it-IT" dirty="0">
                <a:solidFill>
                  <a:schemeClr val="tx1"/>
                </a:solidFill>
              </a:rPr>
              <a:t> </a:t>
            </a:r>
            <a:r>
              <a:rPr lang="it-IT" altLang="it-IT" dirty="0">
                <a:solidFill>
                  <a:schemeClr val="tx1"/>
                </a:solidFill>
              </a:rPr>
              <a:t>OCTOBER 2014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28650" y="1207045"/>
            <a:ext cx="7426796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en-GB" altLang="it-IT" sz="14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GB" altLang="it-IT" sz="1400" dirty="0">
                <a:solidFill>
                  <a:schemeClr val="tx1"/>
                </a:solidFill>
              </a:rPr>
              <a:t>Bosnia &amp; Herzegovina, Croatia, France, Greece, Italy, Macedonia, Serbia, Slovenia, Spain and Switzerland participated in this global service project </a:t>
            </a:r>
            <a:r>
              <a:rPr lang="en-GB" altLang="it-IT" sz="1400" dirty="0" smtClean="0">
                <a:solidFill>
                  <a:schemeClr val="tx1"/>
                </a:solidFill>
              </a:rPr>
              <a:t>to </a:t>
            </a:r>
            <a:r>
              <a:rPr lang="en-GB" altLang="it-IT" sz="1400" dirty="0">
                <a:solidFill>
                  <a:schemeClr val="tx1"/>
                </a:solidFill>
              </a:rPr>
              <a:t>serve </a:t>
            </a:r>
            <a:r>
              <a:rPr lang="en-GB" altLang="it-IT" sz="1400" dirty="0" smtClean="0">
                <a:solidFill>
                  <a:schemeClr val="tx1"/>
                </a:solidFill>
              </a:rPr>
              <a:t>the children</a:t>
            </a:r>
            <a:r>
              <a:rPr lang="en-GB" altLang="it-IT" sz="1400" dirty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en-GB" altLang="it-IT" sz="6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GB" altLang="it-IT" sz="1400" dirty="0" smtClean="0">
                <a:solidFill>
                  <a:schemeClr val="tx1"/>
                </a:solidFill>
              </a:rPr>
              <a:t>Notable </a:t>
            </a:r>
            <a:r>
              <a:rPr lang="en-GB" altLang="it-IT" sz="1400" dirty="0">
                <a:solidFill>
                  <a:schemeClr val="tx1"/>
                </a:solidFill>
              </a:rPr>
              <a:t>services </a:t>
            </a:r>
            <a:r>
              <a:rPr lang="en-GB" altLang="it-IT" sz="1400" dirty="0" smtClean="0">
                <a:solidFill>
                  <a:schemeClr val="tx1"/>
                </a:solidFill>
              </a:rPr>
              <a:t>activities:</a:t>
            </a:r>
            <a:endParaRPr lang="en-GB" altLang="it-IT" sz="1400" dirty="0">
              <a:solidFill>
                <a:schemeClr val="tx1"/>
              </a:solidFill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altLang="it-IT" sz="1400" dirty="0" smtClean="0">
                <a:solidFill>
                  <a:schemeClr val="tx1"/>
                </a:solidFill>
              </a:rPr>
              <a:t>helping </a:t>
            </a:r>
            <a:r>
              <a:rPr lang="en-GB" altLang="it-IT" sz="1400" dirty="0">
                <a:solidFill>
                  <a:schemeClr val="tx1"/>
                </a:solidFill>
              </a:rPr>
              <a:t>children victims of recent floods providing basic needs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altLang="it-IT" sz="1400" dirty="0" smtClean="0">
                <a:solidFill>
                  <a:schemeClr val="tx1"/>
                </a:solidFill>
              </a:rPr>
              <a:t>visiting </a:t>
            </a:r>
            <a:r>
              <a:rPr lang="en-GB" altLang="it-IT" sz="1400" dirty="0">
                <a:solidFill>
                  <a:schemeClr val="tx1"/>
                </a:solidFill>
              </a:rPr>
              <a:t>children in orphanages and children with special needs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altLang="it-IT" sz="1400" dirty="0" smtClean="0">
                <a:solidFill>
                  <a:schemeClr val="tx1"/>
                </a:solidFill>
              </a:rPr>
              <a:t>Human </a:t>
            </a:r>
            <a:r>
              <a:rPr lang="en-GB" altLang="it-IT" sz="1400" dirty="0">
                <a:solidFill>
                  <a:schemeClr val="tx1"/>
                </a:solidFill>
              </a:rPr>
              <a:t>Values classes for children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altLang="it-IT" sz="1400" dirty="0" smtClean="0">
                <a:solidFill>
                  <a:schemeClr val="tx1"/>
                </a:solidFill>
              </a:rPr>
              <a:t>providing </a:t>
            </a:r>
            <a:r>
              <a:rPr lang="en-GB" altLang="it-IT" sz="1400" dirty="0">
                <a:solidFill>
                  <a:schemeClr val="tx1"/>
                </a:solidFill>
              </a:rPr>
              <a:t>food and general provisions to children in needy families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altLang="it-IT" sz="1400" dirty="0" smtClean="0">
                <a:solidFill>
                  <a:schemeClr val="tx1"/>
                </a:solidFill>
              </a:rPr>
              <a:t>visiting </a:t>
            </a:r>
            <a:r>
              <a:rPr lang="en-GB" altLang="it-IT" sz="1400" dirty="0">
                <a:solidFill>
                  <a:schemeClr val="tx1"/>
                </a:solidFill>
              </a:rPr>
              <a:t>hospitalized children sharing food and entertainment activities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it-IT" sz="14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GB" altLang="it-IT" sz="1400" i="1" dirty="0">
                <a:solidFill>
                  <a:schemeClr val="tx1"/>
                </a:solidFill>
              </a:rPr>
              <a:t>(a separate PP on this global project will include </a:t>
            </a:r>
            <a:endParaRPr lang="en-GB" altLang="it-IT" sz="1400" i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GB" altLang="it-IT" sz="1400" i="1" dirty="0" smtClean="0">
                <a:solidFill>
                  <a:schemeClr val="tx1"/>
                </a:solidFill>
              </a:rPr>
              <a:t>reports </a:t>
            </a:r>
            <a:r>
              <a:rPr lang="en-GB" altLang="it-IT" sz="1400" i="1" dirty="0">
                <a:solidFill>
                  <a:schemeClr val="tx1"/>
                </a:solidFill>
              </a:rPr>
              <a:t>and photos from all countries that participated)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n-GB" altLang="it-IT" sz="1400" dirty="0">
              <a:solidFill>
                <a:schemeClr val="tx1"/>
              </a:solidFill>
            </a:endParaRPr>
          </a:p>
        </p:txBody>
      </p:sp>
      <p:pic>
        <p:nvPicPr>
          <p:cNvPr id="1536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7402"/>
            <a:ext cx="33845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94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7 Nov 2014</a:t>
            </a:r>
            <a:endParaRPr lang="en-GB" altLang="en-US" smtClean="0"/>
          </a:p>
        </p:txBody>
      </p:sp>
      <p:pic>
        <p:nvPicPr>
          <p:cNvPr id="1638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865563"/>
            <a:ext cx="442912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865563"/>
            <a:ext cx="48387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0" y="150262"/>
            <a:ext cx="35941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20" y="0"/>
            <a:ext cx="5313363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53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7 Nov 2014</a:t>
            </a:r>
            <a:endParaRPr lang="en-GB" altLang="en-US" smtClean="0"/>
          </a:p>
        </p:txBody>
      </p:sp>
      <p:sp>
        <p:nvSpPr>
          <p:cNvPr id="17411" name="CasellaDiTesto 2"/>
          <p:cNvSpPr txBox="1">
            <a:spLocks noChangeArrowheads="1"/>
          </p:cNvSpPr>
          <p:nvPr/>
        </p:nvSpPr>
        <p:spPr bwMode="auto">
          <a:xfrm>
            <a:off x="1727200" y="260648"/>
            <a:ext cx="561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dirty="0">
                <a:solidFill>
                  <a:schemeClr val="tx1"/>
                </a:solidFill>
              </a:rPr>
              <a:t> EUROPEAN YOUTH MEETING</a:t>
            </a:r>
          </a:p>
          <a:p>
            <a:pPr algn="ctr"/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en-US" altLang="it-IT" dirty="0" smtClean="0">
                <a:solidFill>
                  <a:schemeClr val="tx1"/>
                </a:solidFill>
              </a:rPr>
              <a:t>1</a:t>
            </a:r>
            <a:r>
              <a:rPr lang="en-US" altLang="it-IT" baseline="30000" dirty="0" smtClean="0">
                <a:solidFill>
                  <a:schemeClr val="tx1"/>
                </a:solidFill>
              </a:rPr>
              <a:t>st</a:t>
            </a:r>
            <a:r>
              <a:rPr lang="en-US" altLang="it-IT" dirty="0" smtClean="0">
                <a:solidFill>
                  <a:schemeClr val="tx1"/>
                </a:solidFill>
              </a:rPr>
              <a:t>–2</a:t>
            </a:r>
            <a:r>
              <a:rPr lang="en-US" altLang="it-IT" baseline="30000" dirty="0" smtClean="0">
                <a:solidFill>
                  <a:schemeClr val="tx1"/>
                </a:solidFill>
              </a:rPr>
              <a:t>nd</a:t>
            </a:r>
            <a:r>
              <a:rPr lang="en-US" altLang="it-IT" dirty="0" smtClean="0">
                <a:solidFill>
                  <a:schemeClr val="tx1"/>
                </a:solidFill>
              </a:rPr>
              <a:t>  </a:t>
            </a:r>
            <a:r>
              <a:rPr lang="it-IT" altLang="it-IT" dirty="0">
                <a:solidFill>
                  <a:schemeClr val="tx1"/>
                </a:solidFill>
              </a:rPr>
              <a:t>NOVEMBER 2014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61206" y="981075"/>
            <a:ext cx="8531274" cy="21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en-GB" altLang="it-IT" sz="1400" dirty="0">
              <a:solidFill>
                <a:schemeClr val="tx1"/>
              </a:solidFill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it-IT" sz="1400" dirty="0">
                <a:solidFill>
                  <a:schemeClr val="tx1"/>
                </a:solidFill>
              </a:rPr>
              <a:t>86 youth from 19 European countries participated in </a:t>
            </a:r>
            <a:r>
              <a:rPr lang="en-GB" altLang="it-IT" sz="1400" dirty="0" smtClean="0">
                <a:solidFill>
                  <a:schemeClr val="tx1"/>
                </a:solidFill>
              </a:rPr>
              <a:t>Zone 6 &amp; 7 </a:t>
            </a:r>
            <a:r>
              <a:rPr lang="en-GB" altLang="it-IT" sz="1400" dirty="0">
                <a:solidFill>
                  <a:schemeClr val="tx1"/>
                </a:solidFill>
              </a:rPr>
              <a:t>Youth Meeting </a:t>
            </a:r>
            <a:r>
              <a:rPr lang="en-GB" altLang="it-IT" sz="1400" dirty="0" smtClean="0">
                <a:solidFill>
                  <a:schemeClr val="tx1"/>
                </a:solidFill>
              </a:rPr>
              <a:t>in </a:t>
            </a:r>
            <a:r>
              <a:rPr lang="en-GB" altLang="it-IT" sz="1400" dirty="0">
                <a:solidFill>
                  <a:schemeClr val="tx1"/>
                </a:solidFill>
              </a:rPr>
              <a:t>Prague, Czech Republic.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altLang="it-IT" sz="600" dirty="0">
              <a:solidFill>
                <a:schemeClr val="tx1"/>
              </a:solidFill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it-IT" sz="1400" dirty="0">
                <a:solidFill>
                  <a:schemeClr val="tx1"/>
                </a:solidFill>
              </a:rPr>
              <a:t>The theme was “</a:t>
            </a:r>
            <a:r>
              <a:rPr lang="en-GB" altLang="it-IT" sz="1400" b="1" i="1" dirty="0">
                <a:solidFill>
                  <a:srgbClr val="FF0000"/>
                </a:solidFill>
              </a:rPr>
              <a:t>Inner Vision: the Joy of Revealing what resides within</a:t>
            </a:r>
            <a:r>
              <a:rPr lang="en-GB" altLang="it-IT" sz="1400" dirty="0">
                <a:solidFill>
                  <a:schemeClr val="tx1"/>
                </a:solidFill>
              </a:rPr>
              <a:t>”. The programme included workshops on how to reveal our inner talents &amp; strengths and the importance of selfless service. A  talent show “</a:t>
            </a:r>
            <a:r>
              <a:rPr lang="en-GB" altLang="it-IT" sz="1400" i="1" dirty="0">
                <a:solidFill>
                  <a:srgbClr val="FF0000"/>
                </a:solidFill>
              </a:rPr>
              <a:t>Europe’s got Talent</a:t>
            </a:r>
            <a:r>
              <a:rPr lang="en-GB" altLang="it-IT" sz="1400" dirty="0">
                <a:solidFill>
                  <a:schemeClr val="tx1"/>
                </a:solidFill>
              </a:rPr>
              <a:t>” with beautiful art, music and dance performances </a:t>
            </a:r>
            <a:r>
              <a:rPr lang="en-GB" altLang="it-IT" sz="1400" dirty="0" smtClean="0">
                <a:solidFill>
                  <a:schemeClr val="tx1"/>
                </a:solidFill>
              </a:rPr>
              <a:t>was organised. </a:t>
            </a:r>
            <a:endParaRPr lang="en-GB" altLang="it-IT" sz="1400" dirty="0">
              <a:solidFill>
                <a:schemeClr val="tx1"/>
              </a:solidFill>
            </a:endParaRP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altLang="it-IT" sz="600" dirty="0">
              <a:solidFill>
                <a:schemeClr val="tx1"/>
              </a:solidFill>
            </a:endParaRPr>
          </a:p>
        </p:txBody>
      </p:sp>
      <p:pic>
        <p:nvPicPr>
          <p:cNvPr id="17413" name="4 Imagen" descr="C:\Users\RAKSA\Downloads\DSC_1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53" y="3230226"/>
            <a:ext cx="5616575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206" y="3230226"/>
            <a:ext cx="2592288" cy="263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it-IT" sz="1400" dirty="0">
                <a:solidFill>
                  <a:schemeClr val="tx1"/>
                </a:solidFill>
              </a:rPr>
              <a:t>George Bebedelis, director of the ISSE SE, was the guest speaker and gave inspiring </a:t>
            </a:r>
            <a:r>
              <a:rPr lang="en-GB" altLang="it-IT" sz="1400" dirty="0" smtClean="0">
                <a:solidFill>
                  <a:schemeClr val="tx1"/>
                </a:solidFill>
              </a:rPr>
              <a:t>presentations on </a:t>
            </a:r>
            <a:r>
              <a:rPr lang="en-GB" altLang="it-IT" sz="1400" dirty="0">
                <a:solidFill>
                  <a:schemeClr val="tx1"/>
                </a:solidFill>
              </a:rPr>
              <a:t>being ‘</a:t>
            </a:r>
            <a:r>
              <a:rPr lang="en-GB" altLang="it-IT" sz="1400" i="1" dirty="0">
                <a:solidFill>
                  <a:srgbClr val="FF0000"/>
                </a:solidFill>
              </a:rPr>
              <a:t>Forever Young</a:t>
            </a:r>
            <a:r>
              <a:rPr lang="en-GB" altLang="it-IT" sz="1400" dirty="0">
                <a:solidFill>
                  <a:schemeClr val="tx1"/>
                </a:solidFill>
              </a:rPr>
              <a:t>’ and discovering our true divine nature. The meeting ended on an uplifting note.</a:t>
            </a:r>
            <a:endParaRPr lang="en-GB" alt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4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7 Nov 2014</a:t>
            </a:r>
            <a:endParaRPr lang="en-GB" altLang="en-US" smtClean="0"/>
          </a:p>
        </p:txBody>
      </p:sp>
      <p:pic>
        <p:nvPicPr>
          <p:cNvPr id="18435" name="4 Imagen" descr="C:\Users\RAKSA\Downloads\DSC_2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7488"/>
            <a:ext cx="78486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5 Imagen" descr="C:\Users\RAKSA\Downloads\DSC_1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17938"/>
            <a:ext cx="52609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5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827584" y="332656"/>
            <a:ext cx="7344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marL="37931725" indent="-374745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EUROPEAN SSIO AND ISSE </a:t>
            </a: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SE / ESSE MEETING HELD IN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MOTHER </a:t>
            </a: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SAI HOUSE, ITALY</a:t>
            </a: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95536" y="1140896"/>
            <a:ext cx="8610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marL="37931725" indent="-374745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Zones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6, 7 and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8 Annual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eeting held on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the first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weekend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of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September 2014.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Venue: Mother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Sai House, Italy.</a:t>
            </a:r>
          </a:p>
          <a:p>
            <a:pPr marL="285750" indent="-285750" eaLnBrk="1" hangingPunct="1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77 officers from 23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Countries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actively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participated - 32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Italian volunteers took care of everyone’s needs.</a:t>
            </a:r>
          </a:p>
          <a:p>
            <a:pPr marL="285750" indent="-285750" eaLnBrk="1" hangingPunct="1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eneral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session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held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on Saturday morning to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communicate deliberations by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PC, followed by separated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Zone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meetings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and presentations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by ZCs and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CCs.</a:t>
            </a:r>
          </a:p>
          <a:p>
            <a:pPr marL="285750" indent="-285750" eaLnBrk="1" hangingPunct="1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Marianne Meyer,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member of SSWF and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PC, 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was </a:t>
            </a:r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present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marL="37931725" indent="-374745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it-IT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5" descr="Foto di grup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72575"/>
            <a:ext cx="514191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SC_02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48006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DSC_02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5595938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DSC_025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048000"/>
            <a:ext cx="514191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data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7 Nov 2014</a:t>
            </a:r>
            <a:endParaRPr lang="en-GB" altLang="en-U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979712" y="264871"/>
            <a:ext cx="491369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EUROPEAN SADHANA CAMP IN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SAI </a:t>
            </a:r>
            <a:r>
              <a:rPr lang="en-GB" altLang="en-US" dirty="0" smtClean="0">
                <a:latin typeface="Arial" panose="020B0604020202020204" pitchFamily="34" charset="0"/>
              </a:rPr>
              <a:t>PREMA, </a:t>
            </a:r>
            <a:r>
              <a:rPr lang="en-GB" altLang="en-US" dirty="0">
                <a:latin typeface="Arial" panose="020B0604020202020204" pitchFamily="34" charset="0"/>
              </a:rPr>
              <a:t>GREECE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31258" y="1196752"/>
            <a:ext cx="8761221" cy="374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ct val="0"/>
              </a:spcAft>
              <a:buClrTx/>
            </a:pPr>
            <a:r>
              <a:rPr lang="en-GB" altLang="en-US" sz="1400" dirty="0">
                <a:latin typeface="Arial" panose="020B0604020202020204" pitchFamily="34" charset="0"/>
              </a:rPr>
              <a:t>31 participants from 7 </a:t>
            </a:r>
            <a:r>
              <a:rPr lang="en-GB" altLang="en-US" sz="1400" dirty="0" smtClean="0">
                <a:latin typeface="Arial" panose="020B0604020202020204" pitchFamily="34" charset="0"/>
              </a:rPr>
              <a:t>countries: Italy</a:t>
            </a:r>
            <a:r>
              <a:rPr lang="en-GB" altLang="en-US" sz="1400" dirty="0">
                <a:latin typeface="Arial" panose="020B0604020202020204" pitchFamily="34" charset="0"/>
              </a:rPr>
              <a:t>, Germany, Austria, Switzerland, Slovenia, </a:t>
            </a:r>
            <a:r>
              <a:rPr lang="en-GB" altLang="en-US" sz="1400" dirty="0" smtClean="0">
                <a:latin typeface="Arial" panose="020B0604020202020204" pitchFamily="34" charset="0"/>
              </a:rPr>
              <a:t>Finland, </a:t>
            </a:r>
            <a:r>
              <a:rPr lang="en-GB" altLang="en-US" sz="1400" dirty="0">
                <a:latin typeface="Arial" panose="020B0604020202020204" pitchFamily="34" charset="0"/>
              </a:rPr>
              <a:t>and </a:t>
            </a:r>
            <a:r>
              <a:rPr lang="en-GB" altLang="en-US" sz="1400" dirty="0" smtClean="0">
                <a:latin typeface="Arial" panose="020B0604020202020204" pitchFamily="34" charset="0"/>
              </a:rPr>
              <a:t>Greece.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Tx/>
            </a:pPr>
            <a:r>
              <a:rPr lang="en-GB" altLang="en-US" sz="1400" dirty="0">
                <a:latin typeface="Arial" panose="020B0604020202020204" pitchFamily="34" charset="0"/>
              </a:rPr>
              <a:t>D</a:t>
            </a:r>
            <a:r>
              <a:rPr lang="en-GB" altLang="en-US" sz="1400" dirty="0" smtClean="0">
                <a:latin typeface="Arial" panose="020B0604020202020204" pitchFamily="34" charset="0"/>
              </a:rPr>
              <a:t>aily programme </a:t>
            </a:r>
            <a:r>
              <a:rPr lang="en-GB" altLang="en-US" sz="1400" dirty="0">
                <a:latin typeface="Arial" panose="020B0604020202020204" pitchFamily="34" charset="0"/>
              </a:rPr>
              <a:t>started with </a:t>
            </a:r>
            <a:r>
              <a:rPr lang="en-GB" altLang="en-US" sz="1400" dirty="0" err="1">
                <a:latin typeface="Arial" panose="020B0604020202020204" pitchFamily="34" charset="0"/>
              </a:rPr>
              <a:t>Omkara</a:t>
            </a:r>
            <a:r>
              <a:rPr lang="en-GB" altLang="en-US" sz="1400" dirty="0">
                <a:latin typeface="Arial" panose="020B0604020202020204" pitchFamily="34" charset="0"/>
              </a:rPr>
              <a:t>, </a:t>
            </a:r>
            <a:r>
              <a:rPr lang="en-GB" altLang="en-US" sz="1400" dirty="0" smtClean="0">
                <a:latin typeface="Arial" panose="020B0604020202020204" pitchFamily="34" charset="0"/>
              </a:rPr>
              <a:t>bhajans </a:t>
            </a:r>
            <a:r>
              <a:rPr lang="en-GB" altLang="en-US" sz="1400" dirty="0">
                <a:latin typeface="Arial" panose="020B0604020202020204" pitchFamily="34" charset="0"/>
              </a:rPr>
              <a:t>and physical exercises.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Tx/>
            </a:pPr>
            <a:r>
              <a:rPr lang="en-GB" altLang="en-US" sz="1400" dirty="0" smtClean="0">
                <a:latin typeface="Arial" panose="020B0604020202020204" pitchFamily="34" charset="0"/>
              </a:rPr>
              <a:t>Afternoon study </a:t>
            </a:r>
            <a:r>
              <a:rPr lang="en-GB" altLang="en-US" sz="1400" dirty="0">
                <a:latin typeface="Arial" panose="020B0604020202020204" pitchFamily="34" charset="0"/>
              </a:rPr>
              <a:t>circle </a:t>
            </a:r>
            <a:r>
              <a:rPr lang="en-GB" altLang="en-US" sz="1400" dirty="0" smtClean="0">
                <a:latin typeface="Arial" panose="020B0604020202020204" pitchFamily="34" charset="0"/>
              </a:rPr>
              <a:t>theme: </a:t>
            </a:r>
            <a:r>
              <a:rPr lang="en-GB" altLang="en-US" sz="1400" dirty="0">
                <a:latin typeface="Arial" panose="020B0604020202020204" pitchFamily="34" charset="0"/>
              </a:rPr>
              <a:t>“Work, Worship, </a:t>
            </a:r>
            <a:r>
              <a:rPr lang="en-GB" altLang="en-US" sz="1400" dirty="0" smtClean="0">
                <a:latin typeface="Arial" panose="020B0604020202020204" pitchFamily="34" charset="0"/>
              </a:rPr>
              <a:t>Wisdom” – Bhagawan’s quotations, to be inspired </a:t>
            </a:r>
            <a:r>
              <a:rPr lang="en-GB" altLang="en-US" sz="1400" dirty="0">
                <a:latin typeface="Arial" panose="020B0604020202020204" pitchFamily="34" charset="0"/>
              </a:rPr>
              <a:t>and implement His teachings in daily </a:t>
            </a:r>
            <a:r>
              <a:rPr lang="en-GB" altLang="en-US" sz="1400" dirty="0" smtClean="0">
                <a:latin typeface="Arial" panose="020B0604020202020204" pitchFamily="34" charset="0"/>
              </a:rPr>
              <a:t>life.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Tx/>
            </a:pPr>
            <a:r>
              <a:rPr lang="en-GB" altLang="en-US" sz="1400" dirty="0" smtClean="0">
                <a:latin typeface="Arial" panose="020B0604020202020204" pitchFamily="34" charset="0"/>
              </a:rPr>
              <a:t>Amazing </a:t>
            </a:r>
            <a:r>
              <a:rPr lang="en-GB" altLang="en-US" sz="1400" dirty="0">
                <a:latin typeface="Arial" panose="020B0604020202020204" pitchFamily="34" charset="0"/>
              </a:rPr>
              <a:t>experience </a:t>
            </a:r>
            <a:r>
              <a:rPr lang="en-GB" altLang="en-US" sz="1400" dirty="0" smtClean="0">
                <a:latin typeface="Arial" panose="020B0604020202020204" pitchFamily="34" charset="0"/>
              </a:rPr>
              <a:t>unfolded </a:t>
            </a:r>
            <a:r>
              <a:rPr lang="en-GB" altLang="en-US" sz="1400" dirty="0">
                <a:latin typeface="Arial" panose="020B0604020202020204" pitchFamily="34" charset="0"/>
              </a:rPr>
              <a:t>day by day, a </a:t>
            </a:r>
            <a:r>
              <a:rPr lang="en-GB" altLang="en-US" sz="1400" dirty="0" smtClean="0">
                <a:latin typeface="Arial" panose="020B0604020202020204" pitchFamily="34" charset="0"/>
              </a:rPr>
              <a:t>play </a:t>
            </a:r>
            <a:r>
              <a:rPr lang="en-GB" altLang="en-US" sz="1400" dirty="0">
                <a:latin typeface="Arial" panose="020B0604020202020204" pitchFamily="34" charset="0"/>
              </a:rPr>
              <a:t>was </a:t>
            </a:r>
            <a:r>
              <a:rPr lang="en-GB" altLang="en-US" sz="1400" dirty="0" smtClean="0">
                <a:latin typeface="Arial" panose="020B0604020202020204" pitchFamily="34" charset="0"/>
              </a:rPr>
              <a:t>presented, </a:t>
            </a:r>
            <a:r>
              <a:rPr lang="en-GB" altLang="en-US" sz="1400" dirty="0">
                <a:latin typeface="Arial" panose="020B0604020202020204" pitchFamily="34" charset="0"/>
              </a:rPr>
              <a:t>and the mind was crowned by the profound stillness of meditation. 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Tx/>
            </a:pPr>
            <a:r>
              <a:rPr lang="en-GB" altLang="en-US" sz="1400" dirty="0">
                <a:latin typeface="Arial" panose="020B0604020202020204" pitchFamily="34" charset="0"/>
              </a:rPr>
              <a:t>“</a:t>
            </a:r>
            <a:r>
              <a:rPr lang="en-GB" altLang="en-US" sz="1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Samasta</a:t>
            </a:r>
            <a:r>
              <a:rPr lang="en-GB" alt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lokah</a:t>
            </a:r>
            <a:r>
              <a:rPr lang="en-GB" alt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sukhino</a:t>
            </a:r>
            <a:r>
              <a:rPr lang="en-GB" alt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GB" altLang="en-US" sz="1400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havantu</a:t>
            </a:r>
            <a:r>
              <a:rPr lang="en-GB" altLang="en-US" sz="1400" dirty="0">
                <a:latin typeface="Arial" panose="020B0604020202020204" pitchFamily="34" charset="0"/>
              </a:rPr>
              <a:t>” </a:t>
            </a:r>
            <a:r>
              <a:rPr lang="en-GB" altLang="en-US" sz="1400" dirty="0" smtClean="0">
                <a:latin typeface="Arial" panose="020B0604020202020204" pitchFamily="34" charset="0"/>
              </a:rPr>
              <a:t>was heard daily </a:t>
            </a:r>
            <a:r>
              <a:rPr lang="en-GB" altLang="en-US" sz="1400" dirty="0">
                <a:latin typeface="Arial" panose="020B0604020202020204" pitchFamily="34" charset="0"/>
              </a:rPr>
              <a:t>in </a:t>
            </a:r>
            <a:r>
              <a:rPr lang="en-GB" altLang="en-US" sz="1400" dirty="0" smtClean="0">
                <a:latin typeface="Arial" panose="020B0604020202020204" pitchFamily="34" charset="0"/>
              </a:rPr>
              <a:t>different </a:t>
            </a:r>
            <a:r>
              <a:rPr lang="en-GB" altLang="en-US" sz="1400" dirty="0">
                <a:latin typeface="Arial" panose="020B0604020202020204" pitchFamily="34" charset="0"/>
              </a:rPr>
              <a:t>languages spoken by </a:t>
            </a:r>
            <a:r>
              <a:rPr lang="en-GB" altLang="en-US" sz="1400" dirty="0" smtClean="0">
                <a:latin typeface="Arial" panose="020B0604020202020204" pitchFamily="34" charset="0"/>
              </a:rPr>
              <a:t>multinational </a:t>
            </a:r>
            <a:r>
              <a:rPr lang="en-GB" altLang="en-US" sz="1400" dirty="0">
                <a:latin typeface="Arial" panose="020B0604020202020204" pitchFamily="34" charset="0"/>
              </a:rPr>
              <a:t>group.</a:t>
            </a:r>
          </a:p>
          <a:p>
            <a:pPr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4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Tx/>
            </a:pPr>
            <a:r>
              <a:rPr lang="en-GB" altLang="en-US" sz="1600" dirty="0" smtClean="0">
                <a:latin typeface="Arial" panose="020B0604020202020204" pitchFamily="34" charset="0"/>
              </a:rPr>
              <a:t>Camp </a:t>
            </a:r>
            <a:r>
              <a:rPr lang="en-GB" altLang="en-US" sz="1600" dirty="0">
                <a:latin typeface="Arial" panose="020B0604020202020204" pitchFamily="34" charset="0"/>
              </a:rPr>
              <a:t>was </a:t>
            </a:r>
            <a:r>
              <a:rPr lang="en-GB" altLang="en-US" sz="1600" dirty="0" smtClean="0">
                <a:latin typeface="Arial" panose="020B0604020202020204" pitchFamily="34" charset="0"/>
              </a:rPr>
              <a:t>great success!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Tx/>
            </a:pPr>
            <a:r>
              <a:rPr lang="en-GB" altLang="en-US" sz="1600" dirty="0" smtClean="0">
                <a:latin typeface="Arial" panose="020B0604020202020204" pitchFamily="34" charset="0"/>
              </a:rPr>
              <a:t>Scheduled for </a:t>
            </a:r>
            <a:r>
              <a:rPr lang="en-GB" altLang="en-US" sz="1600" dirty="0">
                <a:latin typeface="Arial" panose="020B0604020202020204" pitchFamily="34" charset="0"/>
              </a:rPr>
              <a:t>next </a:t>
            </a:r>
            <a:r>
              <a:rPr lang="en-GB" altLang="en-US" sz="1600" dirty="0" smtClean="0">
                <a:latin typeface="Arial" panose="020B0604020202020204" pitchFamily="34" charset="0"/>
              </a:rPr>
              <a:t>year again. 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559" y="3478563"/>
            <a:ext cx="50673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838200" y="2286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marL="37931725" indent="-374745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</a:rPr>
              <a:t>” </a:t>
            </a:r>
            <a:endParaRPr lang="en-GB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34938"/>
            <a:ext cx="50673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521075"/>
            <a:ext cx="5211763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7 Nov 2014</a:t>
            </a:r>
            <a:endParaRPr lang="en-GB" altLang="en-US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587500" y="304800"/>
            <a:ext cx="58499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FLOODS IN THE BALKAN AREAS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07169" y="1196752"/>
            <a:ext cx="8610600" cy="418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marL="285750" indent="-285750">
              <a:lnSpc>
                <a:spcPct val="200000"/>
              </a:lnSpc>
              <a:spcAft>
                <a:spcPct val="0"/>
              </a:spcAft>
              <a:buClrTx/>
            </a:pPr>
            <a:r>
              <a:rPr lang="en-GB" altLang="en-US" sz="1400" dirty="0">
                <a:latin typeface="Arial" panose="020B0604020202020204" pitchFamily="34" charset="0"/>
              </a:rPr>
              <a:t>As anticipated, now that </a:t>
            </a:r>
            <a:r>
              <a:rPr lang="en-GB" altLang="en-US" sz="1400" dirty="0" smtClean="0">
                <a:latin typeface="Arial" panose="020B0604020202020204" pitchFamily="34" charset="0"/>
              </a:rPr>
              <a:t>summer is </a:t>
            </a:r>
            <a:r>
              <a:rPr lang="en-GB" altLang="en-US" sz="1400" dirty="0">
                <a:latin typeface="Arial" panose="020B0604020202020204" pitchFamily="34" charset="0"/>
              </a:rPr>
              <a:t>over, </a:t>
            </a:r>
            <a:r>
              <a:rPr lang="en-GB" altLang="en-US" sz="1400" dirty="0" smtClean="0">
                <a:latin typeface="Arial" panose="020B0604020202020204" pitchFamily="34" charset="0"/>
              </a:rPr>
              <a:t>families </a:t>
            </a:r>
            <a:r>
              <a:rPr lang="en-GB" altLang="en-US" sz="1400" dirty="0">
                <a:latin typeface="Arial" panose="020B0604020202020204" pitchFamily="34" charset="0"/>
              </a:rPr>
              <a:t>and individuals need different kinds of support (food, furniture, etc</a:t>
            </a:r>
            <a:r>
              <a:rPr lang="en-GB" altLang="en-US" sz="1400" dirty="0" smtClean="0">
                <a:latin typeface="Arial" panose="020B0604020202020204" pitchFamily="34" charset="0"/>
              </a:rPr>
              <a:t>.).</a:t>
            </a:r>
          </a:p>
          <a:p>
            <a:pPr marL="285750" indent="-285750">
              <a:lnSpc>
                <a:spcPct val="200000"/>
              </a:lnSpc>
              <a:spcAft>
                <a:spcPct val="0"/>
              </a:spcAft>
              <a:buClrTx/>
            </a:pPr>
            <a:r>
              <a:rPr lang="en-GB" altLang="en-US" sz="1400" dirty="0" smtClean="0">
                <a:latin typeface="Arial" panose="020B0604020202020204" pitchFamily="34" charset="0"/>
              </a:rPr>
              <a:t>The </a:t>
            </a:r>
            <a:r>
              <a:rPr lang="en-GB" altLang="en-US" sz="1400" dirty="0">
                <a:latin typeface="Arial" panose="020B0604020202020204" pitchFamily="34" charset="0"/>
              </a:rPr>
              <a:t>donations received are now being used in parallel </a:t>
            </a:r>
            <a:r>
              <a:rPr lang="en-GB" altLang="en-US" sz="1400" dirty="0" smtClean="0">
                <a:latin typeface="Arial" panose="020B0604020202020204" pitchFamily="34" charset="0"/>
              </a:rPr>
              <a:t>for </a:t>
            </a:r>
            <a:r>
              <a:rPr lang="en-GB" altLang="en-US" sz="1400" dirty="0">
                <a:latin typeface="Arial" panose="020B0604020202020204" pitchFamily="34" charset="0"/>
              </a:rPr>
              <a:t>Bosnia, </a:t>
            </a:r>
            <a:r>
              <a:rPr lang="en-GB" altLang="en-US" sz="1400" dirty="0" smtClean="0">
                <a:latin typeface="Arial" panose="020B0604020202020204" pitchFamily="34" charset="0"/>
              </a:rPr>
              <a:t>Serbia, </a:t>
            </a:r>
            <a:r>
              <a:rPr lang="en-GB" altLang="en-US" sz="1400" dirty="0">
                <a:latin typeface="Arial" panose="020B0604020202020204" pitchFamily="34" charset="0"/>
              </a:rPr>
              <a:t>and </a:t>
            </a:r>
            <a:r>
              <a:rPr lang="en-GB" altLang="en-US" sz="1400" dirty="0" smtClean="0">
                <a:latin typeface="Arial" panose="020B0604020202020204" pitchFamily="34" charset="0"/>
              </a:rPr>
              <a:t>Croatia</a:t>
            </a:r>
            <a:r>
              <a:rPr lang="en-GB" altLang="en-US" sz="1400" dirty="0">
                <a:latin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spcAft>
                <a:spcPct val="0"/>
              </a:spcAft>
              <a:buClrTx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ct val="0"/>
              </a:spcAft>
              <a:buClrTx/>
            </a:pPr>
            <a:r>
              <a:rPr lang="en-GB" altLang="en-US" sz="1400" dirty="0" smtClean="0">
                <a:latin typeface="Arial" panose="020B0604020202020204" pitchFamily="34" charset="0"/>
              </a:rPr>
              <a:t>Separate </a:t>
            </a:r>
            <a:r>
              <a:rPr lang="en-GB" altLang="en-US" sz="1400" dirty="0">
                <a:latin typeface="Arial" panose="020B0604020202020204" pitchFamily="34" charset="0"/>
              </a:rPr>
              <a:t>report </a:t>
            </a:r>
            <a:r>
              <a:rPr lang="en-GB" altLang="en-US" sz="1400" dirty="0" smtClean="0">
                <a:latin typeface="Arial" panose="020B0604020202020204" pitchFamily="34" charset="0"/>
              </a:rPr>
              <a:t>to follow </a:t>
            </a:r>
            <a:r>
              <a:rPr lang="en-GB" altLang="en-US" sz="1400" dirty="0">
                <a:latin typeface="Arial" panose="020B0604020202020204" pitchFamily="34" charset="0"/>
              </a:rPr>
              <a:t>shortly.</a:t>
            </a:r>
          </a:p>
          <a:p>
            <a:pPr marL="285750" indent="-285750">
              <a:lnSpc>
                <a:spcPct val="200000"/>
              </a:lnSpc>
              <a:spcAft>
                <a:spcPct val="0"/>
              </a:spcAft>
              <a:buClrTx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ct val="0"/>
              </a:spcAft>
              <a:buClrTx/>
            </a:pPr>
            <a:r>
              <a:rPr lang="en-GB" altLang="en-US" sz="1400" dirty="0" smtClean="0">
                <a:latin typeface="Arial" panose="020B0604020202020204" pitchFamily="34" charset="0"/>
              </a:rPr>
              <a:t>Photos </a:t>
            </a:r>
            <a:r>
              <a:rPr lang="en-GB" altLang="en-US" sz="1400" dirty="0">
                <a:latin typeface="Arial" panose="020B0604020202020204" pitchFamily="34" charset="0"/>
              </a:rPr>
              <a:t>of </a:t>
            </a:r>
            <a:r>
              <a:rPr lang="en-GB" altLang="en-US" sz="1400" dirty="0" smtClean="0">
                <a:latin typeface="Arial" panose="020B0604020202020204" pitchFamily="34" charset="0"/>
              </a:rPr>
              <a:t>last </a:t>
            </a:r>
            <a:r>
              <a:rPr lang="en-GB" altLang="en-US" sz="1400" dirty="0">
                <a:latin typeface="Arial" panose="020B0604020202020204" pitchFamily="34" charset="0"/>
              </a:rPr>
              <a:t>service project </a:t>
            </a:r>
            <a:r>
              <a:rPr lang="en-GB" altLang="en-US" sz="1400" dirty="0" smtClean="0">
                <a:latin typeface="Arial" panose="020B0604020202020204" pitchFamily="34" charset="0"/>
              </a:rPr>
              <a:t>in </a:t>
            </a:r>
            <a:r>
              <a:rPr lang="en-GB" altLang="en-US" sz="1400" dirty="0">
                <a:latin typeface="Arial" panose="020B0604020202020204" pitchFamily="34" charset="0"/>
              </a:rPr>
              <a:t>Bosnia: </a:t>
            </a:r>
          </a:p>
          <a:p>
            <a:pPr>
              <a:lnSpc>
                <a:spcPct val="200000"/>
              </a:lnSpc>
              <a:spcAft>
                <a:spcPct val="0"/>
              </a:spcAft>
              <a:buClrTx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	- </a:t>
            </a:r>
            <a:r>
              <a:rPr lang="en-GB" altLang="en-US" sz="1400" dirty="0">
                <a:latin typeface="Arial" panose="020B0604020202020204" pitchFamily="34" charset="0"/>
              </a:rPr>
              <a:t>essential food supplies</a:t>
            </a:r>
          </a:p>
          <a:p>
            <a:pPr>
              <a:lnSpc>
                <a:spcPct val="200000"/>
              </a:lnSpc>
              <a:spcAft>
                <a:spcPct val="0"/>
              </a:spcAft>
              <a:buClrTx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	- </a:t>
            </a:r>
            <a:r>
              <a:rPr lang="en-GB" altLang="en-US" sz="1400" dirty="0">
                <a:latin typeface="Arial" panose="020B0604020202020204" pitchFamily="34" charset="0"/>
              </a:rPr>
              <a:t>help and food given to animal shelters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400" dirty="0">
              <a:latin typeface="Arial" panose="020B0604020202020204" pitchFamily="34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392612" cy="36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data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7 Nov 2014</a:t>
            </a:r>
            <a:endParaRPr lang="en-GB" altLang="en-US" smtClean="0"/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2746375"/>
            <a:ext cx="4948237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" y="0"/>
            <a:ext cx="45148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data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7 Nov 2014</a:t>
            </a:r>
            <a:endParaRPr lang="en-GB" altLang="en-US" smtClean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23528" y="1379538"/>
            <a:ext cx="842493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marL="37931725" indent="-374745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66 managers and </a:t>
            </a:r>
            <a:r>
              <a:rPr lang="en-GB" altLang="en-US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businessmen participated from </a:t>
            </a:r>
            <a:r>
              <a:rPr lang="en-GB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all over Europe (Denmark, Holland, Switzerland, Germany, Greece, Romania, Croatia, Serbia, Italy, Spain, Latvia, Poland, Norway</a:t>
            </a:r>
            <a:r>
              <a:rPr lang="en-GB" altLang="en-US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). Topics covered:</a:t>
            </a:r>
            <a:endParaRPr lang="it-IT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74320" indent="-17145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Sathya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Sai Educare and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Management,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by George Bebedelis (Greece); </a:t>
            </a:r>
          </a:p>
          <a:p>
            <a:pPr marL="274320" indent="-17145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Leading with wisdom: success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stories,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by Peter and Kirsten </a:t>
            </a:r>
            <a:r>
              <a:rPr lang="en-GB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Pruzan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(Denmark);</a:t>
            </a:r>
          </a:p>
          <a:p>
            <a:pPr marL="274320" indent="-17145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Why it seems so difficult to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practice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HV in business: solutions and tools to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use,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by Jordi </a:t>
            </a:r>
            <a:r>
              <a:rPr lang="en-GB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Griera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(Spain); </a:t>
            </a:r>
          </a:p>
          <a:p>
            <a:pPr marL="274320" indent="-17145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Experience from Public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sector,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by George </a:t>
            </a:r>
            <a:r>
              <a:rPr lang="en-GB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Vlacopoulos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(Belgium); </a:t>
            </a:r>
          </a:p>
          <a:p>
            <a:pPr marL="274320" indent="-17145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HV in business: the ways of clubs of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service,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by Roberto </a:t>
            </a:r>
            <a:r>
              <a:rPr lang="en-GB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Micolitti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(Italy); </a:t>
            </a:r>
          </a:p>
          <a:p>
            <a:pPr marL="274320" indent="-17145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Why the business world has to change to a new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paradigm,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by Werner Stein (Romania); </a:t>
            </a:r>
          </a:p>
          <a:p>
            <a:pPr marL="274320" indent="-171450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Educating Future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managers,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by </a:t>
            </a:r>
            <a:r>
              <a:rPr lang="en-GB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Vassiliki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Stephanides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(Greece).</a:t>
            </a:r>
            <a:endParaRPr lang="it-IT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GB" altLang="en-US" sz="1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Different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workshops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evaluated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the relationship between </a:t>
            </a:r>
            <a:endParaRPr lang="en-GB" altLang="en-US" sz="1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Human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Values and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Business areas.</a:t>
            </a:r>
            <a:endParaRPr lang="it-IT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GB" altLang="en-US" sz="1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Panel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discussion </a:t>
            </a: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concluded Forum on 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Sunday morning.</a:t>
            </a:r>
            <a:endParaRPr lang="en-GB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838200" y="2286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marL="37931725" indent="-374745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Managing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Change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and Growth through Human Values” 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838200" y="685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marL="37931725" indent="-374745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ISSE SE - Values </a:t>
            </a:r>
            <a:r>
              <a:rPr lang="en-GB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Leadearship</a:t>
            </a:r>
            <a:r>
              <a:rPr lang="en-GB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Public Conference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Mother Sai, Divignano -  Oct 11 and 12, 2014 </a:t>
            </a:r>
          </a:p>
        </p:txBody>
      </p:sp>
      <p:pic>
        <p:nvPicPr>
          <p:cNvPr id="11270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55366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C_0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313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2014-10-11 14.20.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8605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Nov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</TotalTime>
  <Words>809</Words>
  <Application>Microsoft Office PowerPoint</Application>
  <PresentationFormat>On-screen Show (4:3)</PresentationFormat>
  <Paragraphs>91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</vt:lpstr>
      <vt:lpstr>MS PGothic</vt:lpstr>
      <vt:lpstr>MS PGothic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Anupom Ganguli</dc:creator>
  <cp:lastModifiedBy>Anupom Ganguli</cp:lastModifiedBy>
  <cp:revision>76</cp:revision>
  <cp:lastPrinted>1601-01-01T00:00:00Z</cp:lastPrinted>
  <dcterms:created xsi:type="dcterms:W3CDTF">2014-10-18T14:50:10Z</dcterms:created>
  <dcterms:modified xsi:type="dcterms:W3CDTF">2014-11-07T21:21:06Z</dcterms:modified>
</cp:coreProperties>
</file>