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</p:sldMasterIdLst>
  <p:sldIdLst>
    <p:sldId id="257" r:id="rId2"/>
    <p:sldId id="256" r:id="rId3"/>
    <p:sldId id="273" r:id="rId4"/>
    <p:sldId id="275" r:id="rId5"/>
    <p:sldId id="276" r:id="rId6"/>
    <p:sldId id="274" r:id="rId7"/>
    <p:sldId id="259" r:id="rId8"/>
    <p:sldId id="258" r:id="rId9"/>
    <p:sldId id="262" r:id="rId10"/>
    <p:sldId id="283" r:id="rId11"/>
    <p:sldId id="260" r:id="rId12"/>
    <p:sldId id="261" r:id="rId13"/>
    <p:sldId id="271" r:id="rId14"/>
    <p:sldId id="272" r:id="rId15"/>
    <p:sldId id="282" r:id="rId16"/>
    <p:sldId id="284" r:id="rId17"/>
    <p:sldId id="277" r:id="rId18"/>
    <p:sldId id="278" r:id="rId19"/>
    <p:sldId id="264" r:id="rId20"/>
    <p:sldId id="263" r:id="rId21"/>
    <p:sldId id="285" r:id="rId22"/>
    <p:sldId id="286" r:id="rId23"/>
    <p:sldId id="290" r:id="rId24"/>
    <p:sldId id="291" r:id="rId25"/>
    <p:sldId id="292" r:id="rId26"/>
    <p:sldId id="293" r:id="rId27"/>
    <p:sldId id="294" r:id="rId28"/>
    <p:sldId id="296" r:id="rId29"/>
    <p:sldId id="295" r:id="rId30"/>
    <p:sldId id="302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80808"/>
    <a:srgbClr val="90C226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9646" autoAdjust="0"/>
    <p:restoredTop sz="94660"/>
  </p:normalViewPr>
  <p:slideViewPr>
    <p:cSldViewPr snapToGrid="0">
      <p:cViewPr varScale="1">
        <p:scale>
          <a:sx n="132" d="100"/>
          <a:sy n="132" d="100"/>
        </p:scale>
        <p:origin x="786" y="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1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480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952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548754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2866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602925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372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11/7/2014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234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333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301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708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11/7/2014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992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11/7/2014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397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11/7/2014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281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11/7/2014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979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11/7/2014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09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11/7/2014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089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834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078" y="957974"/>
            <a:ext cx="5825202" cy="1234727"/>
          </a:xfrm>
        </p:spPr>
        <p:txBody>
          <a:bodyPr/>
          <a:lstStyle/>
          <a:p>
            <a:r>
              <a:rPr lang="en-US" sz="4950" dirty="0">
                <a:solidFill>
                  <a:srgbClr val="006600"/>
                </a:solidFill>
                <a:latin typeface="a_Algerius" panose="04040705040802020702" pitchFamily="82" charset="-52"/>
              </a:rPr>
              <a:t>Zone 5 Report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4050" y="2619047"/>
            <a:ext cx="5829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50" dirty="0">
                <a:solidFill>
                  <a:srgbClr val="006600"/>
                </a:solidFill>
                <a:latin typeface="a_Algerius" panose="04040705040802020702" pitchFamily="82" charset="-52"/>
              </a:rPr>
              <a:t>Hong Kong, Japan, Taiwan &amp; China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3749" y="4187717"/>
            <a:ext cx="58293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50" b="1" dirty="0">
                <a:solidFill>
                  <a:srgbClr val="006600"/>
                </a:solidFill>
                <a:latin typeface="Footlight MT Light" panose="0204060206030A020304" pitchFamily="18" charset="0"/>
              </a:rPr>
              <a:t>November 2014</a:t>
            </a:r>
          </a:p>
        </p:txBody>
      </p:sp>
    </p:spTree>
    <p:extLst>
      <p:ext uri="{BB962C8B-B14F-4D97-AF65-F5344CB8AC3E}">
        <p14:creationId xmlns:p14="http://schemas.microsoft.com/office/powerpoint/2010/main" val="203987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19" y="4661495"/>
            <a:ext cx="8462282" cy="834886"/>
          </a:xfrm>
        </p:spPr>
        <p:txBody>
          <a:bodyPr>
            <a:normAutofit/>
          </a:bodyPr>
          <a:lstStyle/>
          <a:p>
            <a:pPr algn="ctr"/>
            <a:r>
              <a:rPr lang="en-US" sz="225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80808"/>
                </a:solidFill>
                <a:latin typeface="Cambria" panose="02040503050406030204" pitchFamily="18" charset="0"/>
              </a:rPr>
              <a:t>Special </a:t>
            </a:r>
            <a:r>
              <a:rPr lang="en-US" sz="2250" b="1" i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80808"/>
                </a:solidFill>
                <a:latin typeface="Cambria" panose="02040503050406030204" pitchFamily="18" charset="0"/>
              </a:rPr>
              <a:t>Educare</a:t>
            </a:r>
            <a:r>
              <a:rPr lang="en-US" sz="225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80808"/>
                </a:solidFill>
                <a:latin typeface="Cambria" panose="02040503050406030204" pitchFamily="18" charset="0"/>
              </a:rPr>
              <a:t> English enhancement </a:t>
            </a:r>
            <a:r>
              <a:rPr lang="en-US" sz="2250" b="1" i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80808"/>
                </a:solidFill>
                <a:latin typeface="Cambria" panose="02040503050406030204" pitchFamily="18" charset="0"/>
              </a:rPr>
              <a:t>programme</a:t>
            </a:r>
            <a:r>
              <a:rPr lang="en-US" sz="225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80808"/>
                </a:solidFill>
                <a:latin typeface="Cambria" panose="02040503050406030204" pitchFamily="18" charset="0"/>
              </a:rPr>
              <a:t> conducted by the Youth at a local primary school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24" y="848009"/>
            <a:ext cx="6247441" cy="34985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4688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69" y="96610"/>
            <a:ext cx="6582983" cy="990600"/>
          </a:xfrm>
        </p:spPr>
        <p:txBody>
          <a:bodyPr>
            <a:normAutofit/>
          </a:bodyPr>
          <a:lstStyle/>
          <a:p>
            <a:pPr algn="ctr"/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80808"/>
                </a:solidFill>
                <a:latin typeface="a_Algerius" panose="04040705040802020702" pitchFamily="82" charset="-52"/>
              </a:rPr>
              <a:t>Bal Vikas Beach Cleaning Seva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222" y="2976563"/>
            <a:ext cx="5352221" cy="38814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906"/>
            <a:ext cx="4235380" cy="34412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9659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20" y="446768"/>
            <a:ext cx="6447501" cy="58374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3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80808"/>
                </a:solidFill>
                <a:latin typeface="a_Algerius" panose="04040705040802020702" pitchFamily="82" charset="-52"/>
              </a:rPr>
              <a:t>SERVE THE PLANET 2014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622" y="2566531"/>
            <a:ext cx="4065799" cy="29110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615622" y="1587187"/>
            <a:ext cx="3502478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rgbClr val="006600"/>
              </a:buClr>
              <a:buFont typeface="Wingdings" panose="05000000000000000000" pitchFamily="2" charset="2"/>
              <a:buChar char="v"/>
            </a:pPr>
            <a:r>
              <a:rPr lang="en-US" sz="1875" b="1" i="1" dirty="0">
                <a:solidFill>
                  <a:srgbClr val="006600"/>
                </a:solidFill>
                <a:latin typeface="Cambria" panose="02040503050406030204" pitchFamily="18" charset="0"/>
              </a:rPr>
              <a:t>SSEHV class with children of refugees and asylum seekers</a:t>
            </a:r>
          </a:p>
        </p:txBody>
      </p:sp>
    </p:spTree>
    <p:extLst>
      <p:ext uri="{BB962C8B-B14F-4D97-AF65-F5344CB8AC3E}">
        <p14:creationId xmlns:p14="http://schemas.microsoft.com/office/powerpoint/2010/main" val="404509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7" y="461283"/>
            <a:ext cx="6447501" cy="58374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3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80808"/>
                </a:solidFill>
                <a:latin typeface="a_Algerius" panose="04040705040802020702" pitchFamily="82" charset="-52"/>
              </a:rPr>
              <a:t>SERVE THE PLANET 2014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607672"/>
            <a:ext cx="3539218" cy="35392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355142" y="5236005"/>
            <a:ext cx="3502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rgbClr val="006600"/>
              </a:buClr>
              <a:buFont typeface="Wingdings" panose="05000000000000000000" pitchFamily="2" charset="2"/>
              <a:buChar char="v"/>
            </a:pPr>
            <a:r>
              <a:rPr lang="en-US" b="1" i="1" dirty="0">
                <a:solidFill>
                  <a:srgbClr val="006600"/>
                </a:solidFill>
                <a:latin typeface="Cambria" panose="02040503050406030204" pitchFamily="18" charset="0"/>
              </a:rPr>
              <a:t>SSEHV class with local children and ethnic minority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00574" y="2029890"/>
            <a:ext cx="3764408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rgbClr val="006600"/>
              </a:buClr>
              <a:buFont typeface="Wingdings" panose="05000000000000000000" pitchFamily="2" charset="2"/>
              <a:buChar char="v"/>
            </a:pPr>
            <a:r>
              <a:rPr lang="en-US" sz="1875" b="1" i="1" dirty="0">
                <a:solidFill>
                  <a:srgbClr val="006600"/>
                </a:solidFill>
                <a:latin typeface="Cambria" panose="02040503050406030204" pitchFamily="18" charset="0"/>
              </a:rPr>
              <a:t>Parenting talk with refugees and asylum seekers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895" y="2835425"/>
            <a:ext cx="4791764" cy="28829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6691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777" y="432255"/>
            <a:ext cx="6447501" cy="58374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3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80808"/>
                </a:solidFill>
                <a:latin typeface="a_Algerius" panose="04040705040802020702" pitchFamily="82" charset="-52"/>
              </a:rPr>
              <a:t>SERVE THE PLANET 2014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30" y="2465787"/>
            <a:ext cx="2419280" cy="32257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241301" y="1358083"/>
            <a:ext cx="69215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rgbClr val="006600"/>
              </a:buClr>
              <a:buFont typeface="Wingdings" panose="05000000000000000000" pitchFamily="2" charset="2"/>
              <a:buChar char="v"/>
            </a:pPr>
            <a:r>
              <a:rPr lang="en-US" sz="2100" b="1" i="1" dirty="0">
                <a:solidFill>
                  <a:srgbClr val="006600"/>
                </a:solidFill>
                <a:latin typeface="Cambria" panose="02040503050406030204" pitchFamily="18" charset="0"/>
              </a:rPr>
              <a:t>Distribution of 450 water bottles to children in a local school in </a:t>
            </a:r>
            <a:r>
              <a:rPr lang="en-US" sz="2100" b="1" i="1" dirty="0" err="1">
                <a:solidFill>
                  <a:srgbClr val="006600"/>
                </a:solidFill>
                <a:latin typeface="Cambria" panose="02040503050406030204" pitchFamily="18" charset="0"/>
              </a:rPr>
              <a:t>Fungshan</a:t>
            </a:r>
            <a:r>
              <a:rPr lang="en-US" sz="2100" b="1" i="1" dirty="0">
                <a:solidFill>
                  <a:srgbClr val="006600"/>
                </a:solidFill>
                <a:latin typeface="Cambria" panose="02040503050406030204" pitchFamily="18" charset="0"/>
              </a:rPr>
              <a:t>, China in October 2014.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728" y="2465787"/>
            <a:ext cx="4539029" cy="34042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2069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319" y="562883"/>
            <a:ext cx="6447501" cy="58374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3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80808"/>
                </a:solidFill>
                <a:latin typeface="a_Algerius" panose="04040705040802020702" pitchFamily="82" charset="-52"/>
              </a:rPr>
              <a:t>SERVE THE PLANET 2014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0435" y="4793641"/>
            <a:ext cx="396512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rgbClr val="006600"/>
              </a:buClr>
              <a:buFont typeface="Wingdings" panose="05000000000000000000" pitchFamily="2" charset="2"/>
              <a:buChar char="v"/>
            </a:pPr>
            <a:r>
              <a:rPr lang="en-US" sz="2100" b="1" i="1" dirty="0">
                <a:solidFill>
                  <a:srgbClr val="006600"/>
                </a:solidFill>
                <a:latin typeface="Cambria" panose="02040503050406030204" pitchFamily="18" charset="0"/>
              </a:rPr>
              <a:t>SSEHV Talk to children in a local school in </a:t>
            </a:r>
            <a:r>
              <a:rPr lang="en-US" sz="2100" b="1" i="1" dirty="0" err="1">
                <a:solidFill>
                  <a:srgbClr val="006600"/>
                </a:solidFill>
                <a:latin typeface="Cambria" panose="02040503050406030204" pitchFamily="18" charset="0"/>
              </a:rPr>
              <a:t>Fungshan</a:t>
            </a:r>
            <a:r>
              <a:rPr lang="en-US" sz="2100" b="1" i="1" dirty="0">
                <a:solidFill>
                  <a:srgbClr val="006600"/>
                </a:solidFill>
                <a:latin typeface="Cambria" panose="02040503050406030204" pitchFamily="18" charset="0"/>
              </a:rPr>
              <a:t>, China.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35" y="1606927"/>
            <a:ext cx="4196443" cy="31473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174" y="3229618"/>
            <a:ext cx="4469210" cy="24551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800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661" y="541112"/>
            <a:ext cx="6447501" cy="58374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3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80808"/>
                </a:solidFill>
                <a:latin typeface="a_Algerius" panose="04040705040802020702" pitchFamily="82" charset="-52"/>
              </a:rPr>
              <a:t>SERVE THE PLANET 2014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5099" y="2552545"/>
            <a:ext cx="24982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rgbClr val="006600"/>
              </a:buClr>
              <a:buFont typeface="Wingdings" panose="05000000000000000000" pitchFamily="2" charset="2"/>
              <a:buChar char="v"/>
            </a:pPr>
            <a:r>
              <a:rPr lang="en-US" sz="2700" b="1" i="1" dirty="0">
                <a:solidFill>
                  <a:srgbClr val="006600"/>
                </a:solidFill>
                <a:latin typeface="Cambria" panose="02040503050406030204" pitchFamily="18" charset="0"/>
              </a:rPr>
              <a:t>19</a:t>
            </a:r>
            <a:r>
              <a:rPr lang="en-US" sz="2700" b="1" i="1" baseline="30000" dirty="0">
                <a:solidFill>
                  <a:srgbClr val="006600"/>
                </a:solidFill>
                <a:latin typeface="Cambria" panose="02040503050406030204" pitchFamily="18" charset="0"/>
              </a:rPr>
              <a:t>th</a:t>
            </a:r>
            <a:r>
              <a:rPr lang="en-US" sz="2700" b="1" i="1" dirty="0">
                <a:solidFill>
                  <a:srgbClr val="006600"/>
                </a:solidFill>
                <a:latin typeface="Cambria" panose="02040503050406030204" pitchFamily="18" charset="0"/>
              </a:rPr>
              <a:t> October motivational talk to the </a:t>
            </a:r>
            <a:r>
              <a:rPr lang="en-US" sz="2700" b="1" i="1" dirty="0" smtClean="0">
                <a:solidFill>
                  <a:srgbClr val="006600"/>
                </a:solidFill>
                <a:latin typeface="Cambria" panose="02040503050406030204" pitchFamily="18" charset="0"/>
              </a:rPr>
              <a:t>children</a:t>
            </a:r>
            <a:endParaRPr lang="en-US" sz="2700" b="1" i="1" dirty="0">
              <a:solidFill>
                <a:srgbClr val="006600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370" y="1728507"/>
            <a:ext cx="5874204" cy="39063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8710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0251" y="555625"/>
            <a:ext cx="6447501" cy="55925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3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80808"/>
                </a:solidFill>
                <a:latin typeface="a_Algerius" panose="04040705040802020702" pitchFamily="82" charset="-52"/>
              </a:rPr>
              <a:t>ISSE IN CHINA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283" y="1748172"/>
            <a:ext cx="5984422" cy="39896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-12251" y="2785025"/>
            <a:ext cx="26248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>
              <a:buFont typeface="Wingdings" panose="05000000000000000000" pitchFamily="2" charset="2"/>
              <a:buChar char="v"/>
            </a:pPr>
            <a:r>
              <a:rPr lang="en-US" sz="3000" b="1" i="1" dirty="0">
                <a:solidFill>
                  <a:srgbClr val="006600"/>
                </a:solidFill>
                <a:latin typeface="Cambria" panose="02040503050406030204" pitchFamily="18" charset="0"/>
              </a:rPr>
              <a:t>Integrating SSEHV into English lessons</a:t>
            </a:r>
          </a:p>
        </p:txBody>
      </p:sp>
    </p:spTree>
    <p:extLst>
      <p:ext uri="{BB962C8B-B14F-4D97-AF65-F5344CB8AC3E}">
        <p14:creationId xmlns:p14="http://schemas.microsoft.com/office/powerpoint/2010/main" val="67618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4795" y="505431"/>
            <a:ext cx="6447501" cy="58374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3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80808"/>
                </a:solidFill>
                <a:latin typeface="a_Algerius" panose="04040705040802020702" pitchFamily="82" charset="-52"/>
              </a:rPr>
              <a:t>ISSE IN CHINA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01" y="1298852"/>
            <a:ext cx="6607695" cy="37067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436705" y="5411226"/>
            <a:ext cx="45036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>
              <a:buFont typeface="Wingdings" panose="05000000000000000000" pitchFamily="2" charset="2"/>
              <a:buChar char="v"/>
            </a:pPr>
            <a:r>
              <a:rPr lang="en-US" sz="3000" b="1" i="1" dirty="0">
                <a:solidFill>
                  <a:srgbClr val="006600"/>
                </a:solidFill>
                <a:latin typeface="Cambria" panose="02040503050406030204" pitchFamily="18" charset="0"/>
              </a:rPr>
              <a:t>Playing SSEHV games</a:t>
            </a:r>
          </a:p>
        </p:txBody>
      </p:sp>
    </p:spTree>
    <p:extLst>
      <p:ext uri="{BB962C8B-B14F-4D97-AF65-F5344CB8AC3E}">
        <p14:creationId xmlns:p14="http://schemas.microsoft.com/office/powerpoint/2010/main" val="82376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709840"/>
            <a:ext cx="6447501" cy="58374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3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80808"/>
                </a:solidFill>
                <a:latin typeface="a_Algerius" panose="04040705040802020702" pitchFamily="82" charset="-52"/>
              </a:rPr>
              <a:t>ISSE in China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057" y="1676400"/>
            <a:ext cx="7697107" cy="3704616"/>
          </a:xfrm>
        </p:spPr>
        <p:txBody>
          <a:bodyPr>
            <a:noAutofit/>
          </a:bodyPr>
          <a:lstStyle/>
          <a:p>
            <a:pPr>
              <a:buClr>
                <a:srgbClr val="006600"/>
              </a:buClr>
              <a:buSzPct val="85000"/>
              <a:buFont typeface="Wingdings" panose="05000000000000000000" pitchFamily="2" charset="2"/>
              <a:buChar char="v"/>
            </a:pPr>
            <a:r>
              <a:rPr lang="en-US" sz="1875" b="1" i="1" dirty="0">
                <a:solidFill>
                  <a:srgbClr val="006600"/>
                </a:solidFill>
                <a:latin typeface="Cambria" panose="02040503050406030204" pitchFamily="18" charset="0"/>
              </a:rPr>
              <a:t>Conducted  a major evaluation of the 5</a:t>
            </a:r>
            <a:r>
              <a:rPr lang="en-US" sz="1875" b="1" i="1" baseline="30000" dirty="0">
                <a:solidFill>
                  <a:srgbClr val="006600"/>
                </a:solidFill>
                <a:latin typeface="Cambria" panose="02040503050406030204" pitchFamily="18" charset="0"/>
              </a:rPr>
              <a:t>th</a:t>
            </a:r>
            <a:r>
              <a:rPr lang="en-US" sz="1875" b="1" i="1" dirty="0">
                <a:solidFill>
                  <a:srgbClr val="006600"/>
                </a:solidFill>
                <a:latin typeface="Cambria" panose="02040503050406030204" pitchFamily="18" charset="0"/>
              </a:rPr>
              <a:t> phase of SSEHV in Qinghai Province and made recommendations for future directions.</a:t>
            </a:r>
          </a:p>
          <a:p>
            <a:pPr>
              <a:buClr>
                <a:srgbClr val="006600"/>
              </a:buClr>
              <a:buSzPct val="85000"/>
              <a:buFont typeface="Wingdings" panose="05000000000000000000" pitchFamily="2" charset="2"/>
              <a:buChar char="v"/>
            </a:pPr>
            <a:r>
              <a:rPr lang="en-US" sz="1875" b="1" i="1" dirty="0">
                <a:solidFill>
                  <a:srgbClr val="006600"/>
                </a:solidFill>
                <a:latin typeface="Cambria" panose="02040503050406030204" pitchFamily="18" charset="0"/>
              </a:rPr>
              <a:t>Conducted a 2-day seminar for 70 teachers and principals in </a:t>
            </a:r>
            <a:r>
              <a:rPr lang="en-US" sz="1875" b="1" i="1" dirty="0" err="1">
                <a:solidFill>
                  <a:srgbClr val="006600"/>
                </a:solidFill>
                <a:latin typeface="Cambria" panose="02040503050406030204" pitchFamily="18" charset="0"/>
              </a:rPr>
              <a:t>Yangshou</a:t>
            </a:r>
            <a:r>
              <a:rPr lang="en-US" sz="1875" b="1" i="1" dirty="0">
                <a:solidFill>
                  <a:srgbClr val="006600"/>
                </a:solidFill>
                <a:latin typeface="Cambria" panose="02040503050406030204" pitchFamily="18" charset="0"/>
              </a:rPr>
              <a:t> District, Gong Cheng Province.</a:t>
            </a:r>
          </a:p>
          <a:p>
            <a:pPr>
              <a:buClr>
                <a:srgbClr val="006600"/>
              </a:buClr>
              <a:buSzPct val="85000"/>
              <a:buFont typeface="Wingdings" panose="05000000000000000000" pitchFamily="2" charset="2"/>
              <a:buChar char="v"/>
            </a:pPr>
            <a:r>
              <a:rPr lang="en-US" sz="1875" b="1" i="1" dirty="0">
                <a:solidFill>
                  <a:srgbClr val="006600"/>
                </a:solidFill>
                <a:latin typeface="Cambria" panose="02040503050406030204" pitchFamily="18" charset="0"/>
              </a:rPr>
              <a:t>Conducted a 1-day seminar for the staff of Dong Guan No. 1 Primary School, </a:t>
            </a:r>
            <a:r>
              <a:rPr lang="en-US" sz="1875" b="1" i="1" dirty="0" err="1">
                <a:solidFill>
                  <a:srgbClr val="006600"/>
                </a:solidFill>
                <a:latin typeface="Cambria" panose="02040503050406030204" pitchFamily="18" charset="0"/>
              </a:rPr>
              <a:t>Guandong</a:t>
            </a:r>
            <a:r>
              <a:rPr lang="en-US" sz="1875" b="1" i="1" dirty="0">
                <a:solidFill>
                  <a:srgbClr val="006600"/>
                </a:solidFill>
                <a:latin typeface="Cambria" panose="02040503050406030204" pitchFamily="18" charset="0"/>
              </a:rPr>
              <a:t> Province.  Several local Education Bureau officials attended and were impressed with concepts of SSEHV.</a:t>
            </a:r>
          </a:p>
          <a:p>
            <a:pPr>
              <a:buClr>
                <a:srgbClr val="006600"/>
              </a:buClr>
              <a:buSzPct val="85000"/>
              <a:buFont typeface="Wingdings" panose="05000000000000000000" pitchFamily="2" charset="2"/>
              <a:buChar char="v"/>
            </a:pPr>
            <a:r>
              <a:rPr lang="en-US" sz="1875" b="1" i="1" dirty="0">
                <a:solidFill>
                  <a:srgbClr val="006600"/>
                </a:solidFill>
                <a:latin typeface="Cambria" panose="02040503050406030204" pitchFamily="18" charset="0"/>
              </a:rPr>
              <a:t>August, 20 principals/senior teachers, a professor and the Education Bureau Director from Yang </a:t>
            </a:r>
            <a:r>
              <a:rPr lang="en-US" sz="1875" b="1" i="1" dirty="0" err="1">
                <a:solidFill>
                  <a:srgbClr val="006600"/>
                </a:solidFill>
                <a:latin typeface="Cambria" panose="02040503050406030204" pitchFamily="18" charset="0"/>
              </a:rPr>
              <a:t>Shuo</a:t>
            </a:r>
            <a:r>
              <a:rPr lang="en-US" sz="1875" b="1" i="1" dirty="0">
                <a:solidFill>
                  <a:srgbClr val="006600"/>
                </a:solidFill>
                <a:latin typeface="Cambria" panose="02040503050406030204" pitchFamily="18" charset="0"/>
              </a:rPr>
              <a:t> visited Qinghai for an exchange visit, sponsored by the Education Bureau.</a:t>
            </a:r>
          </a:p>
          <a:p>
            <a:endParaRPr lang="en-US" sz="1875" dirty="0"/>
          </a:p>
        </p:txBody>
      </p:sp>
    </p:spTree>
    <p:extLst>
      <p:ext uri="{BB962C8B-B14F-4D97-AF65-F5344CB8AC3E}">
        <p14:creationId xmlns:p14="http://schemas.microsoft.com/office/powerpoint/2010/main" val="10391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73853" y="2660650"/>
            <a:ext cx="4518932" cy="1234727"/>
          </a:xfrm>
        </p:spPr>
        <p:txBody>
          <a:bodyPr anchor="ctr" anchorCtr="0"/>
          <a:lstStyle/>
          <a:p>
            <a:pPr algn="ctr"/>
            <a:r>
              <a:rPr lang="en-US" sz="4950" dirty="0">
                <a:solidFill>
                  <a:srgbClr val="006600"/>
                </a:solidFill>
                <a:latin typeface="a_Algerius" panose="04040705040802020702" pitchFamily="82" charset="-52"/>
              </a:rPr>
              <a:t>Hong Kong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60" y="2504404"/>
            <a:ext cx="2468571" cy="185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42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569" y="1155246"/>
            <a:ext cx="6447501" cy="51026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80808"/>
                </a:solidFill>
                <a:latin typeface="a_Algerius" panose="04040705040802020702" pitchFamily="82" charset="-52"/>
              </a:rPr>
              <a:t>Upcoming Events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028" y="2049067"/>
            <a:ext cx="7415440" cy="2910580"/>
          </a:xfrm>
        </p:spPr>
        <p:txBody>
          <a:bodyPr>
            <a:normAutofit fontScale="92500" lnSpcReduction="20000"/>
          </a:bodyPr>
          <a:lstStyle/>
          <a:p>
            <a:pPr>
              <a:buClr>
                <a:srgbClr val="006600"/>
              </a:buClr>
              <a:buSzPct val="85000"/>
              <a:buFont typeface="Wingdings" panose="05000000000000000000" pitchFamily="2" charset="2"/>
              <a:buChar char="v"/>
            </a:pPr>
            <a:r>
              <a:rPr lang="en-US" sz="2400" b="1" i="1" dirty="0" err="1">
                <a:solidFill>
                  <a:srgbClr val="006600"/>
                </a:solidFill>
                <a:latin typeface="Cambria" panose="02040503050406030204" pitchFamily="18" charset="0"/>
              </a:rPr>
              <a:t>Bhagawan</a:t>
            </a:r>
            <a:r>
              <a:rPr lang="en-US" sz="2400" b="1" i="1" dirty="0">
                <a:solidFill>
                  <a:srgbClr val="006600"/>
                </a:solidFill>
                <a:latin typeface="Cambria" panose="02040503050406030204" pitchFamily="18" charset="0"/>
              </a:rPr>
              <a:t> Sri </a:t>
            </a:r>
            <a:r>
              <a:rPr lang="en-US" sz="2400" b="1" i="1" dirty="0" err="1">
                <a:solidFill>
                  <a:srgbClr val="006600"/>
                </a:solidFill>
                <a:latin typeface="Cambria" panose="02040503050406030204" pitchFamily="18" charset="0"/>
              </a:rPr>
              <a:t>Sathya</a:t>
            </a:r>
            <a:r>
              <a:rPr lang="en-US" sz="2400" b="1" i="1" dirty="0">
                <a:solidFill>
                  <a:srgbClr val="006600"/>
                </a:solidFill>
                <a:latin typeface="Cambria" panose="02040503050406030204" pitchFamily="18" charset="0"/>
              </a:rPr>
              <a:t> Sai Baba’s 89</a:t>
            </a:r>
            <a:r>
              <a:rPr lang="en-US" sz="2400" b="1" i="1" baseline="30000" dirty="0">
                <a:solidFill>
                  <a:srgbClr val="006600"/>
                </a:solidFill>
                <a:latin typeface="Cambria" panose="02040503050406030204" pitchFamily="18" charset="0"/>
              </a:rPr>
              <a:t>th</a:t>
            </a:r>
            <a:r>
              <a:rPr lang="en-US" sz="2400" b="1" i="1" dirty="0">
                <a:solidFill>
                  <a:srgbClr val="006600"/>
                </a:solidFill>
                <a:latin typeface="Cambria" panose="02040503050406030204" pitchFamily="18" charset="0"/>
              </a:rPr>
              <a:t> Birthday celebrations.</a:t>
            </a:r>
          </a:p>
          <a:p>
            <a:pPr>
              <a:buClr>
                <a:srgbClr val="006600"/>
              </a:buClr>
              <a:buSzPct val="85000"/>
              <a:buFont typeface="Wingdings" panose="05000000000000000000" pitchFamily="2" charset="2"/>
              <a:buChar char="v"/>
            </a:pPr>
            <a:endParaRPr lang="en-US" sz="2400" b="1" i="1" dirty="0">
              <a:solidFill>
                <a:srgbClr val="006600"/>
              </a:solidFill>
              <a:latin typeface="Cambria" panose="02040503050406030204" pitchFamily="18" charset="0"/>
            </a:endParaRPr>
          </a:p>
          <a:p>
            <a:pPr>
              <a:buClr>
                <a:srgbClr val="006600"/>
              </a:buClr>
              <a:buSzPct val="85000"/>
              <a:buFont typeface="Wingdings" panose="05000000000000000000" pitchFamily="2" charset="2"/>
              <a:buChar char="v"/>
            </a:pPr>
            <a:r>
              <a:rPr lang="en-US" sz="2400" b="1" i="1" dirty="0">
                <a:solidFill>
                  <a:srgbClr val="006600"/>
                </a:solidFill>
                <a:latin typeface="Cambria" panose="02040503050406030204" pitchFamily="18" charset="0"/>
              </a:rPr>
              <a:t>Disneyland outing in January 2015 for under-privileged children of refugees/asylum seekers.</a:t>
            </a:r>
          </a:p>
          <a:p>
            <a:pPr>
              <a:buClr>
                <a:srgbClr val="006600"/>
              </a:buClr>
              <a:buSzPct val="85000"/>
              <a:buFont typeface="Wingdings" panose="05000000000000000000" pitchFamily="2" charset="2"/>
              <a:buChar char="v"/>
            </a:pPr>
            <a:endParaRPr lang="en-US" sz="2400" b="1" i="1" dirty="0">
              <a:solidFill>
                <a:srgbClr val="006600"/>
              </a:solidFill>
              <a:latin typeface="Cambria" panose="02040503050406030204" pitchFamily="18" charset="0"/>
            </a:endParaRPr>
          </a:p>
          <a:p>
            <a:pPr>
              <a:buClr>
                <a:srgbClr val="006600"/>
              </a:buClr>
              <a:buSzPct val="85000"/>
              <a:buFont typeface="Wingdings" panose="05000000000000000000" pitchFamily="2" charset="2"/>
              <a:buChar char="v"/>
            </a:pPr>
            <a:r>
              <a:rPr lang="en-US" sz="2400" b="1" i="1" dirty="0">
                <a:solidFill>
                  <a:srgbClr val="006600"/>
                </a:solidFill>
                <a:latin typeface="Cambria" panose="02040503050406030204" pitchFamily="18" charset="0"/>
              </a:rPr>
              <a:t>Zone 5 Pre-World Conference in Hong Kong at end of January, 2015.</a:t>
            </a:r>
          </a:p>
        </p:txBody>
      </p:sp>
    </p:spTree>
    <p:extLst>
      <p:ext uri="{BB962C8B-B14F-4D97-AF65-F5344CB8AC3E}">
        <p14:creationId xmlns:p14="http://schemas.microsoft.com/office/powerpoint/2010/main" val="377701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7191" y="2496283"/>
            <a:ext cx="2424324" cy="1234727"/>
          </a:xfrm>
        </p:spPr>
        <p:txBody>
          <a:bodyPr anchor="ctr" anchorCtr="0"/>
          <a:lstStyle/>
          <a:p>
            <a:pPr algn="ctr"/>
            <a:r>
              <a:rPr lang="en-US" sz="5400" dirty="0">
                <a:solidFill>
                  <a:srgbClr val="006600"/>
                </a:solidFill>
                <a:latin typeface="a_Algerius" panose="04040705040802020702" pitchFamily="82" charset="-52"/>
              </a:rPr>
              <a:t>Japan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190" y="2331916"/>
            <a:ext cx="2345191" cy="156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62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105026" y="732063"/>
            <a:ext cx="3073853" cy="963386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80808"/>
                </a:solidFill>
                <a:latin typeface="a_Algerius" panose="04040705040802020702" pitchFamily="82" charset="-52"/>
              </a:rPr>
              <a:t>Bal Vikas camp </a:t>
            </a:r>
            <a:r>
              <a:rPr lang="en-US" sz="27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80808"/>
                </a:solidFill>
                <a:latin typeface="a_Algerius" panose="04040705040802020702" pitchFamily="82" charset="-52"/>
              </a:rPr>
              <a:t>july</a:t>
            </a:r>
            <a:r>
              <a:rPr lang="en-US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80808"/>
                </a:solidFill>
                <a:latin typeface="a_Algerius" panose="04040705040802020702" pitchFamily="82" charset="-52"/>
              </a:rPr>
              <a:t> 2014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451" y="2140337"/>
            <a:ext cx="4990623" cy="35661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4294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11175" y="548369"/>
            <a:ext cx="6447501" cy="58374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3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80808"/>
                </a:solidFill>
                <a:latin typeface="a_Algerius" panose="04040705040802020702" pitchFamily="82" charset="-52"/>
              </a:rPr>
              <a:t>SERVE THE PLANET 2014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956" y="2322407"/>
            <a:ext cx="4698577" cy="34779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5" y="2313021"/>
            <a:ext cx="4412474" cy="34956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87324" y="1685081"/>
            <a:ext cx="791119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Wingdings" panose="05000000000000000000" pitchFamily="2" charset="2"/>
              <a:buChar char="v"/>
            </a:pPr>
            <a:r>
              <a:rPr lang="en-US" sz="2100" b="1" i="1" dirty="0" err="1">
                <a:solidFill>
                  <a:srgbClr val="006600"/>
                </a:solidFill>
                <a:latin typeface="Cambria" panose="02040503050406030204" pitchFamily="18" charset="0"/>
              </a:rPr>
              <a:t>Ojima</a:t>
            </a:r>
            <a:r>
              <a:rPr lang="en-US" sz="2100" b="1" i="1" dirty="0">
                <a:solidFill>
                  <a:srgbClr val="006600"/>
                </a:solidFill>
                <a:latin typeface="Cambria" panose="02040503050406030204" pitchFamily="18" charset="0"/>
              </a:rPr>
              <a:t> Sai </a:t>
            </a:r>
            <a:r>
              <a:rPr lang="en-US" sz="2100" b="1" i="1" dirty="0" err="1">
                <a:solidFill>
                  <a:srgbClr val="006600"/>
                </a:solidFill>
                <a:latin typeface="Cambria" panose="02040503050406030204" pitchFamily="18" charset="0"/>
              </a:rPr>
              <a:t>Bhajan</a:t>
            </a:r>
            <a:r>
              <a:rPr lang="en-US" sz="2100" b="1" i="1" dirty="0">
                <a:solidFill>
                  <a:srgbClr val="006600"/>
                </a:solidFill>
                <a:latin typeface="Cambria" panose="02040503050406030204" pitchFamily="18" charset="0"/>
              </a:rPr>
              <a:t> Group - `Draw and Tell Story’ competition </a:t>
            </a:r>
          </a:p>
        </p:txBody>
      </p:sp>
    </p:spTree>
    <p:extLst>
      <p:ext uri="{BB962C8B-B14F-4D97-AF65-F5344CB8AC3E}">
        <p14:creationId xmlns:p14="http://schemas.microsoft.com/office/powerpoint/2010/main" val="291449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771901" y="2545269"/>
            <a:ext cx="3147331" cy="1234727"/>
          </a:xfrm>
          <a:prstGeom prst="rect">
            <a:avLst/>
          </a:prstGeom>
        </p:spPr>
        <p:txBody>
          <a:bodyPr anchor="ctr" anchorCtr="0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5400" dirty="0">
                <a:solidFill>
                  <a:srgbClr val="006600"/>
                </a:solidFill>
                <a:latin typeface="a_Algerius" panose="04040705040802020702" pitchFamily="82" charset="-52"/>
              </a:rPr>
              <a:t>Taiwan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54" y="2387535"/>
            <a:ext cx="2328863" cy="155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87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779" y="1607210"/>
            <a:ext cx="5216236" cy="35015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0" y="2273051"/>
            <a:ext cx="3423104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rgbClr val="006600"/>
              </a:buClr>
              <a:buFont typeface="Wingdings" panose="05000000000000000000" pitchFamily="2" charset="2"/>
              <a:buChar char="v"/>
            </a:pPr>
            <a:r>
              <a:rPr lang="en-US" sz="2700" b="1" i="1" dirty="0">
                <a:solidFill>
                  <a:srgbClr val="006600"/>
                </a:solidFill>
                <a:latin typeface="Cambria" panose="02040503050406030204" pitchFamily="18" charset="0"/>
              </a:rPr>
              <a:t>August 2014 blood donation by SSEHV teachers, parents, students and volunteers.</a:t>
            </a:r>
          </a:p>
        </p:txBody>
      </p:sp>
    </p:spTree>
    <p:extLst>
      <p:ext uri="{BB962C8B-B14F-4D97-AF65-F5344CB8AC3E}">
        <p14:creationId xmlns:p14="http://schemas.microsoft.com/office/powerpoint/2010/main" val="379865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10965" y="555626"/>
            <a:ext cx="6447501" cy="58374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3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80808"/>
                </a:solidFill>
                <a:latin typeface="a_Algerius" panose="04040705040802020702" pitchFamily="82" charset="-52"/>
              </a:rPr>
              <a:t>SERVE THE PLANET 2014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72654" y="1856240"/>
            <a:ext cx="4109357" cy="30820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08" y="1669141"/>
            <a:ext cx="4220936" cy="31657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64006" y="5038040"/>
            <a:ext cx="43223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rgbClr val="006600"/>
              </a:buClr>
              <a:buFont typeface="Wingdings" panose="05000000000000000000" pitchFamily="2" charset="2"/>
              <a:buChar char="v"/>
            </a:pPr>
            <a:r>
              <a:rPr lang="en-US" sz="2100" b="1" i="1" dirty="0">
                <a:solidFill>
                  <a:srgbClr val="006600"/>
                </a:solidFill>
                <a:latin typeface="Cambria" panose="02040503050406030204" pitchFamily="18" charset="0"/>
              </a:rPr>
              <a:t> Seva at home for mentally and physically challenged children</a:t>
            </a:r>
          </a:p>
        </p:txBody>
      </p:sp>
    </p:spTree>
    <p:extLst>
      <p:ext uri="{BB962C8B-B14F-4D97-AF65-F5344CB8AC3E}">
        <p14:creationId xmlns:p14="http://schemas.microsoft.com/office/powerpoint/2010/main" val="326142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98261" y="602950"/>
            <a:ext cx="6447501" cy="58374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3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80808"/>
                </a:solidFill>
                <a:latin typeface="a_Algerius" panose="04040705040802020702" pitchFamily="82" charset="-52"/>
              </a:rPr>
              <a:t>SERVE THE PLANET 2014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29" y="2674258"/>
            <a:ext cx="4686300" cy="35147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1" y="1422400"/>
            <a:ext cx="4506686" cy="33800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13629" y="1594912"/>
            <a:ext cx="39651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rgbClr val="006600"/>
              </a:buClr>
              <a:buFont typeface="Wingdings" panose="05000000000000000000" pitchFamily="2" charset="2"/>
              <a:buChar char="v"/>
            </a:pPr>
            <a:r>
              <a:rPr lang="en-US" sz="2100" b="1" i="1" dirty="0">
                <a:solidFill>
                  <a:srgbClr val="006600"/>
                </a:solidFill>
                <a:latin typeface="Cambria" panose="02040503050406030204" pitchFamily="18" charset="0"/>
              </a:rPr>
              <a:t> Seva in </a:t>
            </a:r>
            <a:r>
              <a:rPr lang="en-US" sz="2100" b="1" i="1" dirty="0" err="1">
                <a:solidFill>
                  <a:srgbClr val="006600"/>
                </a:solidFill>
                <a:latin typeface="Cambria" panose="02040503050406030204" pitchFamily="18" charset="0"/>
              </a:rPr>
              <a:t>Pali</a:t>
            </a:r>
            <a:r>
              <a:rPr lang="en-US" sz="2100" b="1" i="1" dirty="0">
                <a:solidFill>
                  <a:srgbClr val="006600"/>
                </a:solidFill>
                <a:latin typeface="Cambria" panose="02040503050406030204" pitchFamily="18" charset="0"/>
              </a:rPr>
              <a:t> for mentally challenged children.</a:t>
            </a:r>
          </a:p>
        </p:txBody>
      </p:sp>
    </p:spTree>
    <p:extLst>
      <p:ext uri="{BB962C8B-B14F-4D97-AF65-F5344CB8AC3E}">
        <p14:creationId xmlns:p14="http://schemas.microsoft.com/office/powerpoint/2010/main" val="384548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771901" y="2545269"/>
            <a:ext cx="3147331" cy="1234727"/>
          </a:xfrm>
          <a:prstGeom prst="rect">
            <a:avLst/>
          </a:prstGeom>
        </p:spPr>
        <p:txBody>
          <a:bodyPr anchor="ctr" anchorCtr="0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5400" dirty="0">
                <a:solidFill>
                  <a:srgbClr val="006600"/>
                </a:solidFill>
                <a:latin typeface="a_Algerius" panose="04040705040802020702" pitchFamily="82" charset="-52"/>
              </a:rPr>
              <a:t>CHINA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70" y="2191090"/>
            <a:ext cx="3228975" cy="215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47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592" y="1328057"/>
            <a:ext cx="815236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b="1" i="1" dirty="0">
                <a:solidFill>
                  <a:srgbClr val="0066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Seva at </a:t>
            </a:r>
            <a:r>
              <a:rPr lang="en-US" sz="2100" b="1" i="1" dirty="0" smtClean="0">
                <a:solidFill>
                  <a:srgbClr val="0066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orphanage </a:t>
            </a:r>
            <a:r>
              <a:rPr lang="en-US" sz="2100" b="1" i="1" dirty="0">
                <a:solidFill>
                  <a:srgbClr val="0066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in Guangzhou for mentally challenged children</a:t>
            </a:r>
            <a:endParaRPr lang="en-US" sz="2100" b="1" i="1" dirty="0">
              <a:solidFill>
                <a:srgbClr val="0066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810" y="2181905"/>
            <a:ext cx="4691740" cy="35188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116929" y="592491"/>
            <a:ext cx="6447501" cy="58374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3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80808"/>
                </a:solidFill>
                <a:latin typeface="a_Algerius" panose="04040705040802020702" pitchFamily="82" charset="-52"/>
              </a:rPr>
              <a:t>SERVE THE PLANET 2014</a:t>
            </a:r>
          </a:p>
        </p:txBody>
      </p:sp>
    </p:spTree>
    <p:extLst>
      <p:ext uri="{BB962C8B-B14F-4D97-AF65-F5344CB8AC3E}">
        <p14:creationId xmlns:p14="http://schemas.microsoft.com/office/powerpoint/2010/main" val="255926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0653" y="1236890"/>
            <a:ext cx="82908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i="1" dirty="0">
                <a:solidFill>
                  <a:srgbClr val="006600"/>
                </a:solidFill>
                <a:latin typeface="Cambria" panose="02040503050406030204" pitchFamily="18" charset="0"/>
              </a:rPr>
              <a:t>Distribution of 500 school bags with the </a:t>
            </a:r>
            <a:r>
              <a:rPr lang="en-US" sz="2100" b="1" i="1" dirty="0" err="1">
                <a:solidFill>
                  <a:srgbClr val="006600"/>
                </a:solidFill>
                <a:latin typeface="Cambria" panose="02040503050406030204" pitchFamily="18" charset="0"/>
              </a:rPr>
              <a:t>Sarva</a:t>
            </a:r>
            <a:r>
              <a:rPr lang="en-US" sz="2100" b="1" i="1" dirty="0">
                <a:solidFill>
                  <a:srgbClr val="006600"/>
                </a:solidFill>
                <a:latin typeface="Cambria" panose="02040503050406030204" pitchFamily="18" charset="0"/>
              </a:rPr>
              <a:t> Dharma logo in Chinese to a school in </a:t>
            </a:r>
            <a:r>
              <a:rPr lang="en-US" sz="2100" b="1" i="1" dirty="0" err="1">
                <a:solidFill>
                  <a:srgbClr val="006600"/>
                </a:solidFill>
                <a:latin typeface="Cambria" panose="02040503050406030204" pitchFamily="18" charset="0"/>
              </a:rPr>
              <a:t>Fungshan</a:t>
            </a:r>
            <a:r>
              <a:rPr lang="en-US" sz="2100" b="1" i="1" dirty="0">
                <a:solidFill>
                  <a:srgbClr val="006600"/>
                </a:solidFill>
                <a:latin typeface="Cambria" panose="02040503050406030204" pitchFamily="18" charset="0"/>
              </a:rPr>
              <a:t>, China.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53" y="2106043"/>
            <a:ext cx="2706462" cy="3642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828" y="2238191"/>
            <a:ext cx="4766657" cy="337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6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28775" y="2816679"/>
            <a:ext cx="54374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6600"/>
                </a:solidFill>
                <a:latin typeface="a_Algerius" panose="04040705040802020702" pitchFamily="82" charset="-52"/>
              </a:rPr>
              <a:t>JAI SAI RAM</a:t>
            </a:r>
          </a:p>
        </p:txBody>
      </p:sp>
    </p:spTree>
    <p:extLst>
      <p:ext uri="{BB962C8B-B14F-4D97-AF65-F5344CB8AC3E}">
        <p14:creationId xmlns:p14="http://schemas.microsoft.com/office/powerpoint/2010/main" val="237029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0654" y="1200150"/>
            <a:ext cx="83275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006600"/>
                </a:solidFill>
                <a:latin typeface="Cambria" panose="02040503050406030204" pitchFamily="18" charset="0"/>
              </a:rPr>
              <a:t>SSIO Hong Kong </a:t>
            </a:r>
            <a:r>
              <a:rPr lang="en-US" sz="2400" b="1" i="1" dirty="0" smtClean="0">
                <a:solidFill>
                  <a:srgbClr val="006600"/>
                </a:solidFill>
                <a:latin typeface="Cambria" panose="02040503050406030204" pitchFamily="18" charset="0"/>
              </a:rPr>
              <a:t>helped to </a:t>
            </a:r>
            <a:r>
              <a:rPr lang="en-US" sz="2400" b="1" i="1" dirty="0">
                <a:solidFill>
                  <a:srgbClr val="006600"/>
                </a:solidFill>
                <a:latin typeface="Cambria" panose="02040503050406030204" pitchFamily="18" charset="0"/>
              </a:rPr>
              <a:t>construct new toilets for students at a local school in </a:t>
            </a:r>
            <a:r>
              <a:rPr lang="en-US" sz="2400" b="1" i="1" dirty="0" err="1">
                <a:solidFill>
                  <a:srgbClr val="006600"/>
                </a:solidFill>
                <a:latin typeface="Cambria" panose="02040503050406030204" pitchFamily="18" charset="0"/>
              </a:rPr>
              <a:t>Fungshan</a:t>
            </a:r>
            <a:r>
              <a:rPr lang="en-US" sz="2400" b="1" i="1" dirty="0">
                <a:solidFill>
                  <a:srgbClr val="006600"/>
                </a:solidFill>
                <a:latin typeface="Cambria" panose="02040503050406030204" pitchFamily="18" charset="0"/>
              </a:rPr>
              <a:t>, China.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57" y="2318155"/>
            <a:ext cx="4178916" cy="2979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526" y="2304035"/>
            <a:ext cx="3981876" cy="30283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979715" y="5401026"/>
            <a:ext cx="2573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Wingdings" panose="05000000000000000000" pitchFamily="2" charset="2"/>
              <a:buChar char="v"/>
            </a:pPr>
            <a:r>
              <a:rPr lang="en-US" b="1" i="1" dirty="0">
                <a:solidFill>
                  <a:srgbClr val="006600"/>
                </a:solidFill>
                <a:latin typeface="Cambria" panose="02040503050406030204" pitchFamily="18" charset="0"/>
              </a:rPr>
              <a:t>Before renovation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29033" y="5401026"/>
            <a:ext cx="2322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Wingdings" panose="05000000000000000000" pitchFamily="2" charset="2"/>
              <a:buChar char="v"/>
            </a:pPr>
            <a:r>
              <a:rPr lang="en-US" b="1" i="1" dirty="0">
                <a:solidFill>
                  <a:srgbClr val="006600"/>
                </a:solidFill>
                <a:latin typeface="Cambria" panose="02040503050406030204" pitchFamily="18" charset="0"/>
              </a:rPr>
              <a:t>After </a:t>
            </a:r>
            <a:r>
              <a:rPr lang="en-US" b="1" i="1" dirty="0" smtClean="0">
                <a:solidFill>
                  <a:srgbClr val="006600"/>
                </a:solidFill>
                <a:latin typeface="Cambria" panose="02040503050406030204" pitchFamily="18" charset="0"/>
              </a:rPr>
              <a:t>renovation</a:t>
            </a:r>
            <a:endParaRPr lang="en-US" b="1" i="1" dirty="0">
              <a:solidFill>
                <a:srgbClr val="0066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08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40" y="2388054"/>
            <a:ext cx="4395978" cy="33800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099" y="991962"/>
            <a:ext cx="3811635" cy="38821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624568" y="1543049"/>
            <a:ext cx="29564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en-US" sz="2100" b="1" i="1" dirty="0">
                <a:solidFill>
                  <a:srgbClr val="006600"/>
                </a:solidFill>
                <a:latin typeface="Cambria" panose="02040503050406030204" pitchFamily="18" charset="0"/>
              </a:rPr>
              <a:t>Teachers’ toilet </a:t>
            </a:r>
            <a:r>
              <a:rPr lang="en-US" sz="2100" b="1" i="1" dirty="0" smtClean="0">
                <a:solidFill>
                  <a:srgbClr val="006600"/>
                </a:solidFill>
                <a:latin typeface="Cambria" panose="02040503050406030204" pitchFamily="18" charset="0"/>
              </a:rPr>
              <a:t>Before </a:t>
            </a:r>
            <a:r>
              <a:rPr lang="en-US" sz="2100" b="1" i="1" dirty="0">
                <a:solidFill>
                  <a:srgbClr val="006600"/>
                </a:solidFill>
                <a:latin typeface="Cambria" panose="02040503050406030204" pitchFamily="18" charset="0"/>
              </a:rPr>
              <a:t>renovation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43775" y="4930021"/>
            <a:ext cx="25982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en-US" sz="2100" b="1" i="1" dirty="0">
                <a:solidFill>
                  <a:srgbClr val="006600"/>
                </a:solidFill>
                <a:latin typeface="Cambria" panose="02040503050406030204" pitchFamily="18" charset="0"/>
              </a:rPr>
              <a:t>Teachers’ toilet After renovation</a:t>
            </a:r>
          </a:p>
        </p:txBody>
      </p:sp>
    </p:spTree>
    <p:extLst>
      <p:ext uri="{BB962C8B-B14F-4D97-AF65-F5344CB8AC3E}">
        <p14:creationId xmlns:p14="http://schemas.microsoft.com/office/powerpoint/2010/main" val="352786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577" y="1211489"/>
            <a:ext cx="5063417" cy="44158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379641" y="1780519"/>
            <a:ext cx="2902403" cy="3300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75" b="1" i="1" dirty="0">
                <a:solidFill>
                  <a:srgbClr val="006600"/>
                </a:solidFill>
                <a:latin typeface="Cambria" panose="02040503050406030204" pitchFamily="18" charset="0"/>
              </a:rPr>
              <a:t>Talks in the TST </a:t>
            </a:r>
            <a:r>
              <a:rPr lang="en-US" sz="1875" b="1" i="1" dirty="0" err="1">
                <a:solidFill>
                  <a:srgbClr val="006600"/>
                </a:solidFill>
                <a:latin typeface="Cambria" panose="02040503050406030204" pitchFamily="18" charset="0"/>
              </a:rPr>
              <a:t>Sai</a:t>
            </a:r>
            <a:r>
              <a:rPr lang="en-US" sz="1875" b="1" i="1" dirty="0">
                <a:solidFill>
                  <a:srgbClr val="006600"/>
                </a:solidFill>
                <a:latin typeface="Cambria" panose="02040503050406030204" pitchFamily="18" charset="0"/>
              </a:rPr>
              <a:t> Centre in June 2014 by </a:t>
            </a:r>
            <a:r>
              <a:rPr lang="en-US" sz="1875" b="1" i="1" dirty="0" err="1">
                <a:solidFill>
                  <a:srgbClr val="006600"/>
                </a:solidFill>
                <a:latin typeface="Cambria" panose="02040503050406030204" pitchFamily="18" charset="0"/>
              </a:rPr>
              <a:t>Tulku</a:t>
            </a:r>
            <a:r>
              <a:rPr lang="en-US" sz="1875" b="1" i="1" dirty="0">
                <a:solidFill>
                  <a:srgbClr val="006600"/>
                </a:solidFill>
                <a:latin typeface="Cambria" panose="02040503050406030204" pitchFamily="18" charset="0"/>
              </a:rPr>
              <a:t> Karma </a:t>
            </a:r>
            <a:r>
              <a:rPr lang="en-US" sz="1875" b="1" i="1" dirty="0" err="1">
                <a:solidFill>
                  <a:srgbClr val="006600"/>
                </a:solidFill>
                <a:latin typeface="Cambria" panose="02040503050406030204" pitchFamily="18" charset="0"/>
              </a:rPr>
              <a:t>Sonam</a:t>
            </a:r>
            <a:r>
              <a:rPr lang="en-US" sz="1875" b="1" i="1" dirty="0">
                <a:solidFill>
                  <a:srgbClr val="006600"/>
                </a:solidFill>
                <a:latin typeface="Cambria" panose="02040503050406030204" pitchFamily="18" charset="0"/>
              </a:rPr>
              <a:t> </a:t>
            </a:r>
            <a:r>
              <a:rPr lang="en-US" sz="1875" b="1" i="1" dirty="0" err="1">
                <a:solidFill>
                  <a:srgbClr val="006600"/>
                </a:solidFill>
                <a:latin typeface="Cambria" panose="02040503050406030204" pitchFamily="18" charset="0"/>
              </a:rPr>
              <a:t>Gyurme</a:t>
            </a:r>
            <a:r>
              <a:rPr lang="en-US" sz="1875" b="1" i="1" dirty="0">
                <a:solidFill>
                  <a:srgbClr val="006600"/>
                </a:solidFill>
                <a:latin typeface="Cambria" panose="02040503050406030204" pitchFamily="18" charset="0"/>
              </a:rPr>
              <a:t> Rinpoche.</a:t>
            </a:r>
          </a:p>
          <a:p>
            <a:pPr algn="just"/>
            <a:endParaRPr lang="en-US" sz="2100" b="1" i="1" dirty="0">
              <a:solidFill>
                <a:srgbClr val="006600"/>
              </a:solidFill>
              <a:latin typeface="Cambria" panose="02040503050406030204" pitchFamily="18" charset="0"/>
            </a:endParaRPr>
          </a:p>
          <a:p>
            <a:pPr algn="just"/>
            <a:r>
              <a:rPr lang="en-US" sz="1875" b="1" i="1" dirty="0" err="1">
                <a:solidFill>
                  <a:srgbClr val="006600"/>
                </a:solidFill>
                <a:latin typeface="Cambria" panose="02040503050406030204" pitchFamily="18" charset="0"/>
              </a:rPr>
              <a:t>Tulkuji</a:t>
            </a:r>
            <a:r>
              <a:rPr lang="en-US" sz="1875" b="1" i="1" dirty="0">
                <a:solidFill>
                  <a:srgbClr val="006600"/>
                </a:solidFill>
                <a:latin typeface="Cambria" panose="02040503050406030204" pitchFamily="18" charset="0"/>
              </a:rPr>
              <a:t> had spoken in Swami’s presence during  Buddha </a:t>
            </a:r>
            <a:r>
              <a:rPr lang="en-US" sz="1875" b="1" i="1" dirty="0" err="1">
                <a:solidFill>
                  <a:srgbClr val="006600"/>
                </a:solidFill>
                <a:latin typeface="Cambria" panose="02040503050406030204" pitchFamily="18" charset="0"/>
              </a:rPr>
              <a:t>Poornima</a:t>
            </a:r>
            <a:r>
              <a:rPr lang="en-US" sz="1875" b="1" i="1" dirty="0">
                <a:solidFill>
                  <a:srgbClr val="006600"/>
                </a:solidFill>
                <a:latin typeface="Cambria" panose="02040503050406030204" pitchFamily="18" charset="0"/>
              </a:rPr>
              <a:t> 2007 and Swami had a personal conversation with him after his talk.</a:t>
            </a:r>
          </a:p>
        </p:txBody>
      </p:sp>
    </p:spTree>
    <p:extLst>
      <p:ext uri="{BB962C8B-B14F-4D97-AF65-F5344CB8AC3E}">
        <p14:creationId xmlns:p14="http://schemas.microsoft.com/office/powerpoint/2010/main" val="278127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660" y="1212397"/>
            <a:ext cx="5114783" cy="4237262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en-US" sz="2250" b="1" i="1" dirty="0">
                <a:solidFill>
                  <a:srgbClr val="006600"/>
                </a:solidFill>
                <a:latin typeface="Cambria" panose="02040503050406030204" pitchFamily="18" charset="0"/>
              </a:rPr>
              <a:t>A 6 weeks presentation was held in Sept-Oct, 2014 on the Theme of "The Nature and Importance of Our Daily </a:t>
            </a:r>
            <a:r>
              <a:rPr lang="en-US" sz="2250" b="1" i="1" dirty="0" err="1">
                <a:solidFill>
                  <a:srgbClr val="006600"/>
                </a:solidFill>
                <a:latin typeface="Cambria" panose="02040503050406030204" pitchFamily="18" charset="0"/>
              </a:rPr>
              <a:t>Sadhana</a:t>
            </a:r>
            <a:r>
              <a:rPr lang="en-US" sz="2250" b="1" i="1" dirty="0">
                <a:solidFill>
                  <a:srgbClr val="006600"/>
                </a:solidFill>
                <a:latin typeface="Cambria" panose="02040503050406030204" pitchFamily="18" charset="0"/>
              </a:rPr>
              <a:t>. The introduction to the theme was followed by 5 sub topics: </a:t>
            </a:r>
          </a:p>
          <a:p>
            <a:pPr marL="0" indent="0">
              <a:buNone/>
            </a:pPr>
            <a:endParaRPr lang="en-US" sz="1875" b="1" i="1" dirty="0">
              <a:solidFill>
                <a:srgbClr val="006600"/>
              </a:solidFill>
              <a:latin typeface="Cambria" panose="02040503050406030204" pitchFamily="18" charset="0"/>
            </a:endParaRPr>
          </a:p>
          <a:p>
            <a:pPr>
              <a:buClr>
                <a:srgbClr val="006600"/>
              </a:buClr>
              <a:buSzPct val="85000"/>
              <a:buFont typeface="Wingdings" panose="05000000000000000000" pitchFamily="2" charset="2"/>
              <a:buChar char="v"/>
            </a:pPr>
            <a:r>
              <a:rPr lang="en-US" sz="2100" b="1" i="1" dirty="0" smtClean="0">
                <a:solidFill>
                  <a:srgbClr val="006600"/>
                </a:solidFill>
                <a:latin typeface="Cambria" panose="02040503050406030204" pitchFamily="18" charset="0"/>
              </a:rPr>
              <a:t>Importance </a:t>
            </a:r>
            <a:r>
              <a:rPr lang="en-US" sz="2100" b="1" i="1" dirty="0">
                <a:solidFill>
                  <a:srgbClr val="006600"/>
                </a:solidFill>
                <a:latin typeface="Cambria" panose="02040503050406030204" pitchFamily="18" charset="0"/>
              </a:rPr>
              <a:t>of a disciplined Life</a:t>
            </a:r>
          </a:p>
          <a:p>
            <a:pPr>
              <a:buClr>
                <a:srgbClr val="006600"/>
              </a:buClr>
              <a:buSzPct val="85000"/>
              <a:buFont typeface="Wingdings" panose="05000000000000000000" pitchFamily="2" charset="2"/>
              <a:buChar char="v"/>
            </a:pPr>
            <a:r>
              <a:rPr lang="en-US" sz="2100" b="1" i="1" dirty="0" smtClean="0">
                <a:solidFill>
                  <a:srgbClr val="006600"/>
                </a:solidFill>
                <a:latin typeface="Cambria" panose="02040503050406030204" pitchFamily="18" charset="0"/>
              </a:rPr>
              <a:t>My </a:t>
            </a:r>
            <a:r>
              <a:rPr lang="en-US" sz="2100" b="1" i="1" dirty="0">
                <a:solidFill>
                  <a:srgbClr val="006600"/>
                </a:solidFill>
                <a:latin typeface="Cambria" panose="02040503050406030204" pitchFamily="18" charset="0"/>
              </a:rPr>
              <a:t>Daily Devotion, conquering the six enemies within by implicit faith and devotion</a:t>
            </a:r>
          </a:p>
          <a:p>
            <a:pPr>
              <a:buClr>
                <a:srgbClr val="006600"/>
              </a:buClr>
              <a:buSzPct val="85000"/>
              <a:buFont typeface="Wingdings" panose="05000000000000000000" pitchFamily="2" charset="2"/>
              <a:buChar char="v"/>
            </a:pPr>
            <a:r>
              <a:rPr lang="en-US" sz="2100" b="1" i="1" dirty="0" smtClean="0">
                <a:solidFill>
                  <a:srgbClr val="006600"/>
                </a:solidFill>
                <a:latin typeface="Cambria" panose="02040503050406030204" pitchFamily="18" charset="0"/>
              </a:rPr>
              <a:t>Opening </a:t>
            </a:r>
            <a:r>
              <a:rPr lang="en-US" sz="2100" b="1" i="1" dirty="0">
                <a:solidFill>
                  <a:srgbClr val="006600"/>
                </a:solidFill>
                <a:latin typeface="Cambria" panose="02040503050406030204" pitchFamily="18" charset="0"/>
              </a:rPr>
              <a:t>my heart to Swami’s Presence around me</a:t>
            </a:r>
          </a:p>
          <a:p>
            <a:pPr>
              <a:buClr>
                <a:srgbClr val="006600"/>
              </a:buClr>
              <a:buSzPct val="85000"/>
              <a:buFont typeface="Wingdings" panose="05000000000000000000" pitchFamily="2" charset="2"/>
              <a:buChar char="v"/>
            </a:pPr>
            <a:r>
              <a:rPr lang="en-US" sz="2100" b="1" i="1" dirty="0" smtClean="0">
                <a:solidFill>
                  <a:srgbClr val="006600"/>
                </a:solidFill>
                <a:latin typeface="Cambria" panose="02040503050406030204" pitchFamily="18" charset="0"/>
              </a:rPr>
              <a:t>Remembering </a:t>
            </a:r>
            <a:r>
              <a:rPr lang="en-US" sz="2100" b="1" i="1" dirty="0">
                <a:solidFill>
                  <a:srgbClr val="006600"/>
                </a:solidFill>
                <a:latin typeface="Cambria" panose="02040503050406030204" pitchFamily="18" charset="0"/>
              </a:rPr>
              <a:t>and Worshiping Sai throughout the Day</a:t>
            </a:r>
          </a:p>
          <a:p>
            <a:pPr>
              <a:buClr>
                <a:srgbClr val="006600"/>
              </a:buClr>
              <a:buSzPct val="85000"/>
              <a:buFont typeface="Wingdings" panose="05000000000000000000" pitchFamily="2" charset="2"/>
              <a:buChar char="v"/>
            </a:pPr>
            <a:r>
              <a:rPr lang="en-US" sz="2100" b="1" i="1" dirty="0" smtClean="0">
                <a:solidFill>
                  <a:srgbClr val="006600"/>
                </a:solidFill>
                <a:latin typeface="Cambria" panose="02040503050406030204" pitchFamily="18" charset="0"/>
              </a:rPr>
              <a:t>My </a:t>
            </a:r>
            <a:r>
              <a:rPr lang="en-US" sz="2100" b="1" i="1" dirty="0">
                <a:solidFill>
                  <a:srgbClr val="006600"/>
                </a:solidFill>
                <a:latin typeface="Cambria" panose="02040503050406030204" pitchFamily="18" charset="0"/>
              </a:rPr>
              <a:t>Sadhana of Self-Enquiry - Importance of self enquiry in recognizing our inherent Divinity.</a:t>
            </a:r>
          </a:p>
          <a:p>
            <a:pPr marL="0" indent="0">
              <a:buNone/>
            </a:pPr>
            <a:endParaRPr lang="en-US" sz="1950" b="1" dirty="0"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099" y="2001857"/>
            <a:ext cx="3457016" cy="27375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625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132" y="445868"/>
            <a:ext cx="6017299" cy="12368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100" b="1" i="1" dirty="0" smtClean="0">
                <a:solidFill>
                  <a:srgbClr val="006600"/>
                </a:solidFill>
                <a:latin typeface="Cambria" panose="02040503050406030204" pitchFamily="18" charset="0"/>
              </a:rPr>
              <a:t>21</a:t>
            </a:r>
            <a:r>
              <a:rPr lang="en-US" sz="2100" b="1" i="1" baseline="30000" dirty="0" smtClean="0">
                <a:solidFill>
                  <a:srgbClr val="006600"/>
                </a:solidFill>
                <a:latin typeface="Cambria" panose="02040503050406030204" pitchFamily="18" charset="0"/>
              </a:rPr>
              <a:t>st</a:t>
            </a:r>
            <a:r>
              <a:rPr lang="en-US" sz="2100" b="1" i="1" dirty="0">
                <a:solidFill>
                  <a:srgbClr val="006600"/>
                </a:solidFill>
                <a:latin typeface="Cambria" panose="02040503050406030204" pitchFamily="18" charset="0"/>
              </a:rPr>
              <a:t> </a:t>
            </a:r>
            <a:r>
              <a:rPr lang="en-US" sz="2100" b="1" i="1" dirty="0" smtClean="0">
                <a:solidFill>
                  <a:srgbClr val="006600"/>
                </a:solidFill>
                <a:latin typeface="Cambria" panose="02040503050406030204" pitchFamily="18" charset="0"/>
              </a:rPr>
              <a:t>&amp; </a:t>
            </a:r>
            <a:r>
              <a:rPr lang="en-US" sz="2100" b="1" i="1" dirty="0">
                <a:solidFill>
                  <a:srgbClr val="006600"/>
                </a:solidFill>
                <a:latin typeface="Cambria" panose="02040503050406030204" pitchFamily="18" charset="0"/>
              </a:rPr>
              <a:t>25</a:t>
            </a:r>
            <a:r>
              <a:rPr lang="en-US" sz="2100" b="1" i="1" baseline="30000" dirty="0">
                <a:solidFill>
                  <a:srgbClr val="006600"/>
                </a:solidFill>
                <a:latin typeface="Cambria" panose="02040503050406030204" pitchFamily="18" charset="0"/>
              </a:rPr>
              <a:t>th </a:t>
            </a:r>
            <a:r>
              <a:rPr lang="en-US" sz="2100" b="1" i="1" dirty="0">
                <a:solidFill>
                  <a:srgbClr val="006600"/>
                </a:solidFill>
                <a:latin typeface="Cambria" panose="02040503050406030204" pitchFamily="18" charset="0"/>
              </a:rPr>
              <a:t>August </a:t>
            </a:r>
            <a:r>
              <a:rPr lang="en-US" sz="2100" b="1" i="1" dirty="0" smtClean="0">
                <a:solidFill>
                  <a:srgbClr val="006600"/>
                </a:solidFill>
                <a:latin typeface="Cambria" panose="02040503050406030204" pitchFamily="18" charset="0"/>
              </a:rPr>
              <a:t>– one </a:t>
            </a:r>
            <a:r>
              <a:rPr lang="en-US" sz="2100" b="1" i="1" dirty="0">
                <a:solidFill>
                  <a:srgbClr val="006600"/>
                </a:solidFill>
                <a:latin typeface="Cambria" panose="02040503050406030204" pitchFamily="18" charset="0"/>
              </a:rPr>
              <a:t>of Swami’s </a:t>
            </a:r>
            <a:r>
              <a:rPr lang="en-US" sz="2100" b="1" i="1" dirty="0" smtClean="0">
                <a:solidFill>
                  <a:srgbClr val="006600"/>
                </a:solidFill>
                <a:latin typeface="Cambria" panose="02040503050406030204" pitchFamily="18" charset="0"/>
              </a:rPr>
              <a:t>students </a:t>
            </a:r>
            <a:r>
              <a:rPr lang="en-US" sz="2100" b="1" i="1" dirty="0" err="1" smtClean="0">
                <a:solidFill>
                  <a:srgbClr val="006600"/>
                </a:solidFill>
                <a:latin typeface="Cambria" panose="02040503050406030204" pitchFamily="18" charset="0"/>
              </a:rPr>
              <a:t>Raghupathi</a:t>
            </a:r>
            <a:r>
              <a:rPr lang="en-US" sz="2100" b="1" i="1" dirty="0" smtClean="0">
                <a:solidFill>
                  <a:srgbClr val="006600"/>
                </a:solidFill>
                <a:latin typeface="Cambria" panose="02040503050406030204" pitchFamily="18" charset="0"/>
              </a:rPr>
              <a:t> </a:t>
            </a:r>
            <a:r>
              <a:rPr lang="en-US" sz="2100" b="1" i="1" dirty="0">
                <a:solidFill>
                  <a:srgbClr val="006600"/>
                </a:solidFill>
                <a:latin typeface="Cambria" panose="02040503050406030204" pitchFamily="18" charset="0"/>
              </a:rPr>
              <a:t>Rao </a:t>
            </a:r>
            <a:r>
              <a:rPr lang="en-US" sz="2100" b="1" i="1" dirty="0" err="1">
                <a:solidFill>
                  <a:srgbClr val="006600"/>
                </a:solidFill>
                <a:latin typeface="Cambria" panose="02040503050406030204" pitchFamily="18" charset="0"/>
              </a:rPr>
              <a:t>Karanamu</a:t>
            </a:r>
            <a:r>
              <a:rPr lang="en-US" sz="2100" b="1" i="1" dirty="0">
                <a:solidFill>
                  <a:srgbClr val="006600"/>
                </a:solidFill>
                <a:latin typeface="Cambria" panose="02040503050406030204" pitchFamily="18" charset="0"/>
              </a:rPr>
              <a:t> spoke on the topic of “Being a witness through active meditation”.</a:t>
            </a:r>
          </a:p>
          <a:p>
            <a:pPr marL="0" indent="0" algn="just">
              <a:buNone/>
            </a:pPr>
            <a:endParaRPr lang="en-US" sz="2100" b="1" i="1" dirty="0">
              <a:latin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18781" y="2382734"/>
            <a:ext cx="417966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0" b="1" i="1" dirty="0">
                <a:solidFill>
                  <a:srgbClr val="006600"/>
                </a:solidFill>
                <a:latin typeface="Cambria" panose="02040503050406030204" pitchFamily="18" charset="0"/>
              </a:rPr>
              <a:t>11</a:t>
            </a:r>
            <a:r>
              <a:rPr lang="en-US" sz="1950" b="1" i="1" baseline="30000" dirty="0">
                <a:solidFill>
                  <a:srgbClr val="006600"/>
                </a:solidFill>
                <a:latin typeface="Cambria" panose="02040503050406030204" pitchFamily="18" charset="0"/>
              </a:rPr>
              <a:t>th</a:t>
            </a:r>
            <a:r>
              <a:rPr lang="en-US" sz="1950" b="1" i="1" dirty="0">
                <a:solidFill>
                  <a:srgbClr val="006600"/>
                </a:solidFill>
                <a:latin typeface="Cambria" panose="02040503050406030204" pitchFamily="18" charset="0"/>
              </a:rPr>
              <a:t> &amp; 12</a:t>
            </a:r>
            <a:r>
              <a:rPr lang="en-US" sz="1950" b="1" i="1" baseline="30000" dirty="0">
                <a:solidFill>
                  <a:srgbClr val="006600"/>
                </a:solidFill>
                <a:latin typeface="Cambria" panose="02040503050406030204" pitchFamily="18" charset="0"/>
              </a:rPr>
              <a:t>th </a:t>
            </a:r>
            <a:r>
              <a:rPr lang="en-US" sz="1950" b="1" i="1" dirty="0" smtClean="0">
                <a:solidFill>
                  <a:srgbClr val="006600"/>
                </a:solidFill>
                <a:latin typeface="Cambria" panose="02040503050406030204" pitchFamily="18" charset="0"/>
              </a:rPr>
              <a:t>September - a </a:t>
            </a:r>
            <a:r>
              <a:rPr lang="en-US" sz="1950" b="1" i="1" dirty="0">
                <a:solidFill>
                  <a:srgbClr val="006600"/>
                </a:solidFill>
                <a:latin typeface="Cambria" panose="02040503050406030204" pitchFamily="18" charset="0"/>
              </a:rPr>
              <a:t>guest speaker, Sathya Atreyam, President of Region 1, </a:t>
            </a:r>
            <a:r>
              <a:rPr lang="en-US" sz="1950" b="1" i="1" dirty="0" smtClean="0">
                <a:solidFill>
                  <a:srgbClr val="006600"/>
                </a:solidFill>
                <a:latin typeface="Cambria" panose="02040503050406030204" pitchFamily="18" charset="0"/>
              </a:rPr>
              <a:t>SSIO, USA, </a:t>
            </a:r>
            <a:r>
              <a:rPr lang="en-US" sz="1950" b="1" i="1" dirty="0">
                <a:solidFill>
                  <a:srgbClr val="006600"/>
                </a:solidFill>
                <a:latin typeface="Cambria" panose="02040503050406030204" pitchFamily="18" charset="0"/>
              </a:rPr>
              <a:t>shared his personal experiences with Swami and spoke on “The Importance of Discipline in Spiritual Life”. </a:t>
            </a:r>
          </a:p>
          <a:p>
            <a:endParaRPr lang="en-US" sz="21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52" y="2382734"/>
            <a:ext cx="2834430" cy="32347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7781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99218"/>
            <a:ext cx="7868557" cy="52251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80808"/>
                </a:solidFill>
                <a:latin typeface="a_Algerius" panose="04040705040802020702" pitchFamily="82" charset="-52"/>
              </a:rPr>
              <a:t>Bal </a:t>
            </a:r>
            <a:r>
              <a:rPr lang="en-US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80808"/>
                </a:solidFill>
                <a:latin typeface="a_Algerius" panose="04040705040802020702" pitchFamily="82" charset="-52"/>
              </a:rPr>
              <a:t>Vikas</a:t>
            </a:r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80808"/>
                </a:solidFill>
                <a:latin typeface="a_Algerius" panose="04040705040802020702" pitchFamily="82" charset="-52"/>
              </a:rPr>
              <a:t> Graduation – Class of 2014</a:t>
            </a:r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80808"/>
              </a:solidFill>
              <a:latin typeface="a_Algerius" panose="04040705040802020702" pitchFamily="82" charset="-52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59" y="1742452"/>
            <a:ext cx="7252458" cy="40101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9055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725</TotalTime>
  <Words>500</Words>
  <Application>Microsoft Office PowerPoint</Application>
  <PresentationFormat>On-screen Show (4:3)</PresentationFormat>
  <Paragraphs>65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a_Algerius</vt:lpstr>
      <vt:lpstr>Arial</vt:lpstr>
      <vt:lpstr>Cambria</vt:lpstr>
      <vt:lpstr>Footlight MT Light</vt:lpstr>
      <vt:lpstr>Segoe UI</vt:lpstr>
      <vt:lpstr>Times New Roman</vt:lpstr>
      <vt:lpstr>Trebuchet MS</vt:lpstr>
      <vt:lpstr>Wingdings</vt:lpstr>
      <vt:lpstr>Wingdings 3</vt:lpstr>
      <vt:lpstr>Facet</vt:lpstr>
      <vt:lpstr>Zone 5 Report</vt:lpstr>
      <vt:lpstr>Hong Kong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Bal Vikas Graduation – Class of 2014</vt:lpstr>
      <vt:lpstr>Special Educare English enhancement programme conducted by the Youth at a local primary school</vt:lpstr>
      <vt:lpstr>Bal Vikas Beach Cleaning Seva</vt:lpstr>
      <vt:lpstr>SERVE THE PLANET 2014</vt:lpstr>
      <vt:lpstr>SERVE THE PLANET 2014</vt:lpstr>
      <vt:lpstr>SERVE THE PLANET 2014</vt:lpstr>
      <vt:lpstr>SERVE THE PLANET 2014</vt:lpstr>
      <vt:lpstr>SERVE THE PLANET 2014</vt:lpstr>
      <vt:lpstr>ISSE IN CHINA</vt:lpstr>
      <vt:lpstr>ISSE IN CHINA</vt:lpstr>
      <vt:lpstr>ISSE in China</vt:lpstr>
      <vt:lpstr>Upcoming Events</vt:lpstr>
      <vt:lpstr>Japan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Samtani</dc:creator>
  <cp:keywords/>
  <dc:description/>
  <cp:lastModifiedBy>Anupom Ganguli</cp:lastModifiedBy>
  <cp:revision>86</cp:revision>
  <dcterms:created xsi:type="dcterms:W3CDTF">2014-11-05T15:24:35Z</dcterms:created>
  <dcterms:modified xsi:type="dcterms:W3CDTF">2014-11-08T06:59:42Z</dcterms:modified>
  <cp:category/>
</cp:coreProperties>
</file>