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2"/>
  </p:notesMasterIdLst>
  <p:sldIdLst>
    <p:sldId id="258" r:id="rId2"/>
    <p:sldId id="257" r:id="rId3"/>
    <p:sldId id="319" r:id="rId4"/>
    <p:sldId id="320" r:id="rId5"/>
    <p:sldId id="321" r:id="rId6"/>
    <p:sldId id="327" r:id="rId7"/>
    <p:sldId id="328" r:id="rId8"/>
    <p:sldId id="329" r:id="rId9"/>
    <p:sldId id="330" r:id="rId10"/>
    <p:sldId id="331" r:id="rId11"/>
    <p:sldId id="332" r:id="rId12"/>
    <p:sldId id="264" r:id="rId13"/>
    <p:sldId id="266" r:id="rId14"/>
    <p:sldId id="267" r:id="rId15"/>
    <p:sldId id="268" r:id="rId16"/>
    <p:sldId id="269" r:id="rId17"/>
    <p:sldId id="259" r:id="rId18"/>
    <p:sldId id="270" r:id="rId19"/>
    <p:sldId id="280" r:id="rId20"/>
    <p:sldId id="283" r:id="rId21"/>
    <p:sldId id="271" r:id="rId22"/>
    <p:sldId id="272" r:id="rId23"/>
    <p:sldId id="274" r:id="rId24"/>
    <p:sldId id="277" r:id="rId25"/>
    <p:sldId id="281" r:id="rId26"/>
    <p:sldId id="275" r:id="rId27"/>
    <p:sldId id="276" r:id="rId28"/>
    <p:sldId id="273" r:id="rId29"/>
    <p:sldId id="278" r:id="rId30"/>
    <p:sldId id="279" r:id="rId31"/>
    <p:sldId id="282" r:id="rId32"/>
    <p:sldId id="261" r:id="rId33"/>
    <p:sldId id="284" r:id="rId34"/>
    <p:sldId id="260" r:id="rId35"/>
    <p:sldId id="285" r:id="rId36"/>
    <p:sldId id="287" r:id="rId37"/>
    <p:sldId id="286" r:id="rId38"/>
    <p:sldId id="288" r:id="rId39"/>
    <p:sldId id="289" r:id="rId40"/>
    <p:sldId id="290" r:id="rId41"/>
    <p:sldId id="291" r:id="rId42"/>
    <p:sldId id="292" r:id="rId43"/>
    <p:sldId id="262" r:id="rId44"/>
    <p:sldId id="296" r:id="rId45"/>
    <p:sldId id="297" r:id="rId46"/>
    <p:sldId id="337" r:id="rId47"/>
    <p:sldId id="333" r:id="rId48"/>
    <p:sldId id="334" r:id="rId49"/>
    <p:sldId id="336" r:id="rId50"/>
    <p:sldId id="263" r:id="rId51"/>
    <p:sldId id="306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7" r:id="rId60"/>
    <p:sldId id="308" r:id="rId61"/>
    <p:sldId id="309" r:id="rId62"/>
    <p:sldId id="310" r:id="rId63"/>
    <p:sldId id="265" r:id="rId64"/>
    <p:sldId id="312" r:id="rId65"/>
    <p:sldId id="313" r:id="rId66"/>
    <p:sldId id="314" r:id="rId67"/>
    <p:sldId id="315" r:id="rId68"/>
    <p:sldId id="316" r:id="rId69"/>
    <p:sldId id="317" r:id="rId70"/>
    <p:sldId id="318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71" autoAdjust="0"/>
    <p:restoredTop sz="94660"/>
  </p:normalViewPr>
  <p:slideViewPr>
    <p:cSldViewPr>
      <p:cViewPr varScale="1">
        <p:scale>
          <a:sx n="125" d="100"/>
          <a:sy n="125" d="100"/>
        </p:scale>
        <p:origin x="117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C7BD-CCBF-4A8A-A380-9324C4BAAD6B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CB54F-A955-4AC2-85B4-E5CAAA8EA51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8458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70E05-69B7-4091-9400-C2D18086DBC0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8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54DB0D7-B498-40B2-AD52-84B5B7A4A179}" type="slidenum">
              <a:rPr lang="en-US"/>
              <a:pPr/>
              <a:t>3</a:t>
            </a:fld>
            <a:endParaRPr lang="en-US"/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47765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0E4A4ED-FA93-453F-A4F0-92B255D9FE52}" type="slidenum">
              <a:rPr lang="en-US"/>
              <a:pPr/>
              <a:t>4</a:t>
            </a:fld>
            <a:endParaRPr lang="en-US"/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381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3A8D104-434F-46C4-81D9-6DA6A05193E2}" type="slidenum">
              <a:rPr lang="en-US"/>
              <a:pPr/>
              <a:t>5</a:t>
            </a:fld>
            <a:endParaRPr lang="en-US"/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850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CB54F-A955-4AC2-85B4-E5CAAA8EA517}" type="slidenum">
              <a:rPr lang="en-MY" smtClean="0"/>
              <a:pPr/>
              <a:t>39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6359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Orientation at </a:t>
            </a:r>
            <a:r>
              <a:rPr lang="en-US" dirty="0" err="1" smtClean="0"/>
              <a:t>jan</a:t>
            </a:r>
            <a:r>
              <a:rPr lang="en-US" smtClean="0"/>
              <a:t> 2013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67B8-7FDA-4834-BA93-6C02F397997A}" type="slidenum">
              <a:rPr lang="en-SG" smtClean="0"/>
              <a:pPr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008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CB54F-A955-4AC2-85B4-E5CAAA8EA517}" type="slidenum">
              <a:rPr lang="en-MY" smtClean="0"/>
              <a:pPr/>
              <a:t>65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5014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38405" tIns="19202" rIns="38405" bIns="19202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 dirty="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405" tIns="19202" rIns="38405" bIns="19202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C696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C696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C696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C696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C696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B4C5F6B-BAAA-40DF-B3F2-F641BA6F1F3A}" type="datetimeFigureOut">
              <a:rPr lang="en-MY" smtClean="0"/>
              <a:pPr/>
              <a:t>11/11/2014</a:t>
            </a:fld>
            <a:endParaRPr lang="en-MY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MY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0B6230D-2C61-4592-BD9B-588B273DE10D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jpe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5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73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13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10" Type="http://schemas.openxmlformats.org/officeDocument/2006/relationships/image" Target="../media/image113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50825" y="2348880"/>
            <a:ext cx="8497887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31739" y="72857"/>
            <a:ext cx="4680521" cy="119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sz="2800" b="1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Zone 4 </a:t>
            </a:r>
            <a:r>
              <a:rPr lang="en-GB" altLang="en-US" sz="2800" b="1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Report: 2013-2014</a:t>
            </a:r>
            <a:endParaRPr lang="en-US" altLang="en-US" sz="2800" b="1" kern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05041" y="4709743"/>
            <a:ext cx="640871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Indonesia, Lao</a:t>
            </a: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PDR</a:t>
            </a: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Malaysia, Myanmar,</a:t>
            </a: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Nepal, Singapore, Sri Lanka, Thailand</a:t>
            </a: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3813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 b="11412"/>
          <a:stretch/>
        </p:blipFill>
        <p:spPr>
          <a:xfrm>
            <a:off x="2785761" y="1387312"/>
            <a:ext cx="3428014" cy="301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56969" y="609329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Offered at the divine lotus feet with love and gratitude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AVATAR DAY 2014 - Region II (Lampung)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9961" y="404664"/>
            <a:ext cx="8592114" cy="545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59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61503" y="5853906"/>
            <a:ext cx="2370572" cy="750888"/>
          </a:xfrm>
          <a:prstGeom prst="rect">
            <a:avLst/>
          </a:prstGeom>
          <a:effectLst>
            <a:outerShdw blurRad="63500" dist="127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59632" y="309444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Other Activities: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1259632" y="1484784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07279" indent="-207279" defTabSz="164394">
              <a:spcBef>
                <a:spcPts val="1176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	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Regional </a:t>
            </a:r>
            <a:r>
              <a:rPr sz="2000" dirty="0">
                <a:latin typeface="Arial" pitchFamily="34" charset="0"/>
                <a:cs typeface="Arial" pitchFamily="34" charset="0"/>
              </a:rPr>
              <a:t>Youth Camps:</a:t>
            </a:r>
          </a:p>
          <a:p>
            <a:pPr marL="682737" lvl="2" indent="-285750" defTabSz="164394">
              <a:spcBef>
                <a:spcPts val="1176"/>
              </a:spcBef>
              <a:buClrTx/>
              <a:buFont typeface="Wingdings" panose="05000000000000000000" pitchFamily="2" charset="2"/>
              <a:buChar char="ü"/>
              <a:defRPr sz="1800">
                <a:solidFill>
                  <a:srgbClr val="000000"/>
                </a:solidFill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2014-07-19 &amp; 20: Region VII (Bali &amp; Lombok), theme: “HOME - Honor Our Master Every Moment (Becoming  Sai Youth) - 84 youths participated.</a:t>
            </a:r>
          </a:p>
          <a:p>
            <a:pPr marL="207279" indent="-207279" defTabSz="164394">
              <a:spcBef>
                <a:spcPts val="1176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2014-08-13</a:t>
            </a:r>
            <a:r>
              <a:rPr sz="2000" dirty="0">
                <a:latin typeface="Arial" pitchFamily="34" charset="0"/>
                <a:cs typeface="Arial" pitchFamily="34" charset="0"/>
              </a:rPr>
              <a:t>: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Public </a:t>
            </a:r>
            <a:r>
              <a:rPr sz="2000" dirty="0">
                <a:latin typeface="Arial" pitchFamily="34" charset="0"/>
                <a:cs typeface="Arial" pitchFamily="34" charset="0"/>
              </a:rPr>
              <a:t>Lecture at Indonesian Educational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   	  	 		      	 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University</a:t>
            </a:r>
            <a:r>
              <a:rPr sz="2000" dirty="0">
                <a:latin typeface="Arial" pitchFamily="34" charset="0"/>
                <a:cs typeface="Arial" pitchFamily="34" charset="0"/>
              </a:rPr>
              <a:t>,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Bandung </a:t>
            </a:r>
            <a:r>
              <a:rPr sz="2000" dirty="0">
                <a:latin typeface="Arial" pitchFamily="34" charset="0"/>
                <a:cs typeface="Arial" pitchFamily="34" charset="0"/>
              </a:rPr>
              <a:t>- West Java, Dr. Pal </a:t>
            </a:r>
            <a:r>
              <a:rPr sz="2000" dirty="0" err="1">
                <a:latin typeface="Arial" pitchFamily="34" charset="0"/>
                <a:cs typeface="Arial" pitchFamily="34" charset="0"/>
              </a:rPr>
              <a:t>Dhall</a:t>
            </a:r>
            <a:r>
              <a:rPr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07279" indent="-207279" defTabSz="164394">
              <a:spcBef>
                <a:spcPts val="1176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2014-08-23 </a:t>
            </a:r>
            <a:r>
              <a:rPr sz="2000" dirty="0">
                <a:latin typeface="Arial" pitchFamily="34" charset="0"/>
                <a:cs typeface="Arial" pitchFamily="34" charset="0"/>
              </a:rPr>
              <a:t>&amp; 24: Sai Rescue Establishment &amp; Training at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		 	 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Lombok</a:t>
            </a:r>
            <a:r>
              <a:rPr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07279" indent="-207279" defTabSz="164394">
              <a:spcBef>
                <a:spcPts val="1176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2014-09-13 </a:t>
            </a:r>
            <a:r>
              <a:rPr sz="2000" dirty="0">
                <a:latin typeface="Arial" pitchFamily="34" charset="0"/>
                <a:cs typeface="Arial" pitchFamily="34" charset="0"/>
              </a:rPr>
              <a:t>&amp; 14: Region I &amp; II (North &amp; South Sumatra),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	 			  </a:t>
            </a:r>
            <a:r>
              <a:rPr sz="2000" dirty="0" err="1" smtClean="0">
                <a:latin typeface="Arial" pitchFamily="34" charset="0"/>
                <a:cs typeface="Arial" pitchFamily="34" charset="0"/>
              </a:rPr>
              <a:t>Mahila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 Camp </a:t>
            </a:r>
            <a:r>
              <a:rPr sz="2000" dirty="0">
                <a:latin typeface="Arial" pitchFamily="34" charset="0"/>
                <a:cs typeface="Arial" pitchFamily="34" charset="0"/>
              </a:rPr>
              <a:t>at Lampung.</a:t>
            </a:r>
          </a:p>
          <a:p>
            <a:pPr marL="207279" indent="-207279" defTabSz="164394">
              <a:spcBef>
                <a:spcPts val="1176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Water </a:t>
            </a:r>
            <a:r>
              <a:rPr sz="2000" dirty="0">
                <a:latin typeface="Arial" pitchFamily="34" charset="0"/>
                <a:cs typeface="Arial" pitchFamily="34" charset="0"/>
              </a:rPr>
              <a:t>Project at </a:t>
            </a:r>
            <a:r>
              <a:rPr sz="2000" dirty="0" err="1">
                <a:latin typeface="Arial" pitchFamily="34" charset="0"/>
                <a:cs typeface="Arial" pitchFamily="34" charset="0"/>
              </a:rPr>
              <a:t>Klaten</a:t>
            </a:r>
            <a:r>
              <a:rPr sz="2000" dirty="0">
                <a:latin typeface="Arial" pitchFamily="34" charset="0"/>
                <a:cs typeface="Arial" pitchFamily="34" charset="0"/>
              </a:rPr>
              <a:t>, Central Java (Region IV), distribution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clean </a:t>
            </a:r>
            <a:r>
              <a:rPr sz="2000" dirty="0">
                <a:latin typeface="Arial" pitchFamily="34" charset="0"/>
                <a:cs typeface="Arial" pitchFamily="34" charset="0"/>
              </a:rPr>
              <a:t>water &amp; water tank construction (on-going basis).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Lao </a:t>
            </a:r>
            <a:r>
              <a:rPr lang="en-US" dirty="0" err="1" smtClean="0"/>
              <a:t>pdr</a:t>
            </a:r>
            <a:endParaRPr lang="en-MY" dirty="0"/>
          </a:p>
        </p:txBody>
      </p:sp>
      <p:pic>
        <p:nvPicPr>
          <p:cNvPr id="1026" name="Picture 2" descr="C:\Users\User\Desktop\Lao PDR_fl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024736"/>
            <a:ext cx="2664296" cy="1628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632848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SAI SCHOOL </a:t>
            </a:r>
            <a:b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…on-going Sathya Sai School construction</a:t>
            </a:r>
            <a:endParaRPr lang="en-US" sz="2800" dirty="0" smtClean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Content Placeholder 5" descr="SAM_42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6780" b="16384"/>
          <a:stretch>
            <a:fillRect/>
          </a:stretch>
        </p:blipFill>
        <p:spPr>
          <a:xfrm>
            <a:off x="4644008" y="1788368"/>
            <a:ext cx="4495800" cy="25908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2832" y="2310544"/>
            <a:ext cx="4051176" cy="38324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ground-breaking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ceremony was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organised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on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November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</a:t>
            </a:r>
          </a:p>
          <a:p>
            <a:pPr>
              <a:buFont typeface="Wingdings" pitchFamily="2" charset="2"/>
              <a:buChar char="v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School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premises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expected to be ready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by April 2015</a:t>
            </a:r>
          </a:p>
          <a:p>
            <a:pPr>
              <a:buFont typeface="Wingdings" pitchFamily="2" charset="2"/>
              <a:buChar char="v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academic session planned to commence in October 2015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9" descr="SAM_4211.JPG"/>
          <p:cNvPicPr>
            <a:picLocks noChangeAspect="1"/>
          </p:cNvPicPr>
          <p:nvPr/>
        </p:nvPicPr>
        <p:blipFill>
          <a:blip r:embed="rId3" cstate="print"/>
          <a:srcRect t="4520" b="20904"/>
          <a:stretch>
            <a:fillRect/>
          </a:stretch>
        </p:blipFill>
        <p:spPr>
          <a:xfrm>
            <a:off x="4644008" y="4226768"/>
            <a:ext cx="4495800" cy="2514600"/>
          </a:xfrm>
          <a:prstGeom prst="rect">
            <a:avLst/>
          </a:prstGeom>
        </p:spPr>
      </p:pic>
      <p:pic>
        <p:nvPicPr>
          <p:cNvPr id="7" name="Picture 2" descr="C:\Users\User\Desktop\Lao PDR_fl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51560"/>
            <a:ext cx="1060399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30197"/>
            <a:ext cx="7427168" cy="10207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SERVICE </a:t>
            </a:r>
            <a:b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United Hearts for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Sai’s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Childre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endParaRPr lang="en-US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88117"/>
            <a:ext cx="3200400" cy="333358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Sri Sathya Sai Foundation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LAO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PDR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Vilaysouk\Desktop\Photo of baby\10559939_724572904319316_324993138931730578_n.jpg"/>
          <p:cNvPicPr>
            <a:picLocks noChangeAspect="1" noChangeArrowheads="1"/>
          </p:cNvPicPr>
          <p:nvPr/>
        </p:nvPicPr>
        <p:blipFill>
          <a:blip r:embed="rId2" cstate="print"/>
          <a:srcRect l="12981" t="19231" r="7693" b="7692"/>
          <a:stretch>
            <a:fillRect/>
          </a:stretch>
        </p:blipFill>
        <p:spPr bwMode="auto">
          <a:xfrm>
            <a:off x="5306888" y="3861048"/>
            <a:ext cx="3657600" cy="2527069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solid"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87" r="9375" b="25000"/>
          <a:stretch>
            <a:fillRect/>
          </a:stretch>
        </p:blipFill>
        <p:spPr bwMode="auto">
          <a:xfrm>
            <a:off x="5306888" y="1322967"/>
            <a:ext cx="3657600" cy="239406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6064" y="1916832"/>
            <a:ext cx="464400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Serve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and care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for 40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+       	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	blind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children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Medical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camps planned</a:t>
            </a:r>
          </a:p>
          <a:p>
            <a:pPr>
              <a:buFont typeface="Wingdings" pitchFamily="2" charset="2"/>
              <a:buChar char="v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Lao PDR_fl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44624"/>
            <a:ext cx="1060399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70" y="138222"/>
            <a:ext cx="2676834" cy="10207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SSEHV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Sri Sathya Sai Foundation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LAO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PDR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Content Placeholder 2" descr="D:\Vilaysouk\Pictures\Picture's Sai School\DSCN0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48" b="5455"/>
          <a:stretch>
            <a:fillRect/>
          </a:stretch>
        </p:blipFill>
        <p:spPr bwMode="auto">
          <a:xfrm>
            <a:off x="4788024" y="908720"/>
            <a:ext cx="4283969" cy="2664296"/>
          </a:xfrm>
          <a:prstGeom prst="rect">
            <a:avLst/>
          </a:prstGeom>
          <a:noFill/>
        </p:spPr>
      </p:pic>
      <p:pic>
        <p:nvPicPr>
          <p:cNvPr id="1027" name="Picture 3" descr="D:\Vilaysouk\Pictures\Picture's Sai School\DSCN0399.JPG"/>
          <p:cNvPicPr>
            <a:picLocks noChangeAspect="1" noChangeArrowheads="1"/>
          </p:cNvPicPr>
          <p:nvPr/>
        </p:nvPicPr>
        <p:blipFill>
          <a:blip r:embed="rId3" cstate="print"/>
          <a:srcRect t="17039" r="-421" b="2637"/>
          <a:stretch>
            <a:fillRect/>
          </a:stretch>
        </p:blipFill>
        <p:spPr bwMode="auto">
          <a:xfrm>
            <a:off x="4788024" y="3717032"/>
            <a:ext cx="4248472" cy="25634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31070" y="1340768"/>
            <a:ext cx="316835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Daily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classes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8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Classrooms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250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Students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Font typeface="Wingdings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2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entres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Lao PDR_fl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9422" y="44624"/>
            <a:ext cx="1060399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50838"/>
            <a:ext cx="6696744" cy="9445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SPIRITUAL 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Weekly Study Circle and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Bhajan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20140720_115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367" r="11610"/>
          <a:stretch>
            <a:fillRect/>
          </a:stretch>
        </p:blipFill>
        <p:spPr>
          <a:xfrm>
            <a:off x="6156176" y="2412115"/>
            <a:ext cx="2887725" cy="2313029"/>
          </a:xfrm>
        </p:spPr>
      </p:pic>
      <p:pic>
        <p:nvPicPr>
          <p:cNvPr id="6" name="Picture 5" descr="20140720_114944.jpg"/>
          <p:cNvPicPr>
            <a:picLocks noChangeAspect="1"/>
          </p:cNvPicPr>
          <p:nvPr/>
        </p:nvPicPr>
        <p:blipFill>
          <a:blip r:embed="rId3" cstate="print"/>
          <a:srcRect t="3509"/>
          <a:stretch>
            <a:fillRect/>
          </a:stretch>
        </p:blipFill>
        <p:spPr>
          <a:xfrm>
            <a:off x="6156176" y="4836216"/>
            <a:ext cx="2987824" cy="2021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033" y="1294750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New activities commenced from July 2014</a:t>
            </a: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Location: Pho Sai Pagoda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User\Desktop\Lao PDR_fl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9422" y="44624"/>
            <a:ext cx="1060399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Malaysia</a:t>
            </a:r>
            <a:endParaRPr lang="en-MY" dirty="0"/>
          </a:p>
        </p:txBody>
      </p:sp>
      <p:pic>
        <p:nvPicPr>
          <p:cNvPr id="4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24744"/>
            <a:ext cx="2232248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Content Placeholder 3"/>
          <p:cNvGraphicFramePr>
            <a:graphicFrameLocks noGrp="1"/>
          </p:cNvGraphicFramePr>
          <p:nvPr>
            <p:ph idx="1"/>
          </p:nvPr>
        </p:nvGraphicFramePr>
        <p:xfrm>
          <a:off x="1115616" y="1974552"/>
          <a:ext cx="7809681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3" imgW="8324976" imgH="4629091" progId="Excel.Sheet.8">
                  <p:embed/>
                </p:oleObj>
              </mc:Choice>
              <mc:Fallback>
                <p:oleObj name="Worksheet" r:id="rId3" imgW="8324976" imgH="4629091" progId="Excel.Sheet.8">
                  <p:embed/>
                  <p:pic>
                    <p:nvPicPr>
                      <p:cNvPr id="0" name="Picture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974552"/>
                        <a:ext cx="7809681" cy="462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115616" y="190510"/>
            <a:ext cx="2159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/>
              </a:rPr>
              <a:t>SPIRITUAL</a:t>
            </a:r>
            <a:endParaRPr lang="en-MY" sz="2800" dirty="0">
              <a:solidFill>
                <a:schemeClr val="tx2"/>
              </a:solidFill>
            </a:endParaRPr>
          </a:p>
        </p:txBody>
      </p:sp>
      <p:pic>
        <p:nvPicPr>
          <p:cNvPr id="6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15616" y="1144086"/>
            <a:ext cx="8028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altLang="en-US" sz="2000" dirty="0" smtClean="0">
                <a:latin typeface="Arial" pitchFamily="34" charset="0"/>
                <a:cs typeface="Arial" pitchFamily="34" charset="0"/>
              </a:rPr>
              <a:t>Spiritual Transformation programme – </a:t>
            </a:r>
            <a:r>
              <a:rPr lang="en-MY" altLang="en-US" sz="2000" dirty="0" smtClean="0">
                <a:latin typeface="Arial" pitchFamily="34" charset="0"/>
                <a:cs typeface="Arial" pitchFamily="34" charset="0"/>
              </a:rPr>
              <a:t>involve more than 90% </a:t>
            </a:r>
            <a:r>
              <a:rPr lang="en-MY" altLang="en-US" sz="2000" dirty="0" err="1" smtClean="0">
                <a:latin typeface="Arial" pitchFamily="34" charset="0"/>
                <a:cs typeface="Arial" pitchFamily="34" charset="0"/>
              </a:rPr>
              <a:t>centers</a:t>
            </a:r>
            <a:endParaRPr lang="en-MY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-20130831-WA0030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95736" y="692696"/>
            <a:ext cx="6624736" cy="553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5029200"/>
            <a:ext cx="2209800" cy="1631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2509" y="5298566"/>
            <a:ext cx="2093599" cy="1354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824" y="692696"/>
            <a:ext cx="1880716" cy="5062924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Sathyam</a:t>
            </a:r>
            <a:r>
              <a:rPr lang="en-US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Sivam</a:t>
            </a:r>
            <a:r>
              <a:rPr lang="en-US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Sundaram</a:t>
            </a:r>
            <a:endParaRPr lang="en-US" sz="20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MY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Study circles throughout the nation in almost all regions. </a:t>
            </a:r>
            <a:endParaRPr lang="en-MY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MY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Covering teachings </a:t>
            </a:r>
            <a:r>
              <a:rPr lang="en-MY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Swami. </a:t>
            </a:r>
            <a:endParaRPr lang="en-MY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MY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Well </a:t>
            </a:r>
            <a:r>
              <a:rPr lang="en-MY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attended by youth.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5696" y="2420888"/>
            <a:ext cx="6172156" cy="2286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INDONESIA</a:t>
            </a:r>
            <a:endParaRPr lang="en-MY" sz="4000" b="1" dirty="0"/>
          </a:p>
        </p:txBody>
      </p:sp>
      <p:pic>
        <p:nvPicPr>
          <p:cNvPr id="2050" name="Picture 2" descr="C:\Users\User\Desktop\indonesia-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4442" y="1052735"/>
            <a:ext cx="2480914" cy="1512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1378496" y="3212976"/>
            <a:ext cx="457200" cy="1806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4" r="803"/>
          <a:stretch>
            <a:fillRect/>
          </a:stretch>
        </p:blipFill>
        <p:spPr bwMode="auto">
          <a:xfrm>
            <a:off x="1092756" y="1725649"/>
            <a:ext cx="7439684" cy="37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 descr="C:\Users\Dato' Jega\Downloads\IMG-20140319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4797152"/>
            <a:ext cx="2592288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71600" y="87444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altLang="en-US" sz="2000" b="1" dirty="0" smtClean="0">
                <a:solidFill>
                  <a:schemeClr val="tx2"/>
                </a:solidFill>
              </a:rPr>
              <a:t>Interfaith </a:t>
            </a:r>
            <a:r>
              <a:rPr lang="en-MY" altLang="en-US" sz="2000" b="1" dirty="0" smtClean="0">
                <a:solidFill>
                  <a:schemeClr val="tx2"/>
                </a:solidFill>
              </a:rPr>
              <a:t>prayers for the missing flight in a mosque – historic as this is the first time non Muslims were allowed to enter </a:t>
            </a:r>
            <a:r>
              <a:rPr lang="en-MY" altLang="en-US" sz="2000" b="1" dirty="0" smtClean="0">
                <a:solidFill>
                  <a:schemeClr val="tx2"/>
                </a:solidFill>
              </a:rPr>
              <a:t>a </a:t>
            </a:r>
            <a:r>
              <a:rPr lang="en-MY" altLang="en-US" sz="2000" b="1" dirty="0" smtClean="0">
                <a:solidFill>
                  <a:schemeClr val="tx2"/>
                </a:solidFill>
              </a:rPr>
              <a:t>mosque </a:t>
            </a:r>
            <a:endParaRPr lang="en-MY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95408" y="4077072"/>
            <a:ext cx="3948591" cy="2736304"/>
          </a:xfrm>
          <a:ln w="38100" cap="sq"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07512"/>
            <a:ext cx="3923928" cy="227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31640" y="325397"/>
            <a:ext cx="1577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SSEHV</a:t>
            </a:r>
            <a:endParaRPr lang="en-MY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23428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043608" y="1484784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endParaRPr lang="en-US" altLang="en-US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300 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teachers and headmasters  from Tamil  schools agreed to teach SSE in 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formal 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classes within school time table. </a:t>
            </a: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altLang="en-US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Major breakthrough allowing SSE into mainstream </a:t>
            </a:r>
          </a:p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schools.</a:t>
            </a:r>
            <a:endParaRPr lang="en-MY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3"/>
          <p:cNvSpPr>
            <a:spLocks noGrp="1"/>
          </p:cNvSpPr>
          <p:nvPr>
            <p:ph idx="1"/>
          </p:nvPr>
        </p:nvSpPr>
        <p:spPr>
          <a:xfrm>
            <a:off x="797376" y="2417520"/>
            <a:ext cx="8229600" cy="2232248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n-MY" altLang="en-US" sz="2400" dirty="0" smtClean="0">
                <a:latin typeface="Arial" pitchFamily="34" charset="0"/>
                <a:cs typeface="Arial" pitchFamily="34" charset="0"/>
              </a:rPr>
              <a:t>Unity </a:t>
            </a:r>
            <a:r>
              <a:rPr lang="en-MY" altLang="en-US" sz="2400" dirty="0" smtClean="0">
                <a:latin typeface="Arial" pitchFamily="34" charset="0"/>
                <a:cs typeface="Arial" pitchFamily="34" charset="0"/>
              </a:rPr>
              <a:t>promoting programmes  - carried out by SSIO Malaysia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MY" altLang="en-US" sz="2400" dirty="0" smtClean="0">
                <a:latin typeface="Arial" pitchFamily="34" charset="0"/>
                <a:cs typeface="Arial" pitchFamily="34" charset="0"/>
              </a:rPr>
              <a:t>Recognised </a:t>
            </a:r>
            <a:r>
              <a:rPr lang="en-MY" altLang="en-US" sz="2400" dirty="0" smtClean="0">
                <a:latin typeface="Arial" pitchFamily="34" charset="0"/>
                <a:cs typeface="Arial" pitchFamily="34" charset="0"/>
              </a:rPr>
              <a:t>by Ministry as role model examples to be emulated by others </a:t>
            </a:r>
          </a:p>
          <a:p>
            <a:pPr eaLnBrk="1" hangingPunct="1"/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56816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90152" y="1240654"/>
            <a:ext cx="712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  <a:cs typeface="Arial" pitchFamily="34" charset="0"/>
              </a:rPr>
              <a:t>BENCH MARKING PROGRAMMES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PARENTS APPRECIATION DAY</a:t>
            </a:r>
            <a:endParaRPr lang="en-US" altLang="en-US" sz="3200" dirty="0" smtClean="0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124744"/>
            <a:ext cx="6768752" cy="4533106"/>
          </a:xfrm>
        </p:spPr>
      </p:pic>
      <p:sp>
        <p:nvSpPr>
          <p:cNvPr id="5" name="Rectangle 4"/>
          <p:cNvSpPr/>
          <p:nvPr/>
        </p:nvSpPr>
        <p:spPr>
          <a:xfrm>
            <a:off x="1547664" y="5657850"/>
            <a:ext cx="6768752" cy="707886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marL="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MY" sz="2000" dirty="0" smtClean="0">
                <a:latin typeface="Arial" pitchFamily="34" charset="0"/>
                <a:cs typeface="Arial" pitchFamily="34" charset="0"/>
              </a:rPr>
              <a:t>1,500 </a:t>
            </a:r>
            <a:r>
              <a:rPr lang="en-MY" sz="2000" dirty="0">
                <a:latin typeface="Arial" pitchFamily="34" charset="0"/>
                <a:cs typeface="Arial" pitchFamily="34" charset="0"/>
              </a:rPr>
              <a:t>parents in </a:t>
            </a:r>
            <a:r>
              <a:rPr lang="en-MY" sz="2000" dirty="0" smtClean="0">
                <a:latin typeface="Arial" pitchFamily="34" charset="0"/>
                <a:cs typeface="Arial" pitchFamily="34" charset="0"/>
              </a:rPr>
              <a:t>7 communities </a:t>
            </a:r>
            <a:r>
              <a:rPr lang="en-MY" sz="2000" dirty="0">
                <a:latin typeface="Arial" pitchFamily="34" charset="0"/>
                <a:cs typeface="Arial" pitchFamily="34" charset="0"/>
              </a:rPr>
              <a:t>were brought together. Another </a:t>
            </a:r>
            <a:r>
              <a:rPr lang="en-MY" sz="2000" dirty="0" smtClean="0">
                <a:latin typeface="Arial" pitchFamily="34" charset="0"/>
                <a:cs typeface="Arial" pitchFamily="34" charset="0"/>
              </a:rPr>
              <a:t>inter-ethnic </a:t>
            </a:r>
            <a:r>
              <a:rPr lang="en-MY" sz="2000" dirty="0">
                <a:latin typeface="Arial" pitchFamily="34" charset="0"/>
                <a:cs typeface="Arial" pitchFamily="34" charset="0"/>
              </a:rPr>
              <a:t>building activity </a:t>
            </a:r>
            <a:r>
              <a:rPr lang="en-MY" sz="2000" dirty="0" smtClean="0">
                <a:latin typeface="Arial" pitchFamily="34" charset="0"/>
                <a:cs typeface="Arial" pitchFamily="34" charset="0"/>
              </a:rPr>
              <a:t>benchmark.</a:t>
            </a:r>
            <a:endParaRPr lang="en-MY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004164"/>
            <a:ext cx="4553211" cy="4121999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53402"/>
              </p:ext>
            </p:extLst>
          </p:nvPr>
        </p:nvGraphicFramePr>
        <p:xfrm>
          <a:off x="1008112" y="2087860"/>
          <a:ext cx="3688916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458"/>
                <a:gridCol w="1844458"/>
              </a:tblGrid>
              <a:tr h="1541812">
                <a:tc>
                  <a:txBody>
                    <a:bodyPr/>
                    <a:lstStyle/>
                    <a:p>
                      <a:r>
                        <a:rPr lang="en-MY" sz="3600" dirty="0" smtClean="0"/>
                        <a:t>TAR college</a:t>
                      </a:r>
                      <a:r>
                        <a:rPr lang="en-MY" sz="3600" baseline="0" dirty="0" smtClean="0"/>
                        <a:t> </a:t>
                      </a:r>
                      <a:endParaRPr lang="en-MY" sz="3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430 </a:t>
                      </a:r>
                      <a:endParaRPr lang="en-MY" sz="3600" dirty="0"/>
                    </a:p>
                  </a:txBody>
                  <a:tcPr marT="45709" marB="45709"/>
                </a:tc>
              </a:tr>
              <a:tr h="2490636">
                <a:tc>
                  <a:txBody>
                    <a:bodyPr/>
                    <a:lstStyle/>
                    <a:p>
                      <a:r>
                        <a:rPr lang="en-MY" sz="2400" dirty="0" smtClean="0"/>
                        <a:t>University Malaya </a:t>
                      </a:r>
                    </a:p>
                    <a:p>
                      <a:endParaRPr lang="en-MY" sz="2400" dirty="0" smtClean="0"/>
                    </a:p>
                    <a:p>
                      <a:r>
                        <a:rPr lang="en-MY" sz="2400" dirty="0" smtClean="0"/>
                        <a:t>Kuantan</a:t>
                      </a:r>
                      <a:r>
                        <a:rPr lang="en-MY" sz="2400" baseline="0" dirty="0" smtClean="0"/>
                        <a:t> colleges </a:t>
                      </a:r>
                      <a:endParaRPr lang="en-MY" sz="24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3,500</a:t>
                      </a:r>
                      <a:endParaRPr lang="en-MY" sz="3600" dirty="0" smtClean="0"/>
                    </a:p>
                    <a:p>
                      <a:pPr algn="ctr"/>
                      <a:endParaRPr lang="en-MY" sz="3600" dirty="0" smtClean="0"/>
                    </a:p>
                    <a:p>
                      <a:pPr algn="ctr"/>
                      <a:r>
                        <a:rPr lang="en-MY" sz="3600" dirty="0" smtClean="0"/>
                        <a:t>300</a:t>
                      </a:r>
                      <a:endParaRPr lang="en-MY" sz="3600" dirty="0"/>
                    </a:p>
                  </a:txBody>
                  <a:tcPr marT="45709" marB="45709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70" y="2204864"/>
            <a:ext cx="397492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008112" y="695598"/>
            <a:ext cx="8135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  <a:cs typeface="Arial" pitchFamily="34" charset="0"/>
              </a:rPr>
              <a:t>Reaching out to students in colleges for empowerment to do service </a:t>
            </a:r>
            <a:endParaRPr lang="en-MY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876256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331640" y="5877272"/>
            <a:ext cx="781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MY" sz="2000" b="1" dirty="0" smtClean="0">
                <a:latin typeface="Arial" pitchFamily="34" charset="0"/>
                <a:cs typeface="Arial" pitchFamily="34" charset="0"/>
              </a:rPr>
              <a:t>3,500 </a:t>
            </a:r>
            <a:r>
              <a:rPr lang="en-MY" sz="2000" b="1" dirty="0" smtClean="0">
                <a:latin typeface="Arial" pitchFamily="34" charset="0"/>
                <a:cs typeface="Arial" pitchFamily="34" charset="0"/>
              </a:rPr>
              <a:t>new students </a:t>
            </a:r>
            <a:r>
              <a:rPr lang="en-MY" sz="2000" b="1" dirty="0" smtClean="0">
                <a:latin typeface="Arial" pitchFamily="34" charset="0"/>
                <a:cs typeface="Arial" pitchFamily="34" charset="0"/>
              </a:rPr>
              <a:t>exposed </a:t>
            </a:r>
            <a:r>
              <a:rPr lang="en-MY" sz="2000" b="1" dirty="0" smtClean="0">
                <a:latin typeface="Arial" pitchFamily="34" charset="0"/>
                <a:cs typeface="Arial" pitchFamily="34" charset="0"/>
              </a:rPr>
              <a:t>to values through drama and music by inter religious groups, coordinated  by SSIO Malaysia</a:t>
            </a:r>
            <a:endParaRPr lang="en-MY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395988"/>
            <a:ext cx="3516600" cy="2552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isplaying DSC01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4888" y="692696"/>
            <a:ext cx="4999112" cy="3749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3608" y="356175"/>
            <a:ext cx="1980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pic>
        <p:nvPicPr>
          <p:cNvPr id="8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83568" y="515719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MY" altLang="en-US" dirty="0" smtClean="0">
                <a:latin typeface="Arial" pitchFamily="34" charset="0"/>
                <a:cs typeface="Arial" pitchFamily="34" charset="0"/>
              </a:rPr>
              <a:t>RISE For VIP - Reaching for Inner Strength and Empowerment for Values, Innocence and Purity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MY" altLang="en-US" dirty="0" smtClean="0">
                <a:latin typeface="Arial" pitchFamily="34" charset="0"/>
                <a:cs typeface="Arial" pitchFamily="34" charset="0"/>
              </a:rPr>
              <a:t>Program Preventing Teenage Pregnancy launched in several </a:t>
            </a:r>
            <a:r>
              <a:rPr lang="en-MY" altLang="en-US" dirty="0" smtClean="0">
                <a:latin typeface="Arial" pitchFamily="34" charset="0"/>
                <a:cs typeface="Arial" pitchFamily="34" charset="0"/>
              </a:rPr>
              <a:t>schools. Target </a:t>
            </a:r>
            <a:r>
              <a:rPr lang="en-MY" altLang="en-US" dirty="0" smtClean="0">
                <a:latin typeface="Arial" pitchFamily="34" charset="0"/>
                <a:cs typeface="Arial" pitchFamily="34" charset="0"/>
              </a:rPr>
              <a:t>to reach 90 schools by Swami’s 90</a:t>
            </a:r>
            <a:r>
              <a:rPr lang="en-MY" alt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MY" altLang="en-US" dirty="0" smtClean="0">
                <a:latin typeface="Arial" pitchFamily="34" charset="0"/>
                <a:cs typeface="Arial" pitchFamily="34" charset="0"/>
              </a:rPr>
              <a:t> birthday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MY" altLang="en-US" dirty="0" smtClean="0">
                <a:latin typeface="Arial" pitchFamily="34" charset="0"/>
                <a:cs typeface="Arial" pitchFamily="34" charset="0"/>
              </a:rPr>
              <a:t>Program by female youth for female students </a:t>
            </a:r>
            <a:endParaRPr lang="en-MY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361778"/>
            <a:ext cx="4019550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pictunasvip\_DSC0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102" y="1196752"/>
            <a:ext cx="4283968" cy="3462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971600" y="476672"/>
            <a:ext cx="511256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MY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 </a:t>
            </a:r>
            <a:r>
              <a:rPr lang="en-MY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VIP </a:t>
            </a:r>
            <a:r>
              <a:rPr lang="en-MY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en-US" alt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84368" cy="59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683568" y="2739008"/>
            <a:ext cx="8136904" cy="978024"/>
          </a:xfrm>
          <a:solidFill>
            <a:schemeClr val="bg1"/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MY" altLang="en-US" sz="2800" dirty="0" smtClean="0">
                <a:solidFill>
                  <a:schemeClr val="tx2"/>
                </a:solidFill>
              </a:rPr>
              <a:t>Bringing youth from communities to experience service by feeding elders of other races</a:t>
            </a:r>
            <a:r>
              <a:rPr lang="en-MY" altLang="en-US" sz="2800" dirty="0" smtClean="0"/>
              <a:t> </a:t>
            </a:r>
            <a:endParaRPr lang="en-US" altLang="en-US" sz="2800" dirty="0" smtClean="0"/>
          </a:p>
        </p:txBody>
      </p:sp>
      <p:pic>
        <p:nvPicPr>
          <p:cNvPr id="6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Picture 1" descr="百善38期_f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89720"/>
            <a:ext cx="3744416" cy="4879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 descr="News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54227"/>
            <a:ext cx="3888432" cy="3879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4159" y="629816"/>
            <a:ext cx="7942337" cy="1143000"/>
          </a:xfrm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Reaching out to the Chinese community using regular newspaper articles on Swami’s messages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9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260648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SERVICE</a:t>
            </a:r>
            <a:endParaRPr lang="en-MY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User\Desktop\indone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448" y="44624"/>
            <a:ext cx="504056" cy="307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38"/>
          <p:cNvSpPr txBox="1">
            <a:spLocks/>
          </p:cNvSpPr>
          <p:nvPr/>
        </p:nvSpPr>
        <p:spPr>
          <a:xfrm>
            <a:off x="1073324" y="1052736"/>
            <a:ext cx="7424366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37972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Integrated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Seva: Medicare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Educare &amp; </a:t>
            </a:r>
            <a:r>
              <a:rPr kumimoji="0" lang="en-MY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Ecocare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Shape 39"/>
          <p:cNvSpPr txBox="1">
            <a:spLocks/>
          </p:cNvSpPr>
          <p:nvPr/>
        </p:nvSpPr>
        <p:spPr>
          <a:xfrm>
            <a:off x="539552" y="1772816"/>
            <a:ext cx="8604448" cy="4824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78789" marR="0" lvl="0" indent="-478789" algn="l" defTabSz="379729" rtl="0" eaLnBrk="1" fontAlgn="auto" latinLnBrk="0" hangingPunct="1"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endParaRPr kumimoji="0" lang="en-MY" sz="16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78789" marR="0" lvl="0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20</a:t>
            </a:r>
            <a:r>
              <a:rPr kumimoji="0" lang="en-MY" b="0" i="0" u="none" strike="noStrike" kern="1200" cap="none" spc="0" normalizeH="0" baseline="3000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th</a:t>
            </a:r>
            <a:r>
              <a:rPr kumimoji="0" lang="en-MY" b="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September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2014</a:t>
            </a:r>
          </a:p>
          <a:p>
            <a:pPr marL="478789" marR="0" lvl="0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Samosir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Island (200 km South of Medan), Northern Sumatra.</a:t>
            </a:r>
          </a:p>
          <a:p>
            <a:pPr marL="478789" marR="0" lvl="0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A joint-effort Medicare </a:t>
            </a:r>
            <a:r>
              <a:rPr kumimoji="0" lang="en-MY" b="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Programe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with Police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department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of the island.</a:t>
            </a:r>
          </a:p>
          <a:p>
            <a:pPr marL="478789" marR="0" lvl="0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Services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Rendered:</a:t>
            </a:r>
          </a:p>
          <a:p>
            <a:pPr marL="1358900" marR="0" lvl="2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"/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Dental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screening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&amp; treatment (19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dentists</a:t>
            </a:r>
            <a:r>
              <a:rPr kumimoji="0" lang="en-MY" b="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served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125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patients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).</a:t>
            </a:r>
          </a:p>
          <a:p>
            <a:pPr marL="1358900" marR="0" lvl="2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"/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General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healthcare 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(390 patients). </a:t>
            </a:r>
          </a:p>
          <a:p>
            <a:pPr marL="1358900" marR="0" lvl="2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"/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Seminars on </a:t>
            </a:r>
            <a:r>
              <a:rPr kumimoji="0" lang="en-MY" b="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Educare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for 112 teachers from 12 districts of the island. </a:t>
            </a:r>
          </a:p>
          <a:p>
            <a:pPr marL="1358900" marR="0" lvl="2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"/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Ecocare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: 700 tree seedlings planted to avoid landslides.</a:t>
            </a:r>
          </a:p>
          <a:p>
            <a:pPr marL="1358900" marR="0" lvl="2" indent="-478789" algn="l" defTabSz="379729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"/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Public Kitchen: </a:t>
            </a:r>
            <a:r>
              <a:rPr kumimoji="0" lang="en-MY" b="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sevadals</a:t>
            </a:r>
            <a:r>
              <a:rPr kumimoji="0" lang="en-MY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 (40 members) cooked food for patients, teachers &amp; all.</a:t>
            </a:r>
            <a:endParaRPr kumimoji="0" lang="en-MY" b="0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2"/>
          <p:cNvSpPr>
            <a:spLocks noGrp="1"/>
          </p:cNvSpPr>
          <p:nvPr>
            <p:ph idx="4294967295"/>
          </p:nvPr>
        </p:nvSpPr>
        <p:spPr>
          <a:xfrm>
            <a:off x="1732052" y="5229200"/>
            <a:ext cx="7065962" cy="1096962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2800" dirty="0" smtClean="0"/>
              <a:t>Reaching out to the public through talks -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2800" dirty="0" smtClean="0"/>
              <a:t>The Science  and Signs of Human Transformation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9459" name="Picture 1" descr="C:\Users\user\AppData\LocalLow\WINZIP_Pd5e9\P1040439.JPG"/>
          <p:cNvPicPr>
            <a:picLocks noChangeAspect="1" noChangeArrowheads="1"/>
          </p:cNvPicPr>
          <p:nvPr/>
        </p:nvPicPr>
        <p:blipFill>
          <a:blip r:embed="rId2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52" y="1556792"/>
            <a:ext cx="5426172" cy="343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96" y="346594"/>
            <a:ext cx="7236296" cy="5427222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611560" y="5931277"/>
            <a:ext cx="8136904" cy="707886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Interfaith Value Based Music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Drama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sponsored by 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 Minister’s Department </a:t>
            </a:r>
          </a:p>
        </p:txBody>
      </p:sp>
      <p:pic>
        <p:nvPicPr>
          <p:cNvPr id="6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7580" y="44625"/>
            <a:ext cx="936104" cy="60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Myanmar</a:t>
            </a:r>
            <a:endParaRPr lang="en-MY" dirty="0"/>
          </a:p>
        </p:txBody>
      </p:sp>
      <p:pic>
        <p:nvPicPr>
          <p:cNvPr id="4" name="Picture 2" descr="C:\Users\User\Documents\Bluetooth\Inbox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6496" y="1124744"/>
            <a:ext cx="2307992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74793"/>
            <a:ext cx="7056784" cy="90351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SERVICE: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Serve the Planet 2014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816" y="4581128"/>
            <a:ext cx="6228184" cy="2276872"/>
          </a:xfrm>
        </p:spPr>
        <p:txBody>
          <a:bodyPr>
            <a:normAutofit/>
          </a:bodyPr>
          <a:lstStyle/>
          <a:p>
            <a:pPr marL="370332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October 2014</a:t>
            </a:r>
          </a:p>
          <a:p>
            <a:pPr marL="370332" indent="-342900">
              <a:buFont typeface="Wingdings" panose="05000000000000000000" pitchFamily="2" charset="2"/>
              <a:buChar char="v"/>
            </a:pPr>
            <a:r>
              <a:rPr lang="en-US" sz="2000" dirty="0" err="1" smtClean="0"/>
              <a:t>Seva</a:t>
            </a:r>
            <a:r>
              <a:rPr lang="en-US" sz="2000" dirty="0" smtClean="0"/>
              <a:t> </a:t>
            </a:r>
            <a:r>
              <a:rPr lang="en-US" sz="2000" dirty="0"/>
              <a:t>at Department of Social </a:t>
            </a:r>
            <a:r>
              <a:rPr lang="en-US" sz="2000" dirty="0" smtClean="0"/>
              <a:t>Welfare</a:t>
            </a:r>
          </a:p>
          <a:p>
            <a:pPr marL="370332" indent="-342900">
              <a:buFont typeface="Wingdings" panose="05000000000000000000" pitchFamily="2" charset="2"/>
              <a:buChar char="v"/>
            </a:pPr>
            <a:r>
              <a:rPr lang="en-US" sz="2000" dirty="0" err="1" smtClean="0"/>
              <a:t>Shwe</a:t>
            </a:r>
            <a:r>
              <a:rPr lang="en-US" sz="2000" dirty="0" smtClean="0"/>
              <a:t> </a:t>
            </a:r>
            <a:r>
              <a:rPr lang="en-US" sz="2000" dirty="0" err="1"/>
              <a:t>Gon</a:t>
            </a:r>
            <a:r>
              <a:rPr lang="en-US" sz="2000" dirty="0"/>
              <a:t> Dine Nursery, Yangon, </a:t>
            </a:r>
            <a:r>
              <a:rPr lang="en-US" sz="2000" dirty="0" smtClean="0"/>
              <a:t>Myanmar</a:t>
            </a:r>
            <a:endParaRPr lang="en-US" sz="2000" dirty="0"/>
          </a:p>
          <a:p>
            <a:pPr marL="370332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7 </a:t>
            </a:r>
            <a:r>
              <a:rPr lang="en-US" sz="2000" dirty="0"/>
              <a:t>devotees </a:t>
            </a:r>
            <a:r>
              <a:rPr lang="en-US" sz="2000" dirty="0" smtClean="0"/>
              <a:t> joined  and donated </a:t>
            </a:r>
            <a:r>
              <a:rPr lang="en-US" sz="2000" dirty="0" smtClean="0"/>
              <a:t>items for </a:t>
            </a:r>
            <a:r>
              <a:rPr lang="en-US" sz="2000" dirty="0"/>
              <a:t>the </a:t>
            </a:r>
            <a:r>
              <a:rPr lang="en-US" sz="2000" dirty="0" smtClean="0"/>
              <a:t>nursery</a:t>
            </a:r>
            <a:endParaRPr lang="en-US" sz="2000" dirty="0"/>
          </a:p>
          <a:p>
            <a:pPr marL="370332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50 orphans </a:t>
            </a:r>
            <a:r>
              <a:rPr lang="en-US" sz="2000" dirty="0" smtClean="0"/>
              <a:t>served</a:t>
            </a:r>
            <a:endParaRPr lang="en-US" sz="2000" dirty="0"/>
          </a:p>
        </p:txBody>
      </p:sp>
      <p:pic>
        <p:nvPicPr>
          <p:cNvPr id="1026" name="Picture 2" descr="D:\data\Documents and Settings\gc\My Documents\My Pictures\My Pictures\Myanmar  1\Avtar Day\19th oct 2014\1794563_746647442063980_136541433155709292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42972"/>
            <a:ext cx="3381625" cy="286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ata\Documents and Settings\gc\My Documents\My Pictures\My Pictures\Myanmar  1\Avtar Day\19th oct 2014\10411916_746647582063966_640316912688122507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84" y="1174656"/>
            <a:ext cx="3779912" cy="308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ata\Documents and Settings\gc\My Documents\My Pictures\My Pictures\Myanmar  1\Avtar Day\19th oct 2014\10703778_746647262063998_699982559827364473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27718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Bluetooth\Inbox\downlo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44624"/>
            <a:ext cx="894580" cy="558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9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Nepal</a:t>
            </a:r>
            <a:endParaRPr lang="en-MY" dirty="0"/>
          </a:p>
        </p:txBody>
      </p:sp>
      <p:pic>
        <p:nvPicPr>
          <p:cNvPr id="5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124744"/>
            <a:ext cx="1872208" cy="1407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676" y="293712"/>
            <a:ext cx="7128792" cy="68012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SSEHV </a:t>
            </a:r>
            <a:r>
              <a:rPr lang="en-US" sz="31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Guru </a:t>
            </a:r>
            <a:r>
              <a:rPr lang="en-US" sz="31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Poornima </a:t>
            </a:r>
            <a:r>
              <a:rPr lang="en-US" sz="31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Bal </a:t>
            </a:r>
            <a:r>
              <a:rPr lang="en-US" sz="3100" b="1" dirty="0" err="1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Vikas</a:t>
            </a:r>
            <a:r>
              <a:rPr lang="en-US" sz="31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06" y="1268760"/>
            <a:ext cx="3731253" cy="279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68760"/>
            <a:ext cx="365760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40" y="3998168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42634" y="4509120"/>
            <a:ext cx="3773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 total of 2013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Bal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Vikas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Children from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35 Sai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Centres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took out rallies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different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parts of the country</a:t>
            </a:r>
          </a:p>
        </p:txBody>
      </p:sp>
      <p:pic>
        <p:nvPicPr>
          <p:cNvPr id="9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4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69776"/>
            <a:ext cx="6984776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School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Quiz Contest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Spirituality and EHV Training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:\Photos for ZC for B-Day report\3a Inter School Quiz Contest on Spiritual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6664"/>
            <a:ext cx="3657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H:\Photos for ZC for B-Day report\3b EHV Trai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05100"/>
            <a:ext cx="36068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135240" y="1487636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469 </a:t>
            </a:r>
            <a:r>
              <a:rPr lang="en-US" dirty="0">
                <a:latin typeface="Arial" pitchFamily="34" charset="0"/>
                <a:cs typeface="Arial" pitchFamily="34" charset="0"/>
              </a:rPr>
              <a:t>students of 34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schools  Participated in Inter </a:t>
            </a:r>
            <a:r>
              <a:rPr lang="en-US" dirty="0">
                <a:latin typeface="Arial" pitchFamily="34" charset="0"/>
                <a:cs typeface="Arial" pitchFamily="34" charset="0"/>
              </a:rPr>
              <a:t>School Quiz Competition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spirituality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114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300 teachers </a:t>
            </a:r>
            <a:r>
              <a:rPr lang="en-US" dirty="0">
                <a:latin typeface="Arial" pitchFamily="34" charset="0"/>
                <a:cs typeface="Arial" pitchFamily="34" charset="0"/>
              </a:rPr>
              <a:t>of private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schools received EHV </a:t>
            </a:r>
            <a:r>
              <a:rPr lang="en-US" dirty="0">
                <a:latin typeface="Arial" pitchFamily="34" charset="0"/>
                <a:cs typeface="Arial" pitchFamily="34" charset="0"/>
              </a:rPr>
              <a:t>training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180" y="5608652"/>
            <a:ext cx="8484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ISSE </a:t>
            </a:r>
            <a:r>
              <a:rPr lang="en-US" dirty="0">
                <a:latin typeface="Arial" pitchFamily="34" charset="0"/>
                <a:cs typeface="Arial" pitchFamily="34" charset="0"/>
              </a:rPr>
              <a:t>Nepal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has </a:t>
            </a:r>
            <a:r>
              <a:rPr lang="en-US" dirty="0">
                <a:latin typeface="Arial" pitchFamily="34" charset="0"/>
                <a:cs typeface="Arial" pitchFamily="34" charset="0"/>
              </a:rPr>
              <a:t>trained 10,690 teachers of private schools and 3,848 master trainers of Department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Education,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Nepal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Parenting </a:t>
            </a:r>
            <a:r>
              <a:rPr lang="en-US" dirty="0">
                <a:latin typeface="Arial" pitchFamily="34" charset="0"/>
                <a:cs typeface="Arial" pitchFamily="34" charset="0"/>
              </a:rPr>
              <a:t>Talks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given to </a:t>
            </a:r>
            <a:r>
              <a:rPr lang="en-US" dirty="0">
                <a:latin typeface="Arial" pitchFamily="34" charset="0"/>
                <a:cs typeface="Arial" pitchFamily="34" charset="0"/>
              </a:rPr>
              <a:t>2,238 pare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nts </a:t>
            </a:r>
          </a:p>
        </p:txBody>
      </p:sp>
      <p:pic>
        <p:nvPicPr>
          <p:cNvPr id="15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44624"/>
            <a:ext cx="792087" cy="595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3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77285"/>
            <a:ext cx="7498080" cy="80610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-Flood Relief Program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2856"/>
            <a:ext cx="3810000" cy="1997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:\Photos for ZC for B-Day report\2b Mother rescuing ba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51112"/>
            <a:ext cx="338437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H:\Photos for ZC for B-Day report\2c Sevadals distributing relief materia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" y="4354785"/>
            <a:ext cx="4114800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914400" y="102743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7 </a:t>
            </a:r>
            <a:r>
              <a:rPr lang="en-US" sz="2000" dirty="0" err="1" smtClean="0"/>
              <a:t>Sevadals</a:t>
            </a:r>
            <a:r>
              <a:rPr lang="en-US" sz="2000" dirty="0" smtClean="0"/>
              <a:t> </a:t>
            </a:r>
            <a:r>
              <a:rPr lang="en-US" sz="2000" dirty="0"/>
              <a:t>carried relief </a:t>
            </a:r>
            <a:r>
              <a:rPr lang="en-US" sz="2000" dirty="0" smtClean="0"/>
              <a:t>materials</a:t>
            </a:r>
            <a:r>
              <a:rPr lang="en-US" sz="2000" dirty="0"/>
              <a:t> </a:t>
            </a:r>
            <a:r>
              <a:rPr lang="en-US" sz="2000" dirty="0" smtClean="0"/>
              <a:t>u</a:t>
            </a:r>
            <a:r>
              <a:rPr lang="en-US" sz="2000" dirty="0" smtClean="0"/>
              <a:t>tensils</a:t>
            </a:r>
            <a:r>
              <a:rPr lang="en-US" sz="2000" dirty="0"/>
              <a:t>, </a:t>
            </a:r>
            <a:r>
              <a:rPr lang="en-US" sz="2000" dirty="0"/>
              <a:t>b</a:t>
            </a:r>
            <a:r>
              <a:rPr lang="en-US" sz="2000" dirty="0" smtClean="0"/>
              <a:t>lankets </a:t>
            </a:r>
            <a:r>
              <a:rPr lang="en-US" sz="2000" dirty="0"/>
              <a:t>and </a:t>
            </a:r>
            <a:r>
              <a:rPr lang="en-US" sz="2000" dirty="0"/>
              <a:t>m</a:t>
            </a:r>
            <a:r>
              <a:rPr lang="en-US" sz="2000" dirty="0" smtClean="0"/>
              <a:t>attresses </a:t>
            </a:r>
            <a:r>
              <a:rPr lang="en-US" sz="2000" dirty="0"/>
              <a:t>for the landslide victims </a:t>
            </a:r>
            <a:r>
              <a:rPr lang="en-US" sz="2000" dirty="0" smtClean="0"/>
              <a:t>in </a:t>
            </a:r>
            <a:r>
              <a:rPr lang="en-US" sz="2000" dirty="0" smtClean="0"/>
              <a:t>56 houses</a:t>
            </a:r>
            <a:r>
              <a:rPr lang="en-US" sz="2000" dirty="0"/>
              <a:t> in </a:t>
            </a:r>
            <a:r>
              <a:rPr lang="en-US" sz="2000" dirty="0" err="1"/>
              <a:t>Mankha</a:t>
            </a:r>
            <a:r>
              <a:rPr lang="en-US" sz="2000" dirty="0"/>
              <a:t> village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9" y="4648200"/>
            <a:ext cx="3672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247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victims given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food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items (Confectionaries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beaten rice, etc) for 9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days with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clothes,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tents, blankets and daily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meals for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50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people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sheltered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in a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school.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6152" y="5943600"/>
            <a:ext cx="7742312" cy="7987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3937"/>
            <a:ext cx="3682752" cy="1143000"/>
          </a:xfrm>
        </p:spPr>
        <p:txBody>
          <a:bodyPr/>
          <a:lstStyle/>
          <a:p>
            <a:r>
              <a:rPr lang="en-US" b="1" dirty="0" smtClean="0"/>
              <a:t>   </a:t>
            </a:r>
            <a:r>
              <a:rPr lang="en-US" sz="3200" b="1" dirty="0" smtClean="0"/>
              <a:t>Jail </a:t>
            </a:r>
            <a:r>
              <a:rPr lang="en-US" sz="3200" b="1" dirty="0" err="1"/>
              <a:t>Seva</a:t>
            </a:r>
            <a:endParaRPr lang="en-US" sz="3200" b="1" dirty="0"/>
          </a:p>
        </p:txBody>
      </p:sp>
      <p:pic>
        <p:nvPicPr>
          <p:cNvPr id="3074" name="Picture 2" descr="H:\Photos for ZC for B-Day report\4a Seva at Male J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0" y="1490849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H:\Photos for ZC for B-Day report\4b Seva at Female J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3980"/>
            <a:ext cx="36068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978416" y="4361880"/>
            <a:ext cx="3339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n </a:t>
            </a:r>
            <a:r>
              <a:rPr lang="en-US" sz="2000" dirty="0"/>
              <a:t>Fathers' Day SSSIO Nepal served lunch to 1809 male inmates in 5 jails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4337809"/>
            <a:ext cx="3719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 Hari </a:t>
            </a:r>
            <a:r>
              <a:rPr lang="en-US" sz="2000" dirty="0" err="1"/>
              <a:t>Talika</a:t>
            </a:r>
            <a:r>
              <a:rPr lang="en-US" sz="2000" dirty="0"/>
              <a:t> </a:t>
            </a:r>
            <a:r>
              <a:rPr lang="en-US" sz="2000" dirty="0" err="1"/>
              <a:t>Teej</a:t>
            </a:r>
            <a:r>
              <a:rPr lang="en-US" sz="2000" dirty="0"/>
              <a:t> </a:t>
            </a:r>
            <a:r>
              <a:rPr lang="en-US" sz="2000" dirty="0" smtClean="0"/>
              <a:t>festival 492 </a:t>
            </a:r>
            <a:r>
              <a:rPr lang="en-US" sz="2000" dirty="0" smtClean="0"/>
              <a:t>female prisoners </a:t>
            </a:r>
            <a:r>
              <a:rPr lang="en-US" sz="2000" dirty="0"/>
              <a:t>at 5 different </a:t>
            </a:r>
            <a:r>
              <a:rPr lang="en-US" sz="2000" dirty="0" smtClean="0"/>
              <a:t>places were </a:t>
            </a:r>
            <a:r>
              <a:rPr lang="en-US" sz="2000" dirty="0"/>
              <a:t>served </a:t>
            </a:r>
            <a:r>
              <a:rPr lang="en-US" sz="2000" dirty="0" smtClean="0"/>
              <a:t>a delicious </a:t>
            </a:r>
            <a:r>
              <a:rPr lang="en-US" sz="2000" dirty="0" smtClean="0"/>
              <a:t>lunch.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06152" y="5813088"/>
            <a:ext cx="78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645 inmates patiently attended the melodious Sai </a:t>
            </a:r>
            <a:r>
              <a:rPr lang="en-US" sz="2000" dirty="0" err="1"/>
              <a:t>Bhajans</a:t>
            </a:r>
            <a:r>
              <a:rPr lang="en-US" sz="2000" dirty="0"/>
              <a:t> </a:t>
            </a:r>
            <a:r>
              <a:rPr lang="en-US" sz="2000" dirty="0" smtClean="0"/>
              <a:t>followed </a:t>
            </a:r>
            <a:r>
              <a:rPr lang="en-US" sz="2000" dirty="0"/>
              <a:t>by a brief talk by the director of the ISSEN</a:t>
            </a:r>
          </a:p>
        </p:txBody>
      </p:sp>
      <p:pic>
        <p:nvPicPr>
          <p:cNvPr id="10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1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016" y="5454246"/>
            <a:ext cx="7525072" cy="115212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Drinking </a:t>
            </a:r>
            <a:r>
              <a:rPr lang="en-US" sz="2400" b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water </a:t>
            </a:r>
            <a:r>
              <a:rPr lang="en-US" sz="24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served </a:t>
            </a:r>
            <a:r>
              <a:rPr lang="en-US" sz="2400" b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to </a:t>
            </a:r>
            <a:r>
              <a:rPr lang="en-US" sz="24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2000 </a:t>
            </a:r>
            <a:r>
              <a:rPr lang="en-US" sz="2400" b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pilgrims visiting </a:t>
            </a:r>
            <a:r>
              <a:rPr lang="en-US" sz="24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a </a:t>
            </a:r>
            <a:r>
              <a:rPr lang="en-US" sz="24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Shiva temple</a:t>
            </a:r>
            <a:r>
              <a:rPr lang="en-US" sz="24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:\Photos for ZC for B-Day report\4c Drinking water distribu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16" y="367896"/>
            <a:ext cx="6781800" cy="508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4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/>
          <a:srcRect l="3538" t="16221" r="3538" b="16535"/>
          <a:stretch>
            <a:fillRect/>
          </a:stretch>
        </p:blipFill>
        <p:spPr bwMode="auto">
          <a:xfrm>
            <a:off x="207469" y="692696"/>
            <a:ext cx="8936531" cy="5544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 descr="C:\Users\User\Desktop\indonesia-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44624"/>
            <a:ext cx="504056" cy="307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6659"/>
            <a:ext cx="4978896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Serve the Planet 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098" name="Picture 2" descr="H:\Photos for ZC for B-Day report\5a Sports Wear to 102 Childr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2090"/>
            <a:ext cx="3505200" cy="204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Photos for ZC for B-Day report\5b Distribution of Stationaries and confectionar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70" y="1105323"/>
            <a:ext cx="3068598" cy="2045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:\Photos for ZC for B-Day report\5c Service in the Paediatric and Birthing ward in hosp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42" y="3820815"/>
            <a:ext cx="2440413" cy="183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H:\Photos for ZC for B-Day report\5d Service to children surffeing from malnutri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81" y="3843987"/>
            <a:ext cx="2692219" cy="1794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86956" y="2781210"/>
            <a:ext cx="43423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SSIO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distributed sportswear embossed with photo of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Bhagawan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Baba to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162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children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of an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rphanage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18" y="3253699"/>
            <a:ext cx="2552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Stationeries Distribution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5750693"/>
            <a:ext cx="5943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8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children suffering from malnutrition were given nutritional food, fruits, clothes and bedcovers along with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financial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assistance in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3 different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hospitals</a:t>
            </a:r>
          </a:p>
        </p:txBody>
      </p:sp>
      <p:pic>
        <p:nvPicPr>
          <p:cNvPr id="1026" name="Picture 2" descr="C:\Users\Satya\Desktop\Narayan Sewa\1148761_725956870819779_6177649813295061635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3" y="4089956"/>
            <a:ext cx="2283987" cy="171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0" y="5920574"/>
            <a:ext cx="31742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Narayan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Seva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to 300 Children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1524000"/>
            <a:ext cx="4584192" cy="382219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4145280" cy="3108960"/>
          </a:xfrm>
          <a:prstGeom prst="rect">
            <a:avLst/>
          </a:prstGeom>
        </p:spPr>
      </p:pic>
      <p:pic>
        <p:nvPicPr>
          <p:cNvPr id="5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55576" y="620688"/>
            <a:ext cx="6977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Award for Blood Donation</a:t>
            </a:r>
            <a:endParaRPr lang="en-MY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3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Picture 2" descr="C:\Users\User\Documents\Bluetooth\Inbox\nep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4468" y="44624"/>
            <a:ext cx="862027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41826" y="404664"/>
            <a:ext cx="4798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 the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Bagmati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River</a:t>
            </a:r>
            <a:endParaRPr lang="en-MY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Singapore</a:t>
            </a:r>
            <a:endParaRPr lang="en-MY" dirty="0"/>
          </a:p>
        </p:txBody>
      </p:sp>
      <p:pic>
        <p:nvPicPr>
          <p:cNvPr id="4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7020272" y="1122884"/>
            <a:ext cx="1944216" cy="1442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8300" y="1484784"/>
            <a:ext cx="7886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SG" altLang="en-US" sz="2400" dirty="0" smtClean="0"/>
              <a:t>Human </a:t>
            </a:r>
            <a:r>
              <a:rPr lang="en-SG" altLang="en-US" sz="2400" dirty="0" smtClean="0"/>
              <a:t>Values Drama Festival </a:t>
            </a:r>
            <a:r>
              <a:rPr lang="en-SG" altLang="en-US" sz="2400" dirty="0" smtClean="0"/>
              <a:t>2014</a:t>
            </a:r>
            <a:endParaRPr lang="en-MY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SG" altLang="en-US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SG" altLang="en-US" sz="2400" dirty="0" smtClean="0"/>
              <a:t>Organised </a:t>
            </a:r>
            <a:r>
              <a:rPr lang="en-SG" altLang="en-US" sz="2400" dirty="0" smtClean="0"/>
              <a:t>by the </a:t>
            </a:r>
            <a:r>
              <a:rPr lang="en-SG" altLang="en-US" sz="2400" dirty="0" smtClean="0"/>
              <a:t>SSIO of </a:t>
            </a:r>
            <a:r>
              <a:rPr lang="en-SG" altLang="en-US" sz="2400" dirty="0" smtClean="0"/>
              <a:t>Singapore </a:t>
            </a:r>
            <a:r>
              <a:rPr lang="en-SG" altLang="en-US" sz="2400" dirty="0" smtClean="0"/>
              <a:t>and </a:t>
            </a:r>
            <a:r>
              <a:rPr lang="en-SG" altLang="en-US" sz="2400" dirty="0" smtClean="0"/>
              <a:t>supported by the National Youth Council and the Lee Foundation. </a:t>
            </a:r>
          </a:p>
          <a:p>
            <a:endParaRPr lang="en-SG" altLang="en-US" sz="2400" dirty="0" smtClean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19304"/>
          <a:stretch>
            <a:fillRect/>
          </a:stretch>
        </p:blipFill>
        <p:spPr>
          <a:xfrm>
            <a:off x="4067944" y="4365104"/>
            <a:ext cx="5076056" cy="2492896"/>
          </a:xfrm>
          <a:prstGeom prst="rect">
            <a:avLst/>
          </a:prstGeom>
        </p:spPr>
      </p:pic>
      <p:pic>
        <p:nvPicPr>
          <p:cNvPr id="6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8137649" y="44624"/>
            <a:ext cx="970855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26983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SSEHV</a:t>
            </a:r>
            <a:endParaRPr lang="en-MY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3" descr="C:\Users\attachee24\Desktop\HVDF\HVDF Finals Banner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548680"/>
            <a:ext cx="3312368" cy="3384376"/>
          </a:xfrm>
          <a:prstGeom prst="rect">
            <a:avLst/>
          </a:prstGeom>
        </p:spPr>
      </p:pic>
      <p:pic>
        <p:nvPicPr>
          <p:cNvPr id="6" name="Picture 5" descr="C:\Users\attachee24\Desktop\Straits Tim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6228184" cy="594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8525991" y="44624"/>
            <a:ext cx="582513" cy="432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4" y="924112"/>
            <a:ext cx="2504888" cy="2288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633" y="3274358"/>
            <a:ext cx="276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>
                <a:latin typeface="Arial" pitchFamily="34" charset="0"/>
                <a:cs typeface="Arial" pitchFamily="34" charset="0"/>
              </a:rPr>
              <a:t>Student doing </a:t>
            </a:r>
            <a:r>
              <a:rPr lang="en-SG" dirty="0" smtClean="0">
                <a:latin typeface="Arial" pitchFamily="34" charset="0"/>
                <a:cs typeface="Arial" pitchFamily="34" charset="0"/>
              </a:rPr>
              <a:t>meditation</a:t>
            </a:r>
            <a:endParaRPr lang="en-S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49" y="875212"/>
            <a:ext cx="2827300" cy="2264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0149" y="3214601"/>
            <a:ext cx="245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>
                <a:latin typeface="Arial" pitchFamily="34" charset="0"/>
                <a:cs typeface="Arial" pitchFamily="34" charset="0"/>
              </a:rPr>
              <a:t>Students </a:t>
            </a:r>
            <a:r>
              <a:rPr lang="en-SG" dirty="0" smtClean="0">
                <a:latin typeface="Arial" pitchFamily="34" charset="0"/>
                <a:cs typeface="Arial" pitchFamily="34" charset="0"/>
              </a:rPr>
              <a:t>performing </a:t>
            </a:r>
            <a:r>
              <a:rPr lang="en-SG" dirty="0" smtClean="0">
                <a:latin typeface="Arial" pitchFamily="34" charset="0"/>
                <a:cs typeface="Arial" pitchFamily="34" charset="0"/>
              </a:rPr>
              <a:t>Egyptian </a:t>
            </a:r>
            <a:r>
              <a:rPr lang="en-SG" dirty="0" smtClean="0">
                <a:latin typeface="Arial" pitchFamily="34" charset="0"/>
                <a:cs typeface="Arial" pitchFamily="34" charset="0"/>
              </a:rPr>
              <a:t>dance</a:t>
            </a:r>
            <a:endParaRPr lang="en-MY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36883"/>
            <a:ext cx="2918813" cy="2115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4221088"/>
            <a:ext cx="2623766" cy="1872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6229529"/>
            <a:ext cx="617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 smtClean="0">
                <a:latin typeface="Arial" pitchFamily="34" charset="0"/>
                <a:cs typeface="Arial" pitchFamily="34" charset="0"/>
              </a:rPr>
              <a:t>Background: VIPs- Seniors from Chai Chee Activity Centre</a:t>
            </a:r>
            <a:endParaRPr lang="en-S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4268" y="19989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2002 – 2014 </a:t>
            </a:r>
            <a:endParaRPr lang="en-US" sz="2000" b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Sri Sathya Sai  Kindergarten, Singapore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Graduation Day</a:t>
            </a:r>
            <a:endParaRPr lang="en-US" sz="2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sai kindergarten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27" y="1197650"/>
            <a:ext cx="3324346" cy="262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8525991" y="44624"/>
            <a:ext cx="582513" cy="432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64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4361" y="934485"/>
            <a:ext cx="51651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Home cooked </a:t>
            </a:r>
            <a:r>
              <a:rPr lang="en-US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food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istribution</a:t>
            </a:r>
            <a:endParaRPr lang="en-US" sz="24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400" b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Narayana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Seva</a:t>
            </a:r>
            <a:endParaRPr lang="en-US" sz="24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7624" y="1939295"/>
            <a:ext cx="792088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baseline="30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rd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Sunday of every month from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4:30 pm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at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worker’s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ormitory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Started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on 21</a:t>
            </a:r>
            <a:r>
              <a:rPr lang="en-US" baseline="30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sept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2014 – to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be continued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monthly</a:t>
            </a:r>
            <a:endParaRPr lang="en-US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Vegetarian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ood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prepared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by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volunteer families from all over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ingapore, along with fruits</a:t>
            </a:r>
            <a:endParaRPr lang="en-US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Food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prepared at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home - collected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by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volunteers &amp; brought to dormitory</a:t>
            </a:r>
            <a:endParaRPr lang="en-US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Distributed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to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needy foreign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orkers</a:t>
            </a:r>
            <a:endParaRPr lang="en-US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New Year’s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day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2015: Plan to distribute 9,000 packets on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baseline="30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Jan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2015</a:t>
            </a:r>
            <a:endParaRPr lang="en-US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0225" y="175897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SERVICE</a:t>
            </a:r>
            <a:endParaRPr lang="en-MY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8525991" y="44624"/>
            <a:ext cx="582513" cy="432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2"/>
          <p:cNvSpPr txBox="1">
            <a:spLocks noChangeArrowheads="1"/>
          </p:cNvSpPr>
          <p:nvPr/>
        </p:nvSpPr>
        <p:spPr bwMode="auto">
          <a:xfrm>
            <a:off x="1200151" y="206375"/>
            <a:ext cx="61801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Narayana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Seva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@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Yishun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21</a:t>
            </a:r>
            <a:r>
              <a:rPr lang="en-US" sz="28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September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424" y="1700808"/>
            <a:ext cx="68580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8525991" y="44624"/>
            <a:ext cx="582513" cy="432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3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5589240"/>
            <a:ext cx="697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Sai Students entertaining at Chinatown Senior Activity Centre on </a:t>
            </a:r>
            <a:r>
              <a:rPr lang="en-SG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Mahasamadhi</a:t>
            </a:r>
            <a:r>
              <a:rPr lang="en-SG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Day 2014</a:t>
            </a:r>
            <a:endParaRPr lang="en-SG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4" y="1052736"/>
            <a:ext cx="6912768" cy="4402319"/>
          </a:xfrm>
          <a:prstGeom prst="rect">
            <a:avLst/>
          </a:prstGeom>
        </p:spPr>
      </p:pic>
      <p:pic>
        <p:nvPicPr>
          <p:cNvPr id="5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10848"/>
          <a:stretch/>
        </p:blipFill>
        <p:spPr bwMode="auto">
          <a:xfrm>
            <a:off x="8525991" y="44624"/>
            <a:ext cx="582513" cy="432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15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indone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448" y="44624"/>
            <a:ext cx="504056" cy="307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hape 44"/>
          <p:cNvSpPr txBox="1">
            <a:spLocks/>
          </p:cNvSpPr>
          <p:nvPr/>
        </p:nvSpPr>
        <p:spPr>
          <a:xfrm>
            <a:off x="1187624" y="548680"/>
            <a:ext cx="7920880" cy="7176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r>
              <a:rPr kumimoji="0" lang="en-MY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Avatar</a:t>
            </a:r>
            <a:r>
              <a:rPr kumimoji="0" lang="en-MY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Declaration </a:t>
            </a:r>
            <a:r>
              <a:rPr kumimoji="0" lang="en-MY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Day Celebrations</a:t>
            </a:r>
            <a:endParaRPr kumimoji="0" lang="en-MY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25400" dist="25400" dir="15900000" rotWithShape="0">
                  <a:srgbClr val="595650">
                    <a:alpha val="33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Shape 45"/>
          <p:cNvSpPr txBox="1">
            <a:spLocks/>
          </p:cNvSpPr>
          <p:nvPr/>
        </p:nvSpPr>
        <p:spPr>
          <a:xfrm>
            <a:off x="971600" y="1556792"/>
            <a:ext cx="8136904" cy="4536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699769" marR="0" lvl="0" indent="-699769" algn="l" defTabSz="554990" rtl="0" eaLnBrk="1" fontAlgn="auto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Medicare: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National Blood Donation Campaign throughout Indonesia &amp; Free Cataract Operation (Palembang).</a:t>
            </a:r>
          </a:p>
          <a:p>
            <a:pPr marL="699769" marR="0" lvl="0" indent="-699769" algn="l" defTabSz="554990" rtl="0" eaLnBrk="1" fontAlgn="auto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Educare</a:t>
            </a:r>
            <a:r>
              <a:rPr kumimoji="0" lang="en-MY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Visits &amp; Contribution of Educational Tools/Aids to school (Palembang &amp; Jakarta), Computer &amp; EHV Training for children (Jambi).</a:t>
            </a:r>
          </a:p>
          <a:p>
            <a:pPr marL="699769" marR="0" lvl="0" indent="-699769" algn="l" defTabSz="554990" rtl="0" eaLnBrk="1" fontAlgn="auto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4"/>
              </a:buBlip>
              <a:tabLst/>
              <a:defRPr sz="1800">
                <a:solidFill>
                  <a:srgbClr val="000000"/>
                </a:solidFill>
              </a:defRPr>
            </a:pPr>
            <a:r>
              <a:rPr kumimoji="0" lang="en-MY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Sociocare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MY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Narayana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MY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Seva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(Basic Food Aids) (Medan, Palembang &amp; Lampung)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Sri </a:t>
            </a:r>
            <a:r>
              <a:rPr lang="en-US" dirty="0" err="1" smtClean="0"/>
              <a:t>lanka</a:t>
            </a:r>
            <a:endParaRPr lang="en-MY" dirty="0"/>
          </a:p>
        </p:txBody>
      </p:sp>
      <p:pic>
        <p:nvPicPr>
          <p:cNvPr id="4" name="Picture 4" descr="Flag of Sri Lanka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74" y="1124745"/>
            <a:ext cx="2317314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826252"/>
            <a:ext cx="6264696" cy="762000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Literacy </a:t>
            </a:r>
            <a:r>
              <a:rPr lang="en-US" altLang="zh-CN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Project: </a:t>
            </a:r>
            <a:r>
              <a:rPr lang="en-US" altLang="zh-CN" sz="2800" b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Sinhala &amp; English </a:t>
            </a:r>
          </a:p>
        </p:txBody>
      </p:sp>
      <p:sp>
        <p:nvSpPr>
          <p:cNvPr id="1536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71600" y="1772816"/>
            <a:ext cx="8172400" cy="1039410"/>
          </a:xfrm>
          <a:noFill/>
          <a:ln/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altLang="zh-C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books </a:t>
            </a:r>
            <a:r>
              <a:rPr lang="en-US" altLang="zh-CN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donated to a </a:t>
            </a:r>
            <a:r>
              <a:rPr lang="en-US" altLang="zh-C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 care centre where the gurus </a:t>
            </a:r>
            <a:r>
              <a:rPr lang="en-US" altLang="zh-CN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currently conduct </a:t>
            </a:r>
            <a:r>
              <a:rPr lang="en-US" altLang="zh-C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EHV classes in a suburb of Colombo. </a:t>
            </a:r>
          </a:p>
        </p:txBody>
      </p:sp>
      <p:pic>
        <p:nvPicPr>
          <p:cNvPr id="15364" name="Picture 3" descr="C:\Users\ramani\Pictures\tab\IMG_20140217_153527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28" y="3556620"/>
            <a:ext cx="3971900" cy="2431896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5219556" y="3717032"/>
            <a:ext cx="36057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2000" dirty="0" err="1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Mulathivu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 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Centre to 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start a 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library and 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donate books 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to primary schools around the area to raise </a:t>
            </a:r>
            <a:r>
              <a:rPr lang="en-US" altLang="en-US" sz="2000" dirty="0" smtClean="0"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literacy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.</a:t>
            </a: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</p:txBody>
      </p:sp>
      <p:pic>
        <p:nvPicPr>
          <p:cNvPr id="6" name="Picture 4" descr="Flag of Sri Lanka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28575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SSEHV</a:t>
            </a:r>
            <a:endParaRPr lang="en-MY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8368" y="756344"/>
            <a:ext cx="7709050" cy="609600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Sri Sathya Sai Village Integrated </a:t>
            </a:r>
            <a:r>
              <a:rPr lang="en-US" altLang="zh-CN" sz="2400" b="1" dirty="0" err="1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Programme</a:t>
            </a:r>
            <a:endParaRPr lang="en-US" altLang="zh-CN" sz="2400" b="1" dirty="0"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Content Placeholder 1"/>
          <p:cNvSpPr>
            <a:spLocks noGrp="1" noChangeArrowheads="1"/>
          </p:cNvSpPr>
          <p:nvPr>
            <p:ph idx="1"/>
          </p:nvPr>
        </p:nvSpPr>
        <p:spPr>
          <a:xfrm>
            <a:off x="1187624" y="1311558"/>
            <a:ext cx="7794451" cy="838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was </a:t>
            </a: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initiated 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two identified villages, </a:t>
            </a:r>
            <a:r>
              <a:rPr lang="en-US" alt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Vadamunnai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Uthuchenai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where there is 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lack 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basic facilities. </a:t>
            </a:r>
            <a:endParaRPr lang="en-US" alt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72000"/>
              </a:lnSpc>
            </a:pP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2000"/>
              </a:lnSpc>
            </a:pP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3" descr="I:\BACKUP_NEW\SAI\Vadamunai\SAM_3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10" y="2085975"/>
            <a:ext cx="273843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6"/>
          <p:cNvSpPr>
            <a:spLocks noChangeArrowheads="1"/>
          </p:cNvSpPr>
          <p:nvPr/>
        </p:nvSpPr>
        <p:spPr bwMode="auto">
          <a:xfrm>
            <a:off x="938276" y="2381806"/>
            <a:ext cx="31275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Cataract 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Surgeries:</a:t>
            </a:r>
          </a:p>
          <a:p>
            <a:pPr>
              <a:lnSpc>
                <a:spcPct val="90000"/>
              </a:lnSpc>
            </a:pPr>
            <a:endParaRPr lang="en-US" altLang="en-US" sz="2000" dirty="0" smtClean="0">
              <a:solidFill>
                <a:schemeClr val="tx2"/>
              </a:solidFill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Performed for 12 villagers</a:t>
            </a:r>
            <a:endParaRPr lang="en-US" altLang="en-US" sz="2000" dirty="0"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</p:txBody>
      </p:sp>
      <p:sp>
        <p:nvSpPr>
          <p:cNvPr id="4102" name="TextBox 7"/>
          <p:cNvSpPr>
            <a:spLocks noChangeArrowheads="1"/>
          </p:cNvSpPr>
          <p:nvPr/>
        </p:nvSpPr>
        <p:spPr bwMode="auto">
          <a:xfrm>
            <a:off x="4876800" y="4173538"/>
            <a:ext cx="41052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C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ows </a:t>
            </a:r>
            <a:r>
              <a:rPr lang="en-US" altLang="en-US" sz="2000" b="1" dirty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and calves 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donated to 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widows:</a:t>
            </a:r>
            <a:r>
              <a:rPr lang="en-US" altLang="en-US" sz="2000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 </a:t>
            </a:r>
          </a:p>
          <a:p>
            <a:endParaRPr lang="en-US" alt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  <a:p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Widows </a:t>
            </a:r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support families </a:t>
            </a:r>
            <a:r>
              <a:rPr lang="en-US" altLang="en-US" sz="2000" dirty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with </a:t>
            </a:r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income </a:t>
            </a:r>
            <a:r>
              <a:rPr lang="en-US" altLang="en-US" sz="2000" dirty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generated </a:t>
            </a:r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from </a:t>
            </a:r>
            <a:r>
              <a:rPr lang="en-US" altLang="en-US" sz="2000" dirty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selling milk and </a:t>
            </a:r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manure </a:t>
            </a:r>
            <a:r>
              <a:rPr lang="en-US" altLang="en-US" sz="2000" dirty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for </a:t>
            </a:r>
            <a:r>
              <a:rPr lang="en-US" altLang="en-US" sz="2000" dirty="0" smtClean="0"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farming</a:t>
            </a:r>
            <a:endParaRPr lang="en-US" altLang="en-US" sz="2000" dirty="0"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  <a:p>
            <a:endParaRPr lang="en-US" alt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</p:txBody>
      </p:sp>
      <p:pic>
        <p:nvPicPr>
          <p:cNvPr id="4103" name="Picture 4" descr="C:\Users\user\Desktop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085975"/>
            <a:ext cx="259873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46563"/>
            <a:ext cx="44958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lag of Sri Lank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265098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SERVICE</a:t>
            </a:r>
            <a:endParaRPr lang="en-MY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 noChangeArrowheads="1"/>
          </p:cNvSpPr>
          <p:nvPr>
            <p:ph idx="1"/>
          </p:nvPr>
        </p:nvSpPr>
        <p:spPr>
          <a:xfrm>
            <a:off x="146050" y="4063256"/>
            <a:ext cx="8914442" cy="3818612"/>
          </a:xfrm>
          <a:noFill/>
          <a:ln/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Income for basic needs</a:t>
            </a:r>
          </a:p>
          <a:p>
            <a:pPr marL="313182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To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help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villagers </a:t>
            </a:r>
            <a:r>
              <a:rPr lang="en-US" altLang="zh-CN" sz="1800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earn a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living, </a:t>
            </a:r>
            <a:r>
              <a:rPr lang="en-US" altLang="zh-CN" sz="1800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seeds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were </a:t>
            </a:r>
            <a:r>
              <a:rPr lang="en-US" altLang="zh-CN" sz="1800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donated for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farming</a:t>
            </a:r>
            <a:r>
              <a:rPr lang="en-US" altLang="zh-CN" sz="1800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. </a:t>
            </a:r>
            <a:endParaRPr lang="en-US" altLang="zh-CN" sz="1800" dirty="0" smtClean="0">
              <a:latin typeface="Arial" pitchFamily="34" charset="0"/>
              <a:cs typeface="Arial" pitchFamily="34" charset="0"/>
              <a:sym typeface="Tw Cen MT" panose="020B0602020104020603" pitchFamily="34" charset="0"/>
            </a:endParaRPr>
          </a:p>
          <a:p>
            <a:pPr marL="313182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No </a:t>
            </a:r>
            <a:r>
              <a:rPr lang="en-US" altLang="zh-CN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expenses for fertilizer and </a:t>
            </a: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pesticides.</a:t>
            </a:r>
          </a:p>
          <a:p>
            <a:pPr marL="313182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Villagers </a:t>
            </a: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trained </a:t>
            </a:r>
            <a:r>
              <a:rPr lang="en-US" altLang="zh-CN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by experts to </a:t>
            </a: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make </a:t>
            </a:r>
            <a:r>
              <a:rPr lang="en-US" altLang="zh-CN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natural </a:t>
            </a: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fertilizers </a:t>
            </a:r>
            <a:r>
              <a:rPr lang="en-US" altLang="zh-CN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and pesticides using </a:t>
            </a: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manure</a:t>
            </a:r>
            <a:r>
              <a:rPr lang="en-US" altLang="zh-CN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.</a:t>
            </a:r>
            <a:endParaRPr lang="en-US" altLang="zh-CN" sz="18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Tw Cen MT" panose="020B0602020104020603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</a:pPr>
            <a:endParaRPr lang="en-US" altLang="zh-CN" sz="18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Tw Cen MT" panose="020B0602020104020603" pitchFamily="34" charset="0"/>
            </a:endParaRPr>
          </a:p>
          <a:p>
            <a:pPr marL="313182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Bed 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sheets </a:t>
            </a:r>
            <a:r>
              <a:rPr lang="en-US" altLang="zh-CN" sz="1800" b="1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donated to 30 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elders (above </a:t>
            </a:r>
            <a:r>
              <a:rPr lang="en-US" altLang="zh-CN" sz="1800" b="1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70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)</a:t>
            </a:r>
            <a:endParaRPr lang="en-US" altLang="zh-CN" sz="1800" b="1" dirty="0">
              <a:latin typeface="Arial" pitchFamily="34" charset="0"/>
              <a:cs typeface="Arial" pitchFamily="34" charset="0"/>
              <a:sym typeface="Tw Cen MT" panose="020B0602020104020603" pitchFamily="34" charset="0"/>
            </a:endParaRPr>
          </a:p>
          <a:p>
            <a:pPr marL="313182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I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mportance </a:t>
            </a:r>
            <a:r>
              <a:rPr lang="en-US" altLang="zh-CN" sz="1800" b="1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of Prayer and 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Cleanliness -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Awareness </a:t>
            </a:r>
            <a:r>
              <a:rPr lang="en-US" altLang="zh-CN" sz="1800" dirty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programme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by Ladies 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  <a:sym typeface="Tw Cen MT" panose="020B0602020104020603" pitchFamily="34" charset="0"/>
              </a:rPr>
              <a:t>Wing</a:t>
            </a:r>
            <a:endParaRPr lang="en-US" altLang="zh-CN" sz="18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Tw Cen MT" panose="020B0602020104020603" pitchFamily="34" charset="0"/>
            </a:endParaRPr>
          </a:p>
        </p:txBody>
      </p:sp>
      <p:pic>
        <p:nvPicPr>
          <p:cNvPr id="5123" name="Picture 9" descr="I:\BACKUP_NEW\SAI\Vadamunai\SAM_3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024063"/>
            <a:ext cx="23606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SAM_3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28600"/>
            <a:ext cx="236855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2"/>
          <p:cNvSpPr>
            <a:spLocks noChangeArrowheads="1"/>
          </p:cNvSpPr>
          <p:nvPr/>
        </p:nvSpPr>
        <p:spPr bwMode="auto">
          <a:xfrm>
            <a:off x="2751212" y="332656"/>
            <a:ext cx="554135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Wells 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constructed 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to 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provide </a:t>
            </a:r>
            <a:r>
              <a:rPr lang="en-US" altLang="en-US" sz="2000" b="1" dirty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d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rinking </a:t>
            </a:r>
            <a:r>
              <a:rPr lang="en-US" altLang="en-US" sz="2000" b="1" dirty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w</a:t>
            </a:r>
            <a:r>
              <a:rPr lang="en-US" altLang="en-US" sz="2000" b="1" dirty="0" smtClean="0">
                <a:solidFill>
                  <a:schemeClr val="tx2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ater</a:t>
            </a:r>
            <a:endParaRPr lang="en-US" altLang="en-US" sz="2000" b="1" dirty="0" smtClean="0">
              <a:solidFill>
                <a:schemeClr val="tx2"/>
              </a:solidFill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  <a:p>
            <a:endParaRPr lang="en-US" altLang="en-US" b="1" dirty="0" smtClean="0">
              <a:solidFill>
                <a:srgbClr val="000000"/>
              </a:solidFill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Villages </a:t>
            </a:r>
            <a:r>
              <a:rPr lang="en-US" altLang="en-US" dirty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lacked 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basic water facilities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dirty="0" err="1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Vadamunnai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 Well - </a:t>
            </a:r>
            <a:r>
              <a:rPr lang="en-US" altLang="en-US" dirty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opened on 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18/09/2014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dirty="0" err="1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Uthuchenai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Well - opened 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on 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onstantia" panose="02030602050306030303" pitchFamily="18" charset="0"/>
                <a:cs typeface="Arial" pitchFamily="34" charset="0"/>
                <a:sym typeface="Constantia" panose="02030602050306030303" pitchFamily="18" charset="0"/>
              </a:rPr>
              <a:t>25/10/2014.</a:t>
            </a:r>
            <a:endParaRPr lang="en-US" altLang="en-US" dirty="0">
              <a:solidFill>
                <a:srgbClr val="000000"/>
              </a:solidFill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  <a:p>
            <a:endParaRPr lang="en-US" altLang="en-US" sz="2000" dirty="0">
              <a:solidFill>
                <a:srgbClr val="000000"/>
              </a:solidFill>
              <a:latin typeface="Arial" pitchFamily="34" charset="0"/>
              <a:ea typeface="Constantia" panose="02030602050306030303" pitchFamily="18" charset="0"/>
              <a:cs typeface="Arial" pitchFamily="34" charset="0"/>
              <a:sym typeface="Constantia" panose="02030602050306030303" pitchFamily="18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94" y="2319381"/>
            <a:ext cx="2720422" cy="20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Flag of Sri Lank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4524822" y="1484784"/>
            <a:ext cx="46482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Youth 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from </a:t>
            </a:r>
            <a:r>
              <a:rPr lang="en-US" altLang="en-US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Vavuniya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conducted the program on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25.10.2014</a:t>
            </a: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78 Balvikas children from </a:t>
            </a:r>
            <a:r>
              <a:rPr lang="en-US" altLang="en-US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Vavuniya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Sai Children’s 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home, </a:t>
            </a:r>
            <a:r>
              <a:rPr lang="en-US" altLang="en-US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Vavuniya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Sai 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center </a:t>
            </a:r>
            <a:r>
              <a:rPr lang="en-US" altLang="en-US" dirty="0" err="1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balvikas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students 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and </a:t>
            </a:r>
            <a:r>
              <a:rPr lang="en-US" altLang="en-US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Poompugar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SDG Balvikas students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participated</a:t>
            </a: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Drama, Bhajans, Speeches, Swami’s video clips, Cartoons and Children games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included 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in the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programme</a:t>
            </a: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 Finally school exercise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books </a:t>
            </a:r>
            <a:r>
              <a:rPr lang="en-US" alt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distributed among the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children followed by </a:t>
            </a:r>
            <a:r>
              <a:rPr lang="en-US" alt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Calibri" panose="020F0502020204030204" pitchFamily="34" charset="0"/>
              </a:rPr>
              <a:t>prasadam</a:t>
            </a:r>
            <a:endParaRPr lang="en-US" altLang="en-US" dirty="0"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</p:txBody>
      </p:sp>
      <p:pic>
        <p:nvPicPr>
          <p:cNvPr id="6147" name="Picture 4" descr="C:\Users\home\Desktop\image-2f8f0a15d7e18394169cfafaa31a1a960f81846b36afe41d6fa4a92ffffd27c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4" y="1215156"/>
            <a:ext cx="42084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207963" y="458788"/>
            <a:ext cx="89360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200" b="1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  <a:sym typeface="Calibri" panose="020F0502020204030204" pitchFamily="34" charset="0"/>
            </a:endParaRPr>
          </a:p>
        </p:txBody>
      </p:sp>
      <p:pic>
        <p:nvPicPr>
          <p:cNvPr id="6149" name="Picture 6" descr="C:\Users\home\Desktop\image-b32444ce4e9e62746776c541f078dddcdabea6e9aad65df85f9b0b78753a096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2" y="5350594"/>
            <a:ext cx="218598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C:\Users\home\Desktop\image-23b0536814ac9272fc4bdd061dbaf9763ddb76fec44244455be179de1fa1160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84" y="5315669"/>
            <a:ext cx="1905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it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196850"/>
            <a:ext cx="6768752" cy="756368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Serve </a:t>
            </a:r>
            <a:r>
              <a:rPr lang="en-US" altLang="zh-CN" sz="2400" b="1" dirty="0">
                <a:latin typeface="Arial" pitchFamily="34" charset="0"/>
                <a:cs typeface="Arial" pitchFamily="34" charset="0"/>
              </a:rPr>
              <a:t>the Planet – </a:t>
            </a:r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“Our Children: </a:t>
            </a:r>
            <a:r>
              <a:rPr lang="en-US" altLang="zh-CN" sz="24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ur </a:t>
            </a:r>
            <a:r>
              <a:rPr lang="en-US" altLang="zh-CN" sz="2400" b="1" dirty="0">
                <a:latin typeface="Arial" pitchFamily="34" charset="0"/>
                <a:cs typeface="Arial" pitchFamily="34" charset="0"/>
              </a:rPr>
              <a:t>Future”</a:t>
            </a:r>
          </a:p>
        </p:txBody>
      </p:sp>
      <p:pic>
        <p:nvPicPr>
          <p:cNvPr id="8" name="Picture 4" descr="Flag of Sri Lank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22920" y="20668"/>
            <a:ext cx="4845224" cy="752718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Arial" pitchFamily="34" charset="0"/>
                <a:cs typeface="Arial" pitchFamily="34" charset="0"/>
              </a:rPr>
              <a:t>Cataract </a:t>
            </a:r>
            <a:r>
              <a:rPr lang="en-US" altLang="zh-CN" sz="3200" b="1" dirty="0" smtClean="0">
                <a:latin typeface="Arial" pitchFamily="34" charset="0"/>
                <a:cs typeface="Arial" pitchFamily="34" charset="0"/>
              </a:rPr>
              <a:t>Surgeries</a:t>
            </a:r>
            <a:endParaRPr lang="en-US" altLang="zh-C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403648" y="1029112"/>
            <a:ext cx="6623324" cy="769939"/>
          </a:xfrm>
          <a:noFill/>
          <a:ln/>
        </p:spPr>
        <p:txBody>
          <a:bodyPr/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23 </a:t>
            </a:r>
            <a:r>
              <a:rPr lang="en-US" altLang="zh-CN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patients </a:t>
            </a:r>
            <a:r>
              <a:rPr lang="en-US" altLang="zh-C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from </a:t>
            </a:r>
            <a:r>
              <a:rPr lang="en-US" altLang="zh-CN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Mullaithivu</a:t>
            </a:r>
            <a:r>
              <a:rPr lang="en-US" altLang="zh-C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 and </a:t>
            </a:r>
            <a:r>
              <a:rPr lang="en-US" altLang="zh-CN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Kilinochchi</a:t>
            </a:r>
            <a:r>
              <a:rPr lang="en-US" altLang="zh-C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 district </a:t>
            </a:r>
            <a:r>
              <a:rPr lang="en-US" altLang="zh-CN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were successfully </a:t>
            </a:r>
            <a:r>
              <a:rPr lang="en-US" altLang="zh-C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operated </a:t>
            </a:r>
            <a:r>
              <a:rPr lang="en-US" altLang="zh-CN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on at </a:t>
            </a:r>
            <a:r>
              <a:rPr lang="en-US" altLang="zh-C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Jaffna Teaching </a:t>
            </a:r>
            <a:r>
              <a:rPr lang="en-US" altLang="zh-CN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Calibri" panose="020F0502020204030204" pitchFamily="34" charset="0"/>
              </a:rPr>
              <a:t>Hospital.</a:t>
            </a:r>
            <a:endParaRPr lang="en-US" altLang="zh-CN" sz="2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C:\Users\home\Desktop\unnamed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4777"/>
            <a:ext cx="3325638" cy="21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48" y="4293096"/>
            <a:ext cx="451512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27" y="2054777"/>
            <a:ext cx="3302572" cy="21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lag of Sri Lank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548680"/>
            <a:ext cx="6552728" cy="966937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Mother and 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Child: Sustainable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Self 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Employment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</a:t>
            </a:r>
          </a:p>
        </p:txBody>
      </p:sp>
      <p:sp>
        <p:nvSpPr>
          <p:cNvPr id="1126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55776" y="1939439"/>
            <a:ext cx="6477000" cy="3556992"/>
          </a:xfrm>
          <a:noFill/>
          <a:ln/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Gemunupura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underprivileged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area, was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badly affected by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fire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August,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2013 </a:t>
            </a:r>
            <a:endParaRPr lang="en-US" altLang="zh-C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Mahilas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identified expectant mothers and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sponsored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them for 6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months.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interfaith group has grown from 4 to 9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women</a:t>
            </a:r>
            <a:endParaRPr lang="en-US" altLang="zh-CN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arenting </a:t>
            </a: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programme by the Gurus is going on </a:t>
            </a:r>
            <a:r>
              <a:rPr lang="en-US" altLang="zh-C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simultaneously</a:t>
            </a:r>
            <a:endParaRPr lang="en-US" altLang="zh-C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8" descr="C:\Users\ramani\Documents\Mother and child\mother n child\SAM_1183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6275"/>
            <a:ext cx="1981200" cy="3768725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ag of Sri Lanka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043607" y="-27384"/>
            <a:ext cx="7632849" cy="3733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zh-CN" dirty="0"/>
          </a:p>
          <a:p>
            <a:r>
              <a:rPr lang="en-US" altLang="zh-CN" sz="2200" dirty="0">
                <a:solidFill>
                  <a:schemeClr val="tx1"/>
                </a:solidFill>
              </a:rPr>
              <a:t>On </a:t>
            </a:r>
            <a:r>
              <a:rPr lang="en-US" altLang="zh-CN" sz="2200" dirty="0" smtClean="0">
                <a:solidFill>
                  <a:schemeClr val="tx1"/>
                </a:solidFill>
              </a:rPr>
              <a:t>Avatar </a:t>
            </a:r>
            <a:r>
              <a:rPr lang="en-US" altLang="zh-CN" sz="2200" dirty="0" smtClean="0">
                <a:solidFill>
                  <a:schemeClr val="tx1"/>
                </a:solidFill>
              </a:rPr>
              <a:t>Declaration Day,  </a:t>
            </a:r>
            <a:r>
              <a:rPr lang="en-US" altLang="zh-CN" sz="2200" dirty="0" err="1" smtClean="0">
                <a:solidFill>
                  <a:schemeClr val="tx1"/>
                </a:solidFill>
              </a:rPr>
              <a:t>Mahilas</a:t>
            </a:r>
            <a:r>
              <a:rPr lang="en-US" altLang="zh-CN" sz="2200" dirty="0" smtClean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assisted </a:t>
            </a:r>
            <a:r>
              <a:rPr lang="en-US" altLang="zh-CN" sz="2200" dirty="0" smtClean="0">
                <a:solidFill>
                  <a:schemeClr val="tx1"/>
                </a:solidFill>
              </a:rPr>
              <a:t>in cooking and distributing 300 </a:t>
            </a:r>
            <a:r>
              <a:rPr lang="en-US" altLang="zh-CN" sz="2200" dirty="0">
                <a:solidFill>
                  <a:schemeClr val="tx1"/>
                </a:solidFill>
              </a:rPr>
              <a:t>food parcels in </a:t>
            </a:r>
            <a:r>
              <a:rPr lang="en-US" altLang="zh-CN" sz="2200" dirty="0" smtClean="0">
                <a:solidFill>
                  <a:schemeClr val="tx1"/>
                </a:solidFill>
              </a:rPr>
              <a:t>a poor community. </a:t>
            </a:r>
            <a:endParaRPr lang="en-US" altLang="zh-CN" sz="2200" dirty="0" smtClean="0">
              <a:solidFill>
                <a:schemeClr val="tx1"/>
              </a:solidFill>
            </a:endParaRPr>
          </a:p>
          <a:p>
            <a:endParaRPr lang="en-US" altLang="zh-CN" sz="2200" dirty="0" smtClean="0">
              <a:solidFill>
                <a:schemeClr val="tx1"/>
              </a:solidFill>
            </a:endParaRPr>
          </a:p>
          <a:p>
            <a:r>
              <a:rPr lang="en-US" altLang="zh-CN" sz="2200" dirty="0" smtClean="0">
                <a:solidFill>
                  <a:schemeClr val="tx1"/>
                </a:solidFill>
              </a:rPr>
              <a:t>Provided </a:t>
            </a:r>
            <a:r>
              <a:rPr lang="en-US" altLang="zh-CN" sz="2200" dirty="0">
                <a:solidFill>
                  <a:schemeClr val="tx1"/>
                </a:solidFill>
              </a:rPr>
              <a:t>material to help </a:t>
            </a:r>
            <a:r>
              <a:rPr lang="en-US" altLang="zh-CN" sz="2200" dirty="0" smtClean="0">
                <a:solidFill>
                  <a:schemeClr val="tx1"/>
                </a:solidFill>
              </a:rPr>
              <a:t>with </a:t>
            </a:r>
            <a:r>
              <a:rPr lang="en-US" altLang="zh-CN" sz="2200" dirty="0" smtClean="0">
                <a:solidFill>
                  <a:schemeClr val="tx1"/>
                </a:solidFill>
              </a:rPr>
              <a:t>a </a:t>
            </a:r>
            <a:r>
              <a:rPr lang="en-US" altLang="zh-CN" sz="2200" dirty="0">
                <a:solidFill>
                  <a:schemeClr val="tx1"/>
                </a:solidFill>
              </a:rPr>
              <a:t>self-employment project </a:t>
            </a:r>
            <a:r>
              <a:rPr lang="en-US" altLang="zh-CN" sz="2200" dirty="0" smtClean="0">
                <a:solidFill>
                  <a:schemeClr val="tx1"/>
                </a:solidFill>
              </a:rPr>
              <a:t>teaching them </a:t>
            </a:r>
            <a:r>
              <a:rPr lang="en-US" altLang="zh-CN" sz="2200" dirty="0" smtClean="0">
                <a:solidFill>
                  <a:schemeClr val="tx1"/>
                </a:solidFill>
              </a:rPr>
              <a:t>how to sew </a:t>
            </a:r>
            <a:r>
              <a:rPr lang="en-US" altLang="zh-CN" sz="2200" dirty="0">
                <a:solidFill>
                  <a:schemeClr val="tx1"/>
                </a:solidFill>
              </a:rPr>
              <a:t>garments and </a:t>
            </a:r>
            <a:r>
              <a:rPr lang="en-US" altLang="zh-CN" sz="2200" dirty="0" smtClean="0">
                <a:solidFill>
                  <a:schemeClr val="tx1"/>
                </a:solidFill>
              </a:rPr>
              <a:t>rugs.</a:t>
            </a:r>
            <a:endParaRPr lang="en-US" altLang="zh-CN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altLang="zh-CN" dirty="0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-36512" y="2708920"/>
            <a:ext cx="9180512" cy="3960439"/>
            <a:chOff x="0" y="0"/>
            <a:chExt cx="5263563" cy="2282158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0" y="0"/>
              <a:ext cx="3541924" cy="2282126"/>
              <a:chOff x="0" y="0"/>
              <a:chExt cx="3542340" cy="2282158"/>
            </a:xfrm>
          </p:grpSpPr>
          <p:pic>
            <p:nvPicPr>
              <p:cNvPr id="12293" name="Picture 6" descr="C:\Users\user\Downloads\Photo0276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0" t="-11" r="2786" b="11"/>
              <a:stretch>
                <a:fillRect/>
              </a:stretch>
            </p:blipFill>
            <p:spPr bwMode="auto">
              <a:xfrm rot="5400000">
                <a:off x="-234363" y="234363"/>
                <a:ext cx="2282158" cy="1813432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4" name="Picture 7" descr="C:\Users\user\Downloads\Photo0266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44491" y="284309"/>
                <a:ext cx="2282158" cy="1713540"/>
              </a:xfrm>
              <a:prstGeom prst="rect">
                <a:avLst/>
              </a:prstGeom>
              <a:noFill/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95" name="Picture 5" descr="C:\Users\user\Downloads\Photo027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69556" y="288149"/>
              <a:ext cx="2274474" cy="1713539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Flag of Sri Lank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50747" y="417190"/>
            <a:ext cx="7329636" cy="836612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3200" b="1" dirty="0" err="1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Mathugama</a:t>
            </a:r>
            <a:r>
              <a:rPr lang="en-US" altLang="zh-CN" sz="3200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Housing Construction</a:t>
            </a:r>
            <a:endParaRPr lang="en-US" altLang="zh-CN" sz="3200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042988" y="1679366"/>
            <a:ext cx="7705476" cy="1426096"/>
          </a:xfrm>
          <a:noFill/>
          <a:ln/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Relief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provided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during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flooding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in June this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year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Mahilas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supported a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family of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four 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Mahilas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undertook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a project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to complete the construction of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their 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partially built house by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Swami’s Birthday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2014</a:t>
            </a:r>
            <a:endParaRPr lang="en-US" altLang="zh-CN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3" descr="C:\Users\Naveen Madawala\Downloads\Photo025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3581400"/>
            <a:ext cx="3429000" cy="2066925"/>
          </a:xfrm>
          <a:prstGeom prst="rect">
            <a:avLst/>
          </a:prstGeom>
          <a:noFill/>
          <a:ln w="158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4" descr="C:\Users\Naveen Madawala\Downloads\IMG_20140719_172354 (1)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02038"/>
            <a:ext cx="3276600" cy="2085975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11"/>
          <p:cNvSpPr>
            <a:spLocks noChangeArrowheads="1"/>
          </p:cNvSpPr>
          <p:nvPr/>
        </p:nvSpPr>
        <p:spPr bwMode="auto">
          <a:xfrm>
            <a:off x="1158874" y="5836920"/>
            <a:ext cx="2784475" cy="5329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altLang="en-US" dirty="0">
                <a:ea typeface="Calibri" panose="020F0502020204030204" pitchFamily="34" charset="0"/>
                <a:cs typeface="Arial" pitchFamily="34" charset="0"/>
                <a:sym typeface="Times New Roman" panose="02020603050405020304" pitchFamily="18" charset="0"/>
              </a:rPr>
              <a:t>Original state of the house</a:t>
            </a:r>
          </a:p>
        </p:txBody>
      </p:sp>
      <p:sp>
        <p:nvSpPr>
          <p:cNvPr id="13319" name="Text Box 10"/>
          <p:cNvSpPr>
            <a:spLocks noChangeArrowheads="1"/>
          </p:cNvSpPr>
          <p:nvPr/>
        </p:nvSpPr>
        <p:spPr bwMode="auto">
          <a:xfrm>
            <a:off x="5083152" y="5848350"/>
            <a:ext cx="3016295" cy="6049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altLang="en-US" dirty="0">
                <a:ea typeface="Calibri" panose="020F0502020204030204" pitchFamily="34" charset="0"/>
                <a:cs typeface="Arial" pitchFamily="34" charset="0"/>
                <a:sym typeface="Times New Roman" panose="02020603050405020304" pitchFamily="18" charset="0"/>
              </a:rPr>
              <a:t>Three of the family members</a:t>
            </a:r>
            <a:endParaRPr lang="en-US" altLang="en-US" dirty="0">
              <a:cs typeface="Arial" pitchFamily="34" charset="0"/>
            </a:endParaRPr>
          </a:p>
        </p:txBody>
      </p:sp>
      <p:pic>
        <p:nvPicPr>
          <p:cNvPr id="8" name="Picture 4" descr="Flag of Sri Lank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24878"/>
            <a:ext cx="6851104" cy="864096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zh-CN" sz="3600" dirty="0">
                <a:latin typeface="Arial" pitchFamily="34" charset="0"/>
                <a:cs typeface="Arial" pitchFamily="34" charset="0"/>
              </a:rPr>
            </a:br>
            <a:r>
              <a:rPr lang="en-US" altLang="zh-CN" sz="3600" b="1" dirty="0">
                <a:latin typeface="Arial" pitchFamily="34" charset="0"/>
                <a:cs typeface="Arial" pitchFamily="34" charset="0"/>
              </a:rPr>
              <a:t>Ambulance </a:t>
            </a:r>
            <a:r>
              <a:rPr lang="en-US" altLang="zh-CN" sz="3600" b="1" dirty="0" smtClean="0">
                <a:latin typeface="Arial" pitchFamily="34" charset="0"/>
                <a:cs typeface="Arial" pitchFamily="34" charset="0"/>
              </a:rPr>
              <a:t>Service</a:t>
            </a:r>
            <a:br>
              <a:rPr lang="en-US" altLang="zh-CN" sz="3600" b="1" dirty="0" smtClean="0">
                <a:latin typeface="Arial" pitchFamily="34" charset="0"/>
                <a:cs typeface="Arial" pitchFamily="34" charset="0"/>
              </a:rPr>
            </a:br>
            <a:endParaRPr lang="en-US" altLang="zh-CN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1295400" y="1192931"/>
            <a:ext cx="7772400" cy="990600"/>
          </a:xfrm>
          <a:noFill/>
          <a:ln/>
        </p:spPr>
        <p:txBody>
          <a:bodyPr>
            <a:noAutofit/>
          </a:bodyPr>
          <a:lstStyle/>
          <a:p>
            <a:pPr marL="0" lvl="2" algn="just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SSIO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Sri Lanka Central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Trust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bought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an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ambulance for rural areas:</a:t>
            </a:r>
          </a:p>
          <a:p>
            <a:pPr marL="342900" lvl="2" indent="-342900" algn="just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medical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camps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and</a:t>
            </a:r>
          </a:p>
          <a:p>
            <a:pPr marL="342900" lvl="2" indent="-342900" algn="just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to transport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patients to hospitals.</a:t>
            </a:r>
          </a:p>
        </p:txBody>
      </p:sp>
      <p:pic>
        <p:nvPicPr>
          <p:cNvPr id="18436" name="Picture 4" descr="SL_MobileMedicalCamps_Ambulance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3272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SL_MobileMedicalCamps_Ambulance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9718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ag of Sri Lank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VATAR DAY 2014 - Region III (Jakarta)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512" y="404664"/>
            <a:ext cx="8549412" cy="5726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47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00187" y="5937250"/>
            <a:ext cx="4129660" cy="750888"/>
          </a:xfrm>
          <a:prstGeom prst="rect">
            <a:avLst/>
          </a:prstGeom>
          <a:effectLst>
            <a:outerShdw blurRad="63500" dist="127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224643"/>
            <a:ext cx="5061248" cy="720080"/>
          </a:xfrm>
          <a:noFill/>
          <a:ln/>
        </p:spPr>
        <p:txBody>
          <a:bodyPr>
            <a:no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Drinking Water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</a:t>
            </a:r>
            <a:endParaRPr lang="en-US" altLang="zh-C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1043608" y="1137050"/>
            <a:ext cx="7920880" cy="2579982"/>
          </a:xfrm>
          <a:noFill/>
          <a:ln/>
        </p:spPr>
        <p:txBody>
          <a:bodyPr>
            <a:noAutofit/>
          </a:bodyPr>
          <a:lstStyle/>
          <a:p>
            <a:pPr marL="0" lvl="2" algn="just">
              <a:lnSpc>
                <a:spcPct val="120000"/>
              </a:lnSpc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D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rinking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w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ater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p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roject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completed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altLang="zh-CN" sz="2000" dirty="0" err="1" smtClean="0">
                <a:latin typeface="Arial" pitchFamily="34" charset="0"/>
                <a:cs typeface="Arial" pitchFamily="34" charset="0"/>
              </a:rPr>
              <a:t>Vavuniya</a:t>
            </a:r>
            <a:endParaRPr lang="en-US" altLang="zh-CN" sz="2000" dirty="0">
              <a:latin typeface="Arial" pitchFamily="34" charset="0"/>
              <a:cs typeface="Arial" pitchFamily="34" charset="0"/>
            </a:endParaRPr>
          </a:p>
          <a:p>
            <a:pPr marL="0" lvl="2" algn="just">
              <a:lnSpc>
                <a:spcPct val="120000"/>
              </a:lnSpc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waiting for water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b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oard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pproval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. </a:t>
            </a:r>
            <a:endParaRPr lang="en-US" altLang="zh-CN" sz="2000" dirty="0" smtClean="0">
              <a:latin typeface="Arial" pitchFamily="34" charset="0"/>
              <a:cs typeface="Arial" pitchFamily="34" charset="0"/>
            </a:endParaRPr>
          </a:p>
          <a:p>
            <a:pPr marL="0" lvl="2" algn="just">
              <a:lnSpc>
                <a:spcPct val="120000"/>
              </a:lnSpc>
            </a:pPr>
            <a:endParaRPr lang="en-US" altLang="zh-CN" sz="2000" dirty="0" smtClean="0">
              <a:latin typeface="Arial" pitchFamily="34" charset="0"/>
              <a:cs typeface="Arial" pitchFamily="34" charset="0"/>
            </a:endParaRPr>
          </a:p>
          <a:p>
            <a:pPr marL="0" lvl="2" algn="just">
              <a:lnSpc>
                <a:spcPct val="120000"/>
              </a:lnSpc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Objective: To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distribute 10,000 </a:t>
            </a:r>
            <a:r>
              <a:rPr lang="en-US" altLang="zh-CN" sz="2000" dirty="0" err="1" smtClean="0">
                <a:latin typeface="Arial" pitchFamily="34" charset="0"/>
                <a:cs typeface="Arial" pitchFamily="34" charset="0"/>
              </a:rPr>
              <a:t>litres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drinking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water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daily to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more than 750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families. Initiated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due to various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kidney-related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diseases,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altLang="zh-CN" sz="2000" dirty="0" err="1">
                <a:latin typeface="Arial" pitchFamily="34" charset="0"/>
                <a:cs typeface="Arial" pitchFamily="34" charset="0"/>
              </a:rPr>
              <a:t>Vavuniya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 due to high calcium content in water.</a:t>
            </a:r>
          </a:p>
        </p:txBody>
      </p:sp>
      <p:pic>
        <p:nvPicPr>
          <p:cNvPr id="19460" name="Picture 4" descr="2014-10-26 14.54.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54760"/>
            <a:ext cx="447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2014-10-26 14.53.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3810"/>
            <a:ext cx="44370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ag of Sri Lank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224643"/>
            <a:ext cx="7992888" cy="657944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sz="3200" b="1" dirty="0" err="1">
                <a:latin typeface="Arial" pitchFamily="34" charset="0"/>
                <a:cs typeface="Arial" pitchFamily="34" charset="0"/>
              </a:rPr>
              <a:t>Katharagama</a:t>
            </a:r>
            <a:r>
              <a:rPr lang="en-US" altLang="en-US" sz="3200" b="1" dirty="0">
                <a:latin typeface="Arial" pitchFamily="34" charset="0"/>
                <a:cs typeface="Arial" pitchFamily="34" charset="0"/>
              </a:rPr>
              <a:t> Mobile Medical Camp</a:t>
            </a:r>
          </a:p>
        </p:txBody>
      </p:sp>
      <p:pic>
        <p:nvPicPr>
          <p:cNvPr id="20483" name="64ACDC0D-58F5-493C-9C8C-CC493FD835E3" descr="64ACDC0D-58F5-493C-9C8C-CC493FD835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55118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F3463146-4E27-40EC-ABF3-18F0AB7E1E42" descr="F3463146-4E27-40EC-ABF3-18F0AB7E1E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" b="7317"/>
          <a:stretch>
            <a:fillRect/>
          </a:stretch>
        </p:blipFill>
        <p:spPr bwMode="auto">
          <a:xfrm>
            <a:off x="5715000" y="990600"/>
            <a:ext cx="33797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Content Placeholder 3"/>
          <p:cNvSpPr>
            <a:spLocks noGrp="1" noChangeArrowheads="1"/>
          </p:cNvSpPr>
          <p:nvPr/>
        </p:nvSpPr>
        <p:spPr bwMode="auto">
          <a:xfrm>
            <a:off x="1043608" y="1556792"/>
            <a:ext cx="453650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2" indent="-342900" algn="l"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altLang="en-US" sz="2000" dirty="0" smtClean="0"/>
              <a:t>4–day </a:t>
            </a:r>
            <a:r>
              <a:rPr lang="en-US" altLang="en-US" sz="2000" dirty="0"/>
              <a:t>Medical </a:t>
            </a:r>
            <a:r>
              <a:rPr lang="en-US" altLang="en-US" sz="2000" dirty="0" smtClean="0"/>
              <a:t>Camp </a:t>
            </a:r>
            <a:r>
              <a:rPr lang="en-US" altLang="en-US" sz="2000" dirty="0"/>
              <a:t>held in </a:t>
            </a:r>
            <a:r>
              <a:rPr lang="en-US" altLang="en-US" sz="2000" dirty="0" err="1"/>
              <a:t>Katharagama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in July</a:t>
            </a:r>
            <a:endParaRPr lang="en-US" altLang="en-US" sz="2000" dirty="0"/>
          </a:p>
          <a:p>
            <a:pPr marL="0" lvl="2" algn="l">
              <a:spcBef>
                <a:spcPts val="0"/>
              </a:spcBef>
              <a:buClr>
                <a:srgbClr val="00B0F0"/>
              </a:buClr>
            </a:pPr>
            <a:endParaRPr lang="en-US" altLang="en-US" sz="2000" dirty="0" smtClean="0"/>
          </a:p>
          <a:p>
            <a:pPr marL="342900" lvl="2" indent="-342900" algn="l"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altLang="en-US" sz="2000" dirty="0" smtClean="0"/>
              <a:t>1,038 people examined </a:t>
            </a:r>
            <a:r>
              <a:rPr lang="en-US" altLang="en-US" sz="2000" dirty="0"/>
              <a:t>and </a:t>
            </a:r>
            <a:r>
              <a:rPr lang="en-US" altLang="en-US" sz="2000" dirty="0" smtClean="0"/>
              <a:t>provided </a:t>
            </a:r>
            <a:r>
              <a:rPr lang="en-US" altLang="en-US" sz="2000" dirty="0" smtClean="0"/>
              <a:t>medicines</a:t>
            </a:r>
            <a:endParaRPr lang="en-US" altLang="en-US" sz="2000" dirty="0"/>
          </a:p>
        </p:txBody>
      </p:sp>
      <p:pic>
        <p:nvPicPr>
          <p:cNvPr id="6" name="Picture 4" descr="Flag of Sri Lank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22920" y="116632"/>
            <a:ext cx="8229600" cy="171603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CN" sz="40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altLang="zh-CN" sz="40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CN" sz="4000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Blood </a:t>
            </a:r>
            <a:r>
              <a:rPr lang="en-US" altLang="zh-CN" sz="40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Donation</a:t>
            </a:r>
            <a:br>
              <a:rPr lang="en-US" altLang="zh-CN" sz="40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CN" sz="4000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altLang="zh-CN" sz="4000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altLang="zh-CN" sz="4000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976064" y="1576238"/>
            <a:ext cx="8132440" cy="864096"/>
          </a:xfrm>
          <a:noFill/>
          <a:ln/>
        </p:spPr>
        <p:txBody>
          <a:bodyPr>
            <a:noAutofit/>
          </a:bodyPr>
          <a:lstStyle/>
          <a:p>
            <a:pPr marL="342900" lvl="2" indent="-342900" algn="l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“Liquid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ove” – 3</a:t>
            </a:r>
            <a:r>
              <a:rPr lang="en-US" altLang="zh-CN" sz="2000" baseline="30000" dirty="0" smtClean="0">
                <a:latin typeface="Arial" pitchFamily="34" charset="0"/>
                <a:cs typeface="Arial" pitchFamily="34" charset="0"/>
              </a:rPr>
              <a:t>rd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 week of September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2014 in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many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centers</a:t>
            </a:r>
          </a:p>
          <a:p>
            <a:pPr marL="342900" lvl="2" indent="-342900" algn="l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Over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150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devotees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donated </a:t>
            </a: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blood</a:t>
            </a:r>
            <a:endParaRPr lang="en-US" altLang="zh-C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2" descr="F:\2014 photos\blood donation\IMG_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4" y="3048000"/>
            <a:ext cx="4134895" cy="2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F:\2014 photos\blood donation\IMG_2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40" y="3047999"/>
            <a:ext cx="4121224" cy="274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ag of Sri Lank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7" y="44624"/>
            <a:ext cx="579327" cy="36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Thailand</a:t>
            </a:r>
            <a:endParaRPr lang="en-MY" dirty="0"/>
          </a:p>
        </p:txBody>
      </p:sp>
      <p:pic>
        <p:nvPicPr>
          <p:cNvPr id="4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5855" y="1124744"/>
            <a:ext cx="2356625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89506" y="0"/>
            <a:ext cx="4768532" cy="1143000"/>
          </a:xfrm>
        </p:spPr>
        <p:txBody>
          <a:bodyPr>
            <a:normAutofit/>
          </a:bodyPr>
          <a:lstStyle/>
          <a:p>
            <a:r>
              <a:rPr lang="en-US" altLang="en-US" sz="20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Teachers’ Training at Sai </a:t>
            </a:r>
            <a:r>
              <a:rPr lang="en-US" altLang="en-US" sz="2000" b="1" dirty="0" err="1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Darshini</a:t>
            </a:r>
            <a:r>
              <a:rPr lang="en-US" altLang="en-US" sz="20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000" b="1" dirty="0" err="1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Chiangrai,Bandu</a:t>
            </a:r>
            <a:endParaRPr lang="en-US" altLang="en-US" sz="2000" b="1" dirty="0" smtClean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7576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143000"/>
            <a:ext cx="37576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9448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3967163"/>
            <a:ext cx="29384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3"/>
          <p:cNvSpPr txBox="1">
            <a:spLocks noChangeArrowheads="1"/>
          </p:cNvSpPr>
          <p:nvPr/>
        </p:nvSpPr>
        <p:spPr bwMode="auto">
          <a:xfrm>
            <a:off x="6377836" y="4293096"/>
            <a:ext cx="25669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latin typeface="Arial" pitchFamily="34" charset="0"/>
                <a:cs typeface="Arial" pitchFamily="34" charset="0"/>
              </a:rPr>
              <a:t>On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23–24 August, 12 devotees received 2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days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of teacher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training at Sai Darshini Center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29295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SSEHV</a:t>
            </a:r>
            <a:endParaRPr lang="en-MY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44624"/>
            <a:ext cx="648072" cy="39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43608" y="268512"/>
            <a:ext cx="6347048" cy="715962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Annual Parents Teachers Meeting</a:t>
            </a:r>
          </a:p>
        </p:txBody>
      </p:sp>
      <p:pic>
        <p:nvPicPr>
          <p:cNvPr id="7172" name="Picture 4" descr="D:\data\Documents and Settings\gc\My Documents\My Pictures\My Pictures\Balvikas and Youth\Bal Vikas\graduation and parents teachers meeting\Parent Teacher's Meeting 2014\DSCN1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29718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:\data\Documents and Settings\gc\My Documents\My Pictures\My Pictures\Balvikas and Youth\Bal Vikas\graduation and parents teachers meeting\Parent Teacher's Meeting 2014\DSCN1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84474"/>
            <a:ext cx="2819400" cy="21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3"/>
          <p:cNvSpPr txBox="1">
            <a:spLocks noChangeArrowheads="1"/>
          </p:cNvSpPr>
          <p:nvPr/>
        </p:nvSpPr>
        <p:spPr bwMode="auto">
          <a:xfrm>
            <a:off x="6311329" y="3192859"/>
            <a:ext cx="27971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SSE Parents Teachers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Meeting @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Sai Prashanti Center  on 14</a:t>
            </a:r>
            <a:r>
              <a:rPr lang="en-US" alt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 September. </a:t>
            </a:r>
            <a:endParaRPr lang="en-US" alt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Talk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by National Education </a:t>
            </a:r>
            <a:r>
              <a:rPr lang="en-US" altLang="en-US" sz="1600" dirty="0" err="1">
                <a:latin typeface="Arial" pitchFamily="34" charset="0"/>
                <a:cs typeface="Arial" pitchFamily="34" charset="0"/>
              </a:rPr>
              <a:t>Coordinater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, followed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en-US" altLang="en-US" sz="1600" dirty="0" err="1">
                <a:latin typeface="Arial" pitchFamily="34" charset="0"/>
                <a:cs typeface="Arial" pitchFamily="34" charset="0"/>
              </a:rPr>
              <a:t>bhajans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 by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SSE children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prasadam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alt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Attended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by 49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students,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44 parents and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10 devotees.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2915816" y="5691659"/>
            <a:ext cx="3019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>
                <a:latin typeface="Arial" pitchFamily="34" charset="0"/>
                <a:cs typeface="Arial" pitchFamily="34" charset="0"/>
              </a:rPr>
              <a:t>Bhajans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 by SSE Students</a:t>
            </a:r>
          </a:p>
        </p:txBody>
      </p:sp>
      <p:pic>
        <p:nvPicPr>
          <p:cNvPr id="7176" name="Picture 6" descr="D:\data\Documents and Settings\gc\My Documents\My Pictures\My Pictures\Balvikas and Youth\Bal Vikas\graduation and parents teachers meeting\Parent Teacher's Meeting 2014\DSCN18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6" y="2924945"/>
            <a:ext cx="30099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7" descr="D:\data\Documents and Settings\gc\My Documents\My Pictures\My Pictures\Balvikas and Youth\Bal Vikas\graduation and parents teachers meeting\Parent Teacher's Meeting 2014\DSCN18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59" y="3175000"/>
            <a:ext cx="3357141" cy="248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D:\data\Documents and Settings\gc\My Documents\My Pictures\My Pictures\Balvikas and Youth\Bal Vikas\graduation and parents teachers meeting\Parent Teacher's Meeting 2014\02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3276600" cy="2184400"/>
          </a:xfrm>
        </p:spPr>
      </p:pic>
      <p:pic>
        <p:nvPicPr>
          <p:cNvPr id="10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0432" y="44624"/>
            <a:ext cx="648072" cy="39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18106"/>
            <a:ext cx="8229600" cy="563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err="1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Chiangrai</a:t>
            </a:r>
            <a: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Bandu – Sai </a:t>
            </a:r>
            <a: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Darshini Center</a:t>
            </a:r>
            <a:endParaRPr lang="en-US" sz="2800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2" descr="D:\data\Documents and Settings\gc\My Documents\My Pictures\My Pictures\chiangrai, Bandu\temple seva for 500 on oct 2014\IMG-20141016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3862"/>
            <a:ext cx="4191000" cy="3143250"/>
          </a:xfrm>
        </p:spPr>
      </p:pic>
      <p:pic>
        <p:nvPicPr>
          <p:cNvPr id="9220" name="Picture 3" descr="D:\data\Documents and Settings\gc\My Documents\My Pictures\My Pictures\chiangrai, Bandu\temple seva for 500 on oct 2014\IMG-20141016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1312912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1043608" y="4869160"/>
            <a:ext cx="8049592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October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16</a:t>
            </a:r>
            <a:r>
              <a:rPr lang="en-US" alt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hiangrai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– Bandu -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Sai Darshini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Center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devotees distributed food and drinks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people in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Thai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emple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44624"/>
            <a:ext cx="648072" cy="39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5" descr="D:\data\Documents and Settings\gc\My Documents\My Pictures\My Pictures\Chiangmai\avatar day seva\19th oct 2014\20141018_084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132410"/>
            <a:ext cx="198913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:\data\Documents and Settings\gc\My Documents\My Pictures\My Pictures\chiangrai, Bandu\Avatar Day\20th oct 2014\unnamed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0848"/>
            <a:ext cx="2771800" cy="2069090"/>
          </a:xfrm>
        </p:spPr>
      </p:pic>
      <p:pic>
        <p:nvPicPr>
          <p:cNvPr id="10244" name="Picture 4" descr="D:\data\Documents and Settings\gc\My Documents\My Pictures\My Pictures\chiangrai, Bandu\Avatar Day\20th oct 2014\unna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41" y="2089422"/>
            <a:ext cx="280250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5492526" y="1617430"/>
            <a:ext cx="36258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 20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October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Chiangrai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Bandu- Sai Darshini Center’s  8 members invited 7 children with families and distributed rice and  oil to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7" name="Picture 6" descr="D:\data\Documents and Settings\gc\My Documents\My Pictures\My Pictures\Chiangmai\avatar day seva\19th oct 2014\20141018_120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4130675"/>
            <a:ext cx="4521201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4"/>
          <p:cNvSpPr txBox="1">
            <a:spLocks noChangeArrowheads="1"/>
          </p:cNvSpPr>
          <p:nvPr/>
        </p:nvSpPr>
        <p:spPr bwMode="auto">
          <a:xfrm>
            <a:off x="6462789" y="4167075"/>
            <a:ext cx="2667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 19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October, 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Chiangmai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center’s 11 members cooked food for 20 young girls and few caretakers at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Wildflower Home.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608" y="476672"/>
            <a:ext cx="5184576" cy="8245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Serve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Planet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44624"/>
            <a:ext cx="648072" cy="39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D:\data\Documents and Settings\gc\My Documents\My Pictures\My Pictures\Balvikas and Youth\Seva\2014\Avatar day seva\Sai Prashanti narayan seva on 14th Ocotber 2014\Sp Didi Seva\DSCN2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2782888" cy="2137792"/>
          </a:xfrm>
        </p:spPr>
      </p:pic>
      <p:pic>
        <p:nvPicPr>
          <p:cNvPr id="11268" name="Picture 3" descr="D:\data\Documents and Settings\gc\My Documents\My Pictures\My Pictures\Balvikas and Youth\Seva\2014\Avatar day seva\Sai Prashanti narayan seva on 14th Ocotber 2014\Sp Didi Seva\DSCN2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60" y="1219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118892" y="3384690"/>
            <a:ext cx="2608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dirty="0">
                <a:latin typeface="Arial" pitchFamily="34" charset="0"/>
                <a:cs typeface="Arial" pitchFamily="34" charset="0"/>
              </a:rPr>
              <a:t>Light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meditation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3044552" y="3347145"/>
            <a:ext cx="3183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dirty="0">
                <a:latin typeface="Arial" pitchFamily="34" charset="0"/>
                <a:cs typeface="Arial" pitchFamily="34" charset="0"/>
              </a:rPr>
              <a:t>Teaching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human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alues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songs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1" name="Picture 4" descr="D:\data\Documents and Settings\gc\My Documents\My Pictures\My Pictures\Balvikas and Youth\Seva\2014\Avatar day seva\Sai Prashanti narayan seva on 14th Ocotber 2014\Sp Didi Seva\DSCN2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08" y="1196752"/>
            <a:ext cx="270668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5"/>
          <p:cNvSpPr txBox="1">
            <a:spLocks noChangeArrowheads="1"/>
          </p:cNvSpPr>
          <p:nvPr/>
        </p:nvSpPr>
        <p:spPr bwMode="auto">
          <a:xfrm>
            <a:off x="6372200" y="3319463"/>
            <a:ext cx="29574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Serving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home-made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food</a:t>
            </a:r>
          </a:p>
        </p:txBody>
      </p:sp>
      <p:pic>
        <p:nvPicPr>
          <p:cNvPr id="11273" name="Picture 5" descr="D:\data\Documents and Settings\gc\My Documents\My Pictures\My Pictures\Balvikas and Youth\Seva\2014\Avatar day seva\Sai Prashanti narayan seva on 14th Ocotber 2014\Sp Didi Seva\DSCN2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39" y="3760788"/>
            <a:ext cx="2915816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6" descr="D:\data\Documents and Settings\gc\My Documents\My Pictures\My Pictures\Balvikas and Youth\Seva\2014\Avatar day seva\Sai Prashanti narayan seva on 14th Ocotber 2014\Sp Didi Seva\serving food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3" y="3767138"/>
            <a:ext cx="2783012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Box 6"/>
          <p:cNvSpPr txBox="1">
            <a:spLocks noChangeArrowheads="1"/>
          </p:cNvSpPr>
          <p:nvPr/>
        </p:nvSpPr>
        <p:spPr bwMode="auto">
          <a:xfrm>
            <a:off x="1759827" y="5733256"/>
            <a:ext cx="6196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On 14</a:t>
            </a:r>
            <a:r>
              <a:rPr lang="en-US" alt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October, 11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ladies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from Sai Prashanti Center invited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25 children from an orphanage and served them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home-made food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3608" y="188640"/>
            <a:ext cx="5286200" cy="89899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Serve the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Planet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0432" y="44624"/>
            <a:ext cx="648072" cy="39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2" descr="D:\data\Documents and Settings\gc\My Documents\My Pictures\My Pictures\Balvikas and Youth\Seva\2014\Avatar day seva\wat srakaew ayuthya on 25th october\buddhist prayer at wat sraka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764705"/>
            <a:ext cx="3098800" cy="2142280"/>
          </a:xfrm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-63624" y="2874422"/>
            <a:ext cx="3987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Buddhist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prayers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at Buddhist temple</a:t>
            </a:r>
          </a:p>
        </p:txBody>
      </p:sp>
      <p:pic>
        <p:nvPicPr>
          <p:cNvPr id="12293" name="Picture 3" descr="D:\data\Documents and Settings\gc\My Documents\My Pictures\My Pictures\Balvikas and Youth\Seva\2014\Avatar day seva\wat srakaew ayuthya on 25th october\singing bhajans at wat sraka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728663"/>
            <a:ext cx="2887662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4051920" y="2852936"/>
            <a:ext cx="10241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Bhajans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5" name="Picture 4" descr="D:\data\Documents and Settings\gc\My Documents\My Pictures\My Pictures\Balvikas and Youth\Seva\2014\Avatar day seva\wat srakaew ayuthya on 25th october\carrying seva stuf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728663"/>
            <a:ext cx="2982913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5"/>
          <p:cNvSpPr txBox="1">
            <a:spLocks noChangeArrowheads="1"/>
          </p:cNvSpPr>
          <p:nvPr/>
        </p:nvSpPr>
        <p:spPr bwMode="auto">
          <a:xfrm>
            <a:off x="6096000" y="2949575"/>
            <a:ext cx="304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Carrying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fruits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&amp; snacks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7" name="Picture 5" descr="D:\data\Documents and Settings\gc\My Documents\My Pictures\My Pictures\Balvikas and Youth\Seva\2014\Avatar day seva\wat srakaew ayuthya on 25th october\group p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76" y="4509120"/>
            <a:ext cx="34290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6" descr="D:\data\Documents and Settings\gc\My Documents\My Pictures\My Pictures\Balvikas and Youth\Seva\2014\Avatar day seva\wat srakaew ayuthya on 25th october\orphans at Wat Sakra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5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6"/>
          <p:cNvSpPr txBox="1">
            <a:spLocks noChangeArrowheads="1"/>
          </p:cNvSpPr>
          <p:nvPr/>
        </p:nvSpPr>
        <p:spPr bwMode="auto">
          <a:xfrm>
            <a:off x="251520" y="4972769"/>
            <a:ext cx="3878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latin typeface="Arial" pitchFamily="34" charset="0"/>
                <a:cs typeface="Arial" pitchFamily="34" charset="0"/>
              </a:rPr>
              <a:t>Children at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temple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00" name="Picture 7" descr="D:\data\Documents and Settings\gc\My Documents\My Pictures\My Pictures\Balvikas and Youth\Seva\2014\Avatar day seva\wat srakaew ayuthya on 25th october\serving foo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272717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8" descr="D:\data\Documents and Settings\gc\My Documents\My Pictures\My Pictures\Balvikas and Youth\Seva\2014\Avatar day seva\wat srakaew ayuthya on 25th october\serving food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84984"/>
            <a:ext cx="2184400" cy="16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9" descr="D:\data\Documents and Settings\gc\My Documents\My Pictures\My Pictures\Balvikas and Youth\Seva\2014\Avatar day seva\wat srakaew ayuthya on 25th october\serving food 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4035"/>
            <a:ext cx="19304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Box 7"/>
          <p:cNvSpPr txBox="1">
            <a:spLocks noChangeArrowheads="1"/>
          </p:cNvSpPr>
          <p:nvPr/>
        </p:nvSpPr>
        <p:spPr bwMode="auto">
          <a:xfrm>
            <a:off x="6156176" y="3827927"/>
            <a:ext cx="295232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25 members and 5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others from Sai Prashanti, 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Rajdamneon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Sukumvit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Nonthaburi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Sai Centres visited 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Wat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Srakaew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600" dirty="0" err="1">
                <a:latin typeface="Arial" pitchFamily="34" charset="0"/>
                <a:cs typeface="Arial" pitchFamily="34" charset="0"/>
              </a:rPr>
              <a:t>Ayuthya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province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served food to 360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children, monks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others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43608" y="0"/>
            <a:ext cx="5112568" cy="67121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Serve the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Planet 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60432" y="44624"/>
            <a:ext cx="648072" cy="39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Avatar Day - Blood Donation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558974"/>
            <a:ext cx="8513843" cy="568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icture 50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74228" y="6247606"/>
            <a:ext cx="5835151" cy="750888"/>
          </a:xfrm>
          <a:prstGeom prst="rect">
            <a:avLst/>
          </a:prstGeom>
          <a:effectLst>
            <a:outerShdw blurRad="63500" dist="127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700808"/>
            <a:ext cx="5616624" cy="315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123729" y="5373216"/>
            <a:ext cx="5616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 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SGI - Avatar's Day Seva (School - Palembang)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552" y="476672"/>
            <a:ext cx="8509001" cy="563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53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612683" y="6086064"/>
            <a:ext cx="2435870" cy="750888"/>
          </a:xfrm>
          <a:prstGeom prst="rect">
            <a:avLst/>
          </a:prstGeom>
          <a:effectLst>
            <a:outerShdw blurRad="63500" dist="127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embako - Medan Photos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4656" y="681235"/>
            <a:ext cx="8528759" cy="5184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icture 56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29914" y="5865812"/>
            <a:ext cx="2105361" cy="750888"/>
          </a:xfrm>
          <a:prstGeom prst="rect">
            <a:avLst/>
          </a:prstGeom>
          <a:effectLst>
            <a:outerShdw blurRad="63500" dist="127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822</TotalTime>
  <Words>1689</Words>
  <Application>Microsoft Office PowerPoint</Application>
  <PresentationFormat>On-screen Show (4:3)</PresentationFormat>
  <Paragraphs>271</Paragraphs>
  <Slides>70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ＭＳ Ｐゴシック</vt:lpstr>
      <vt:lpstr>Arial</vt:lpstr>
      <vt:lpstr>Arial Narrow</vt:lpstr>
      <vt:lpstr>Calibri</vt:lpstr>
      <vt:lpstr>Constantia</vt:lpstr>
      <vt:lpstr>Gill Sans MT</vt:lpstr>
      <vt:lpstr>华文中宋</vt:lpstr>
      <vt:lpstr>Times New Roman</vt:lpstr>
      <vt:lpstr>Tw Cen MT</vt:lpstr>
      <vt:lpstr>Verdana</vt:lpstr>
      <vt:lpstr>Wingdings</vt:lpstr>
      <vt:lpstr>Wingdings 2</vt:lpstr>
      <vt:lpstr>Solstice</vt:lpstr>
      <vt:lpstr>Worksheet</vt:lpstr>
      <vt:lpstr>PowerPoint Presentation</vt:lpstr>
      <vt:lpstr>INDONESIA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Activities:</vt:lpstr>
      <vt:lpstr>Lao pdr</vt:lpstr>
      <vt:lpstr>SAI SCHOOL  …on-going Sathya Sai School construction</vt:lpstr>
      <vt:lpstr>SERVICE  United Hearts for Sai’s Children</vt:lpstr>
      <vt:lpstr>SSEHV</vt:lpstr>
      <vt:lpstr>SPIRITUAL   Weekly Study Circle and Bhajan</vt:lpstr>
      <vt:lpstr>Malaysia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PARENTS APPRECIATION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Myanmar</vt:lpstr>
      <vt:lpstr>SERVICE:  Serve the Planet 2014</vt:lpstr>
      <vt:lpstr>Nepal</vt:lpstr>
      <vt:lpstr>SSEHV – Guru Poornima Bal Vikas Rally</vt:lpstr>
      <vt:lpstr>Inter School Quiz Contest on Spirituality and EHV Training </vt:lpstr>
      <vt:lpstr>SERVICE -Flood Relief Program</vt:lpstr>
      <vt:lpstr>   Jail Seva</vt:lpstr>
      <vt:lpstr>Drinking water served to 2000 pilgrims visiting a Shiva temple.</vt:lpstr>
      <vt:lpstr>Serve the Planet </vt:lpstr>
      <vt:lpstr>PowerPoint Presentation</vt:lpstr>
      <vt:lpstr>PowerPoint Presentation</vt:lpstr>
      <vt:lpstr>Singapore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Sri lanka</vt:lpstr>
      <vt:lpstr>Literacy Project: Sinhala &amp; English </vt:lpstr>
      <vt:lpstr>Sri Sathya Sai Village Integrated Programme</vt:lpstr>
      <vt:lpstr>PowerPoint Presentation</vt:lpstr>
      <vt:lpstr>Serve the Planet – “Our Children: Our Future”</vt:lpstr>
      <vt:lpstr>Cataract Surgeries</vt:lpstr>
      <vt:lpstr>Mother and Child: Sustainable Self Employment Project</vt:lpstr>
      <vt:lpstr>PowerPoint Presentation</vt:lpstr>
      <vt:lpstr>Mathugama – Housing Construction</vt:lpstr>
      <vt:lpstr> Ambulance Service </vt:lpstr>
      <vt:lpstr>Drinking Water Project</vt:lpstr>
      <vt:lpstr>Katharagama Mobile Medical Camp</vt:lpstr>
      <vt:lpstr> Blood Donation  </vt:lpstr>
      <vt:lpstr>Thailand</vt:lpstr>
      <vt:lpstr>Teachers’ Training at Sai Darshini, Chiangrai,Bandu</vt:lpstr>
      <vt:lpstr>Annual Parents Teachers Meeting</vt:lpstr>
      <vt:lpstr>Chiangrai, Bandu – Sai Darshini Center</vt:lpstr>
      <vt:lpstr>PowerPoint Presentation</vt:lpstr>
      <vt:lpstr>PowerPoint Presentation</vt:lpstr>
      <vt:lpstr> 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Anupom Ganguli</cp:lastModifiedBy>
  <cp:revision>26</cp:revision>
  <dcterms:created xsi:type="dcterms:W3CDTF">2014-11-09T22:10:04Z</dcterms:created>
  <dcterms:modified xsi:type="dcterms:W3CDTF">2014-11-11T23:37:01Z</dcterms:modified>
</cp:coreProperties>
</file>