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64"/>
  </p:notesMasterIdLst>
  <p:sldIdLst>
    <p:sldId id="256" r:id="rId2"/>
    <p:sldId id="266" r:id="rId3"/>
    <p:sldId id="260" r:id="rId4"/>
    <p:sldId id="284" r:id="rId5"/>
    <p:sldId id="299" r:id="rId6"/>
    <p:sldId id="359" r:id="rId7"/>
    <p:sldId id="283" r:id="rId8"/>
    <p:sldId id="285" r:id="rId9"/>
    <p:sldId id="263" r:id="rId10"/>
    <p:sldId id="269" r:id="rId11"/>
    <p:sldId id="270" r:id="rId12"/>
    <p:sldId id="277" r:id="rId13"/>
    <p:sldId id="289" r:id="rId14"/>
    <p:sldId id="290" r:id="rId15"/>
    <p:sldId id="291" r:id="rId16"/>
    <p:sldId id="292" r:id="rId17"/>
    <p:sldId id="293" r:id="rId18"/>
    <p:sldId id="294" r:id="rId19"/>
    <p:sldId id="295" r:id="rId20"/>
    <p:sldId id="296" r:id="rId21"/>
    <p:sldId id="297" r:id="rId22"/>
    <p:sldId id="298" r:id="rId23"/>
    <p:sldId id="286" r:id="rId24"/>
    <p:sldId id="300" r:id="rId25"/>
    <p:sldId id="301" r:id="rId26"/>
    <p:sldId id="302" r:id="rId27"/>
    <p:sldId id="303" r:id="rId28"/>
    <p:sldId id="304" r:id="rId29"/>
    <p:sldId id="305" r:id="rId30"/>
    <p:sldId id="357" r:id="rId31"/>
    <p:sldId id="358" r:id="rId32"/>
    <p:sldId id="308" r:id="rId33"/>
    <p:sldId id="287"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 id="327" r:id="rId54"/>
    <p:sldId id="328" r:id="rId55"/>
    <p:sldId id="329" r:id="rId56"/>
    <p:sldId id="330" r:id="rId57"/>
    <p:sldId id="331" r:id="rId58"/>
    <p:sldId id="332" r:id="rId59"/>
    <p:sldId id="333" r:id="rId60"/>
    <p:sldId id="334" r:id="rId61"/>
    <p:sldId id="335" r:id="rId62"/>
    <p:sldId id="275"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25" d="100"/>
          <a:sy n="125" d="100"/>
        </p:scale>
        <p:origin x="1194" y="108"/>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107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FD5AD-402B-4A23-A047-D0359011DD06}" type="datetimeFigureOut">
              <a:rPr lang="en-AU" smtClean="0"/>
              <a:pPr/>
              <a:t>8/11/2014</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D74334-590E-45C3-87B0-44E3CB7EEA50}" type="slidenum">
              <a:rPr lang="en-AU" smtClean="0"/>
              <a:pPr/>
              <a:t>‹#›</a:t>
            </a:fld>
            <a:endParaRPr lang="en-AU"/>
          </a:p>
        </p:txBody>
      </p:sp>
    </p:spTree>
    <p:extLst>
      <p:ext uri="{BB962C8B-B14F-4D97-AF65-F5344CB8AC3E}">
        <p14:creationId xmlns:p14="http://schemas.microsoft.com/office/powerpoint/2010/main" val="2388990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B651A-E657-4D42-B12B-BF8AA7F3F1F1}" type="slidenum">
              <a:rPr lang="en-AU" smtClean="0"/>
              <a:pPr/>
              <a:t>17</a:t>
            </a:fld>
            <a:endParaRPr lang="en-AU" dirty="0"/>
          </a:p>
        </p:txBody>
      </p:sp>
    </p:spTree>
    <p:extLst>
      <p:ext uri="{BB962C8B-B14F-4D97-AF65-F5344CB8AC3E}">
        <p14:creationId xmlns:p14="http://schemas.microsoft.com/office/powerpoint/2010/main" val="3620053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0DB651A-E657-4D42-B12B-BF8AA7F3F1F1}" type="slidenum">
              <a:rPr lang="en-AU" smtClean="0"/>
              <a:pPr/>
              <a:t>19</a:t>
            </a:fld>
            <a:endParaRPr lang="en-AU" dirty="0"/>
          </a:p>
        </p:txBody>
      </p:sp>
    </p:spTree>
    <p:extLst>
      <p:ext uri="{BB962C8B-B14F-4D97-AF65-F5344CB8AC3E}">
        <p14:creationId xmlns:p14="http://schemas.microsoft.com/office/powerpoint/2010/main" val="223113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 Strengthening teacher training in vicinity of the ISSE. Will be carried out on Saturday mornings  (to ISSE guidelines) and will be recognized by the Commission of Higher Education.     20 to 40 teachers in each batch.</a:t>
            </a:r>
          </a:p>
          <a:p>
            <a:r>
              <a:rPr lang="en-US" sz="1200" kern="1200" dirty="0" smtClean="0">
                <a:solidFill>
                  <a:schemeClr val="tx1"/>
                </a:solidFill>
                <a:latin typeface="+mn-lt"/>
                <a:ea typeface="+mn-ea"/>
                <a:cs typeface="+mn-cs"/>
              </a:rPr>
              <a:t>         # Seek to gather the alumni of the ISSE to help the trainee teachers    integrate the values into their classroom environments.</a:t>
            </a:r>
          </a:p>
          <a:p>
            <a:r>
              <a:rPr lang="en-US" sz="1200" kern="1200" dirty="0" smtClean="0">
                <a:solidFill>
                  <a:schemeClr val="tx1"/>
                </a:solidFill>
                <a:latin typeface="+mn-lt"/>
                <a:ea typeface="+mn-ea"/>
                <a:cs typeface="+mn-cs"/>
              </a:rPr>
              <a:t>         # Introduce human values into the core curriculum of the Master of Education program of the University of Muntinlupa.</a:t>
            </a:r>
          </a:p>
          <a:p>
            <a:endParaRPr lang="en-US" dirty="0"/>
          </a:p>
        </p:txBody>
      </p:sp>
      <p:sp>
        <p:nvSpPr>
          <p:cNvPr id="4" name="Slide Number Placeholder 3"/>
          <p:cNvSpPr>
            <a:spLocks noGrp="1"/>
          </p:cNvSpPr>
          <p:nvPr>
            <p:ph type="sldNum" sz="quarter" idx="10"/>
          </p:nvPr>
        </p:nvSpPr>
        <p:spPr/>
        <p:txBody>
          <a:bodyPr/>
          <a:lstStyle/>
          <a:p>
            <a:fld id="{2DFAA6C7-1208-F849-B8F0-17E99A7D8A79}" type="slidenum">
              <a:rPr lang="en-US" smtClean="0"/>
              <a:pPr/>
              <a:t>54</a:t>
            </a:fld>
            <a:endParaRPr lang="en-US" dirty="0"/>
          </a:p>
        </p:txBody>
      </p:sp>
    </p:spTree>
    <p:extLst>
      <p:ext uri="{BB962C8B-B14F-4D97-AF65-F5344CB8AC3E}">
        <p14:creationId xmlns:p14="http://schemas.microsoft.com/office/powerpoint/2010/main" val="1556688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 Introduce a similar program into the Casa del nino  Training College for Bachelors in Education so that each </a:t>
            </a:r>
            <a:r>
              <a:rPr lang="en-US" sz="1200" kern="1200" dirty="0" err="1" smtClean="0">
                <a:solidFill>
                  <a:schemeClr val="tx1"/>
                </a:solidFill>
                <a:latin typeface="+mn-lt"/>
                <a:ea typeface="+mn-ea"/>
                <a:cs typeface="+mn-cs"/>
              </a:rPr>
              <a:t>licenced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teacherwill</a:t>
            </a:r>
            <a:r>
              <a:rPr lang="en-US" sz="1200" kern="1200" dirty="0" smtClean="0">
                <a:solidFill>
                  <a:schemeClr val="tx1"/>
                </a:solidFill>
                <a:latin typeface="+mn-lt"/>
                <a:ea typeface="+mn-ea"/>
                <a:cs typeface="+mn-cs"/>
              </a:rPr>
              <a:t> be mandatorily trained in Human values.</a:t>
            </a:r>
          </a:p>
          <a:p>
            <a:r>
              <a:rPr lang="en-US" sz="1200" kern="1200" dirty="0" smtClean="0">
                <a:solidFill>
                  <a:schemeClr val="tx1"/>
                </a:solidFill>
                <a:latin typeface="+mn-lt"/>
                <a:ea typeface="+mn-ea"/>
                <a:cs typeface="+mn-cs"/>
              </a:rPr>
              <a:t>           # Initiate  TIPS (Teachers Involve Parents in School) by strengthening the community around the school.</a:t>
            </a:r>
          </a:p>
          <a:p>
            <a:r>
              <a:rPr lang="en-US" sz="1200" kern="1200" dirty="0" smtClean="0">
                <a:solidFill>
                  <a:schemeClr val="tx1"/>
                </a:solidFill>
                <a:latin typeface="+mn-lt"/>
                <a:ea typeface="+mn-ea"/>
                <a:cs typeface="+mn-cs"/>
              </a:rPr>
              <a:t>           #Partner with a local </a:t>
            </a:r>
            <a:r>
              <a:rPr lang="en-US" sz="1200" kern="1200" dirty="0" err="1" smtClean="0">
                <a:solidFill>
                  <a:schemeClr val="tx1"/>
                </a:solidFill>
                <a:latin typeface="+mn-lt"/>
                <a:ea typeface="+mn-ea"/>
                <a:cs typeface="+mn-cs"/>
              </a:rPr>
              <a:t>hospitel</a:t>
            </a:r>
            <a:r>
              <a:rPr lang="en-US" sz="1200" kern="1200" dirty="0" smtClean="0">
                <a:solidFill>
                  <a:schemeClr val="tx1"/>
                </a:solidFill>
                <a:latin typeface="+mn-lt"/>
                <a:ea typeface="+mn-ea"/>
                <a:cs typeface="+mn-cs"/>
              </a:rPr>
              <a:t> to conduct parenting workshops for families with parenting problems and for “ soon to be parents”.</a:t>
            </a:r>
            <a:endParaRPr lang="en-US" dirty="0"/>
          </a:p>
        </p:txBody>
      </p:sp>
      <p:sp>
        <p:nvSpPr>
          <p:cNvPr id="4" name="Slide Number Placeholder 3"/>
          <p:cNvSpPr>
            <a:spLocks noGrp="1"/>
          </p:cNvSpPr>
          <p:nvPr>
            <p:ph type="sldNum" sz="quarter" idx="10"/>
          </p:nvPr>
        </p:nvSpPr>
        <p:spPr/>
        <p:txBody>
          <a:bodyPr/>
          <a:lstStyle/>
          <a:p>
            <a:fld id="{2DFAA6C7-1208-F849-B8F0-17E99A7D8A79}" type="slidenum">
              <a:rPr lang="en-US" smtClean="0"/>
              <a:pPr/>
              <a:t>55</a:t>
            </a:fld>
            <a:endParaRPr lang="en-US"/>
          </a:p>
        </p:txBody>
      </p:sp>
    </p:spTree>
    <p:extLst>
      <p:ext uri="{BB962C8B-B14F-4D97-AF65-F5344CB8AC3E}">
        <p14:creationId xmlns:p14="http://schemas.microsoft.com/office/powerpoint/2010/main" val="835453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Ladies Wing reactivated and have committed to  commemorate the 19</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of each month  with a specific service or spiritual activity.</a:t>
            </a:r>
          </a:p>
          <a:p>
            <a:r>
              <a:rPr lang="en-US" sz="1200" kern="1200" dirty="0" smtClean="0">
                <a:solidFill>
                  <a:schemeClr val="tx1"/>
                </a:solidFill>
                <a:latin typeface="+mn-lt"/>
                <a:ea typeface="+mn-ea"/>
                <a:cs typeface="+mn-cs"/>
              </a:rPr>
              <a:t>#   Sathya Sai Narayana Katha has been translated into Tagalog  (</a:t>
            </a:r>
            <a:r>
              <a:rPr lang="en-US" sz="1200" kern="1200" dirty="0" err="1" smtClean="0">
                <a:solidFill>
                  <a:schemeClr val="tx1"/>
                </a:solidFill>
                <a:latin typeface="+mn-lt"/>
                <a:ea typeface="+mn-ea"/>
                <a:cs typeface="+mn-cs"/>
              </a:rPr>
              <a:t>Philippino</a:t>
            </a:r>
            <a:r>
              <a:rPr lang="en-US" sz="1200" kern="1200" dirty="0" smtClean="0">
                <a:solidFill>
                  <a:schemeClr val="tx1"/>
                </a:solidFill>
                <a:latin typeface="+mn-lt"/>
                <a:ea typeface="+mn-ea"/>
                <a:cs typeface="+mn-cs"/>
              </a:rPr>
              <a:t> language) and performed to commemorate  Declaration Day.</a:t>
            </a:r>
          </a:p>
          <a:p>
            <a:r>
              <a:rPr lang="en-US" sz="1200" kern="1200" dirty="0" smtClean="0">
                <a:solidFill>
                  <a:schemeClr val="tx1"/>
                </a:solidFill>
                <a:latin typeface="+mn-lt"/>
                <a:ea typeface="+mn-ea"/>
                <a:cs typeface="+mn-cs"/>
              </a:rPr>
              <a:t>#   Ladies wing conducted </a:t>
            </a:r>
            <a:r>
              <a:rPr lang="en-US" sz="1200" kern="1200" dirty="0" err="1" smtClean="0">
                <a:solidFill>
                  <a:schemeClr val="tx1"/>
                </a:solidFill>
                <a:latin typeface="+mn-lt"/>
                <a:ea typeface="+mn-ea"/>
                <a:cs typeface="+mn-cs"/>
              </a:rPr>
              <a:t>narayana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seva</a:t>
            </a:r>
            <a:r>
              <a:rPr lang="en-US" sz="1200" kern="1200" dirty="0" smtClean="0">
                <a:solidFill>
                  <a:schemeClr val="tx1"/>
                </a:solidFill>
                <a:latin typeface="+mn-lt"/>
                <a:ea typeface="+mn-ea"/>
                <a:cs typeface="+mn-cs"/>
              </a:rPr>
              <a:t>, serving several hundred poor children and elderly in </a:t>
            </a:r>
            <a:r>
              <a:rPr lang="en-US" sz="1200" kern="1200" dirty="0" err="1" smtClean="0">
                <a:solidFill>
                  <a:schemeClr val="tx1"/>
                </a:solidFill>
                <a:latin typeface="+mn-lt"/>
                <a:ea typeface="+mn-ea"/>
                <a:cs typeface="+mn-cs"/>
              </a:rPr>
              <a:t>Taguig</a:t>
            </a:r>
            <a:r>
              <a:rPr lang="en-US" sz="1200" kern="1200" dirty="0" smtClean="0">
                <a:solidFill>
                  <a:schemeClr val="tx1"/>
                </a:solidFill>
                <a:latin typeface="+mn-lt"/>
                <a:ea typeface="+mn-ea"/>
                <a:cs typeface="+mn-cs"/>
              </a:rPr>
              <a:t> , near Metro </a:t>
            </a:r>
            <a:r>
              <a:rPr lang="en-US" sz="1200" kern="1200" dirty="0" err="1" smtClean="0">
                <a:solidFill>
                  <a:schemeClr val="tx1"/>
                </a:solidFill>
                <a:latin typeface="+mn-lt"/>
                <a:ea typeface="+mn-ea"/>
                <a:cs typeface="+mn-cs"/>
              </a:rPr>
              <a:t>Manilla</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DFAA6C7-1208-F849-B8F0-17E99A7D8A79}" type="slidenum">
              <a:rPr lang="en-US" smtClean="0"/>
              <a:pPr/>
              <a:t>58</a:t>
            </a:fld>
            <a:endParaRPr lang="en-US"/>
          </a:p>
        </p:txBody>
      </p:sp>
    </p:spTree>
    <p:extLst>
      <p:ext uri="{BB962C8B-B14F-4D97-AF65-F5344CB8AC3E}">
        <p14:creationId xmlns:p14="http://schemas.microsoft.com/office/powerpoint/2010/main" val="235515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SSO Philippines provided overall  support and logistics to deliver the various service activities of the Sai Humanitarian Relief of the International Disaster Relief Team of SSIO, assisted by international volunteers, coordinators and medical experts. More than 20,000 have been served  in 8 medical camps. </a:t>
            </a:r>
          </a:p>
          <a:p>
            <a:r>
              <a:rPr lang="en-US" sz="1200" kern="1200" dirty="0" smtClean="0">
                <a:solidFill>
                  <a:schemeClr val="tx1"/>
                </a:solidFill>
                <a:latin typeface="+mn-lt"/>
                <a:ea typeface="+mn-ea"/>
                <a:cs typeface="+mn-cs"/>
              </a:rPr>
              <a:t>#  A total of 15,000 persons have been served through daily </a:t>
            </a:r>
            <a:r>
              <a:rPr lang="en-US" sz="1200" kern="1200" dirty="0" err="1" smtClean="0">
                <a:solidFill>
                  <a:schemeClr val="tx1"/>
                </a:solidFill>
                <a:latin typeface="+mn-lt"/>
                <a:ea typeface="+mn-ea"/>
                <a:cs typeface="+mn-cs"/>
              </a:rPr>
              <a:t>narayana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seva</a:t>
            </a:r>
            <a:r>
              <a:rPr lang="en-US" sz="1200" kern="1200" dirty="0" smtClean="0">
                <a:solidFill>
                  <a:schemeClr val="tx1"/>
                </a:solidFill>
                <a:latin typeface="+mn-lt"/>
                <a:ea typeface="+mn-ea"/>
                <a:cs typeface="+mn-cs"/>
              </a:rPr>
              <a:t> programs.</a:t>
            </a:r>
          </a:p>
          <a:p>
            <a:r>
              <a:rPr lang="en-US" sz="1200" kern="1200" dirty="0" smtClean="0">
                <a:solidFill>
                  <a:schemeClr val="tx1"/>
                </a:solidFill>
                <a:latin typeface="+mn-lt"/>
                <a:ea typeface="+mn-ea"/>
                <a:cs typeface="+mn-cs"/>
              </a:rPr>
              <a:t>#   A full time medical and maternity clinic, with the support of Zone 4 volunteers, will be launched in the town of </a:t>
            </a:r>
            <a:r>
              <a:rPr lang="en-US" sz="1200" kern="1200" dirty="0" err="1" smtClean="0">
                <a:solidFill>
                  <a:schemeClr val="tx1"/>
                </a:solidFill>
                <a:latin typeface="+mn-lt"/>
                <a:ea typeface="+mn-ea"/>
                <a:cs typeface="+mn-cs"/>
              </a:rPr>
              <a:t>Dulag</a:t>
            </a:r>
            <a:r>
              <a:rPr lang="en-US" sz="1200" kern="1200" dirty="0" smtClean="0">
                <a:solidFill>
                  <a:schemeClr val="tx1"/>
                </a:solidFill>
                <a:latin typeface="+mn-lt"/>
                <a:ea typeface="+mn-ea"/>
                <a:cs typeface="+mn-cs"/>
              </a:rPr>
              <a:t>.  It is expected to serve for 4 years. </a:t>
            </a:r>
          </a:p>
          <a:p>
            <a:r>
              <a:rPr lang="en-US" sz="1200" kern="1200" dirty="0" smtClean="0">
                <a:solidFill>
                  <a:schemeClr val="tx1"/>
                </a:solidFill>
                <a:latin typeface="+mn-lt"/>
                <a:ea typeface="+mn-ea"/>
                <a:cs typeface="+mn-cs"/>
              </a:rPr>
              <a:t># Zone 4  volunteers also embarking on restoration of electrical wiring in public schools and rebuilding shelters for aged people.</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FAA6C7-1208-F849-B8F0-17E99A7D8A79}" type="slidenum">
              <a:rPr lang="en-US" smtClean="0"/>
              <a:pPr/>
              <a:t>60</a:t>
            </a:fld>
            <a:endParaRPr lang="en-US"/>
          </a:p>
        </p:txBody>
      </p:sp>
    </p:spTree>
    <p:extLst>
      <p:ext uri="{BB962C8B-B14F-4D97-AF65-F5344CB8AC3E}">
        <p14:creationId xmlns:p14="http://schemas.microsoft.com/office/powerpoint/2010/main" val="292100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Mid October -  A contract signed to rebuild 3 classrooms.</a:t>
            </a:r>
          </a:p>
          <a:p>
            <a:endParaRPr lang="en-US" dirty="0"/>
          </a:p>
        </p:txBody>
      </p:sp>
      <p:sp>
        <p:nvSpPr>
          <p:cNvPr id="4" name="Slide Number Placeholder 3"/>
          <p:cNvSpPr>
            <a:spLocks noGrp="1"/>
          </p:cNvSpPr>
          <p:nvPr>
            <p:ph type="sldNum" sz="quarter" idx="10"/>
          </p:nvPr>
        </p:nvSpPr>
        <p:spPr/>
        <p:txBody>
          <a:bodyPr/>
          <a:lstStyle/>
          <a:p>
            <a:fld id="{2DFAA6C7-1208-F849-B8F0-17E99A7D8A79}" type="slidenum">
              <a:rPr lang="en-US" smtClean="0"/>
              <a:pPr/>
              <a:t>61</a:t>
            </a:fld>
            <a:endParaRPr lang="en-US"/>
          </a:p>
        </p:txBody>
      </p:sp>
    </p:spTree>
    <p:extLst>
      <p:ext uri="{BB962C8B-B14F-4D97-AF65-F5344CB8AC3E}">
        <p14:creationId xmlns:p14="http://schemas.microsoft.com/office/powerpoint/2010/main" val="1213936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47D7C71-F773-44E1-B3DF-6AF36B1A461F}" type="datetimeFigureOut">
              <a:rPr lang="en-AU" smtClean="0"/>
              <a:pPr/>
              <a:t>8/11/2014</a:t>
            </a:fld>
            <a:endParaRPr lang="en-AU"/>
          </a:p>
        </p:txBody>
      </p:sp>
      <p:sp>
        <p:nvSpPr>
          <p:cNvPr id="19" name="Footer Placeholder 18"/>
          <p:cNvSpPr>
            <a:spLocks noGrp="1"/>
          </p:cNvSpPr>
          <p:nvPr>
            <p:ph type="ftr" sz="quarter" idx="11"/>
          </p:nvPr>
        </p:nvSpPr>
        <p:spPr/>
        <p:txBody>
          <a:bodyPr/>
          <a:lstStyle/>
          <a:p>
            <a:endParaRPr lang="en-AU"/>
          </a:p>
        </p:txBody>
      </p:sp>
      <p:sp>
        <p:nvSpPr>
          <p:cNvPr id="27" name="Slide Number Placeholder 26"/>
          <p:cNvSpPr>
            <a:spLocks noGrp="1"/>
          </p:cNvSpPr>
          <p:nvPr>
            <p:ph type="sldNum" sz="quarter" idx="12"/>
          </p:nvPr>
        </p:nvSpPr>
        <p:spPr/>
        <p:txBody>
          <a:bodyPr/>
          <a:lstStyle/>
          <a:p>
            <a:fld id="{22658254-7CDF-4089-A3BC-5B805FA97638}" type="slidenum">
              <a:rPr lang="en-AU" smtClean="0"/>
              <a:pPr/>
              <a:t>‹#›</a:t>
            </a:fld>
            <a:endParaRPr lang="en-AU"/>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7D7C71-F773-44E1-B3DF-6AF36B1A461F}" type="datetimeFigureOut">
              <a:rPr lang="en-AU" smtClean="0"/>
              <a:pPr/>
              <a:t>8/11/2014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658254-7CDF-4089-A3BC-5B805FA97638}" type="slidenum">
              <a:rPr lang="en-AU" smtClean="0"/>
              <a:pPr/>
              <a:t>‹#›</a:t>
            </a:fld>
            <a:endParaRPr lang="en-AU"/>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7D7C71-F773-44E1-B3DF-6AF36B1A461F}" type="datetimeFigureOut">
              <a:rPr lang="en-AU" smtClean="0"/>
              <a:pPr/>
              <a:t>8/11/2014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658254-7CDF-4089-A3BC-5B805FA97638}" type="slidenum">
              <a:rPr lang="en-AU" smtClean="0"/>
              <a:pPr/>
              <a:t>‹#›</a:t>
            </a:fld>
            <a:endParaRPr lang="en-AU"/>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7D7C71-F773-44E1-B3DF-6AF36B1A461F}" type="datetimeFigureOut">
              <a:rPr lang="en-AU" smtClean="0"/>
              <a:pPr/>
              <a:t>8/11/2014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658254-7CDF-4089-A3BC-5B805FA97638}" type="slidenum">
              <a:rPr lang="en-AU" smtClean="0"/>
              <a:pPr/>
              <a:t>‹#›</a:t>
            </a:fld>
            <a:endParaRPr lang="en-AU"/>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47D7C71-F773-44E1-B3DF-6AF36B1A461F}" type="datetimeFigureOut">
              <a:rPr lang="en-AU" smtClean="0"/>
              <a:pPr/>
              <a:t>8/11/2014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658254-7CDF-4089-A3BC-5B805FA97638}" type="slidenum">
              <a:rPr lang="en-AU" smtClean="0"/>
              <a:pPr/>
              <a:t>‹#›</a:t>
            </a:fld>
            <a:endParaRPr lang="en-AU"/>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47D7C71-F773-44E1-B3DF-6AF36B1A461F}" type="datetimeFigureOut">
              <a:rPr lang="en-AU" smtClean="0"/>
              <a:pPr/>
              <a:t>8/11/2014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2658254-7CDF-4089-A3BC-5B805FA97638}" type="slidenum">
              <a:rPr lang="en-AU" smtClean="0"/>
              <a:pPr/>
              <a:t>‹#›</a:t>
            </a:fld>
            <a:endParaRPr lang="en-AU"/>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47D7C71-F773-44E1-B3DF-6AF36B1A461F}" type="datetimeFigureOut">
              <a:rPr lang="en-AU" smtClean="0"/>
              <a:pPr/>
              <a:t>8/11/2014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2658254-7CDF-4089-A3BC-5B805FA97638}" type="slidenum">
              <a:rPr lang="en-AU" smtClean="0"/>
              <a:pPr/>
              <a:t>‹#›</a:t>
            </a:fld>
            <a:endParaRPr lang="en-AU"/>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47D7C71-F773-44E1-B3DF-6AF36B1A461F}" type="datetimeFigureOut">
              <a:rPr lang="en-AU" smtClean="0"/>
              <a:pPr/>
              <a:t>8/11/2014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2658254-7CDF-4089-A3BC-5B805FA97638}" type="slidenum">
              <a:rPr lang="en-AU" smtClean="0"/>
              <a:pPr/>
              <a:t>‹#›</a:t>
            </a:fld>
            <a:endParaRPr lang="en-AU"/>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7D7C71-F773-44E1-B3DF-6AF36B1A461F}" type="datetimeFigureOut">
              <a:rPr lang="en-AU" smtClean="0"/>
              <a:pPr/>
              <a:t>8/11/2014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2658254-7CDF-4089-A3BC-5B805FA97638}" type="slidenum">
              <a:rPr lang="en-AU" smtClean="0"/>
              <a:pPr/>
              <a:t>‹#›</a:t>
            </a:fld>
            <a:endParaRPr lang="en-AU"/>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47D7C71-F773-44E1-B3DF-6AF36B1A461F}" type="datetimeFigureOut">
              <a:rPr lang="en-AU" smtClean="0"/>
              <a:pPr/>
              <a:t>8/11/2014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2658254-7CDF-4089-A3BC-5B805FA97638}" type="slidenum">
              <a:rPr lang="en-AU" smtClean="0"/>
              <a:pPr/>
              <a:t>‹#›</a:t>
            </a:fld>
            <a:endParaRPr lang="en-AU"/>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47D7C71-F773-44E1-B3DF-6AF36B1A461F}" type="datetimeFigureOut">
              <a:rPr lang="en-AU" smtClean="0"/>
              <a:pPr/>
              <a:t>8/11/2014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a:xfrm>
            <a:off x="8077200" y="6356350"/>
            <a:ext cx="609600" cy="365125"/>
          </a:xfrm>
        </p:spPr>
        <p:txBody>
          <a:bodyPr/>
          <a:lstStyle/>
          <a:p>
            <a:fld id="{22658254-7CDF-4089-A3BC-5B805FA97638}" type="slidenum">
              <a:rPr lang="en-AU" smtClean="0"/>
              <a:pPr/>
              <a:t>‹#›</a:t>
            </a:fld>
            <a:endParaRPr lang="en-A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47D7C71-F773-44E1-B3DF-6AF36B1A461F}" type="datetimeFigureOut">
              <a:rPr lang="en-AU" smtClean="0"/>
              <a:pPr/>
              <a:t>8/11/2014</a:t>
            </a:fld>
            <a:endParaRPr lang="en-A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A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2658254-7CDF-4089-A3BC-5B805FA97638}" type="slidenum">
              <a:rPr lang="en-AU" smtClean="0"/>
              <a:pPr/>
              <a:t>‹#›</a:t>
            </a:fld>
            <a:endParaRPr lang="en-A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692696"/>
            <a:ext cx="8287072" cy="2867744"/>
          </a:xfrm>
        </p:spPr>
        <p:txBody>
          <a:bodyPr>
            <a:normAutofit fontScale="90000"/>
          </a:bodyPr>
          <a:lstStyle/>
          <a:p>
            <a:pPr algn="ctr"/>
            <a:r>
              <a:rPr lang="en-AU" sz="4900" dirty="0" smtClean="0"/>
              <a:t>Summary of Activities</a:t>
            </a:r>
            <a:br>
              <a:rPr lang="en-AU" sz="4900" dirty="0" smtClean="0"/>
            </a:br>
            <a:r>
              <a:rPr lang="en-AU" sz="4900" dirty="0" smtClean="0"/>
              <a:t>Zone 3 – Australia, New Zealand, Fiji, Philippines </a:t>
            </a:r>
            <a:br>
              <a:rPr lang="en-AU" sz="4900" dirty="0" smtClean="0"/>
            </a:br>
            <a:r>
              <a:rPr lang="en-AU" dirty="0" smtClean="0"/>
              <a:t> </a:t>
            </a:r>
            <a:endParaRPr lang="en-AU" dirty="0"/>
          </a:p>
        </p:txBody>
      </p:sp>
      <p:sp>
        <p:nvSpPr>
          <p:cNvPr id="3" name="Subtitle 2"/>
          <p:cNvSpPr>
            <a:spLocks noGrp="1"/>
          </p:cNvSpPr>
          <p:nvPr>
            <p:ph type="subTitle" idx="1"/>
          </p:nvPr>
        </p:nvSpPr>
        <p:spPr>
          <a:xfrm>
            <a:off x="395536" y="4221088"/>
            <a:ext cx="7854696" cy="1752600"/>
          </a:xfrm>
        </p:spPr>
        <p:txBody>
          <a:bodyPr>
            <a:normAutofit/>
          </a:bodyPr>
          <a:lstStyle/>
          <a:p>
            <a:r>
              <a:rPr lang="en-AU" sz="4800" dirty="0" smtClean="0"/>
              <a:t>November 2014</a:t>
            </a:r>
            <a:endParaRPr lang="en-AU" sz="4800"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36104"/>
          </a:xfrm>
        </p:spPr>
        <p:txBody>
          <a:bodyPr/>
          <a:lstStyle/>
          <a:p>
            <a:r>
              <a:rPr lang="en-AU" dirty="0" smtClean="0"/>
              <a:t>National Youth Retreat</a:t>
            </a:r>
            <a:endParaRPr lang="en-AU" dirty="0"/>
          </a:p>
        </p:txBody>
      </p:sp>
      <p:sp>
        <p:nvSpPr>
          <p:cNvPr id="3" name="Text Placeholder 2"/>
          <p:cNvSpPr>
            <a:spLocks noGrp="1"/>
          </p:cNvSpPr>
          <p:nvPr>
            <p:ph type="body" idx="1"/>
          </p:nvPr>
        </p:nvSpPr>
        <p:spPr>
          <a:xfrm>
            <a:off x="395536" y="2060848"/>
            <a:ext cx="4114800" cy="1173832"/>
          </a:xfrm>
        </p:spPr>
        <p:txBody>
          <a:bodyPr/>
          <a:lstStyle/>
          <a:p>
            <a:r>
              <a:rPr lang="en-AU" dirty="0" smtClean="0"/>
              <a:t>“Sai in the Forest, Sai in Society – Two worlds – One Sai”.  125 participants</a:t>
            </a:r>
            <a:endParaRPr lang="en-AU" dirty="0"/>
          </a:p>
        </p:txBody>
      </p:sp>
      <p:sp>
        <p:nvSpPr>
          <p:cNvPr id="4" name="Text Placeholder 3"/>
          <p:cNvSpPr>
            <a:spLocks noGrp="1"/>
          </p:cNvSpPr>
          <p:nvPr>
            <p:ph type="body" sz="half" idx="3"/>
          </p:nvPr>
        </p:nvSpPr>
        <p:spPr/>
        <p:txBody>
          <a:bodyPr/>
          <a:lstStyle/>
          <a:p>
            <a:endParaRPr lang="en-AU" dirty="0"/>
          </a:p>
        </p:txBody>
      </p:sp>
      <p:pic>
        <p:nvPicPr>
          <p:cNvPr id="4099" name="Picture 3" descr="C:\Users\Jenny\Pictures\Youth 2014\IMG_0268.jpg"/>
          <p:cNvPicPr>
            <a:picLocks noGrp="1" noChangeAspect="1" noChangeArrowheads="1"/>
          </p:cNvPicPr>
          <p:nvPr>
            <p:ph sz="quarter" idx="4"/>
          </p:nvPr>
        </p:nvPicPr>
        <p:blipFill>
          <a:blip r:embed="rId2" cstate="print"/>
          <a:srcRect/>
          <a:stretch>
            <a:fillRect/>
          </a:stretch>
        </p:blipFill>
        <p:spPr bwMode="auto">
          <a:xfrm>
            <a:off x="4644008" y="1340768"/>
            <a:ext cx="4041775" cy="2694517"/>
          </a:xfrm>
          <a:prstGeom prst="rect">
            <a:avLst/>
          </a:prstGeom>
          <a:noFill/>
        </p:spPr>
      </p:pic>
      <p:pic>
        <p:nvPicPr>
          <p:cNvPr id="10" name="Content Placeholder 9" descr="IMG_1698.JPG"/>
          <p:cNvPicPr>
            <a:picLocks noGrp="1" noChangeAspect="1"/>
          </p:cNvPicPr>
          <p:nvPr>
            <p:ph sz="quarter" idx="2"/>
          </p:nvPr>
        </p:nvPicPr>
        <p:blipFill>
          <a:blip r:embed="rId3" cstate="print"/>
          <a:stretch>
            <a:fillRect/>
          </a:stretch>
        </p:blipFill>
        <p:spPr>
          <a:xfrm>
            <a:off x="467544" y="4154004"/>
            <a:ext cx="4752528" cy="2369231"/>
          </a:xfr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440160"/>
          </a:xfrm>
        </p:spPr>
        <p:txBody>
          <a:bodyPr>
            <a:normAutofit fontScale="90000"/>
          </a:bodyPr>
          <a:lstStyle/>
          <a:p>
            <a:r>
              <a:rPr lang="en-AU" dirty="0" smtClean="0"/>
              <a:t>Engaging with the Community -Community Television</a:t>
            </a:r>
            <a:endParaRPr lang="en-AU" dirty="0"/>
          </a:p>
        </p:txBody>
      </p:sp>
      <p:sp>
        <p:nvSpPr>
          <p:cNvPr id="9" name="Content Placeholder 8"/>
          <p:cNvSpPr>
            <a:spLocks noGrp="1"/>
          </p:cNvSpPr>
          <p:nvPr>
            <p:ph idx="1"/>
          </p:nvPr>
        </p:nvSpPr>
        <p:spPr/>
        <p:txBody>
          <a:bodyPr>
            <a:normAutofit/>
          </a:bodyPr>
          <a:lstStyle/>
          <a:p>
            <a:r>
              <a:rPr lang="en-US" sz="3600" dirty="0" smtClean="0"/>
              <a:t>One of the regions has completed a series for a Community TV station.</a:t>
            </a:r>
          </a:p>
          <a:p>
            <a:r>
              <a:rPr lang="en-US" sz="3600" dirty="0" smtClean="0"/>
              <a:t>The focus was on </a:t>
            </a:r>
            <a:r>
              <a:rPr lang="en-US" sz="3600" dirty="0" err="1" smtClean="0"/>
              <a:t>Sai’s</a:t>
            </a:r>
            <a:r>
              <a:rPr lang="en-US" sz="3600" dirty="0" smtClean="0"/>
              <a:t> teachings on happiness, involving interviews with different devotees.</a:t>
            </a:r>
          </a:p>
          <a:p>
            <a:r>
              <a:rPr lang="en-US" sz="3600" dirty="0" smtClean="0"/>
              <a:t>Positive feedback was received from the TV station and viewers.</a:t>
            </a:r>
            <a:endParaRPr lang="en-US" sz="3600"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80120"/>
          </a:xfrm>
        </p:spPr>
        <p:txBody>
          <a:bodyPr>
            <a:normAutofit/>
          </a:bodyPr>
          <a:lstStyle/>
          <a:p>
            <a:pPr algn="ctr"/>
            <a:r>
              <a:rPr lang="en-AU" sz="6000" b="1" dirty="0" smtClean="0"/>
              <a:t>Sathya Sai School</a:t>
            </a:r>
            <a:endParaRPr lang="en-AU" sz="6000" b="1" dirty="0"/>
          </a:p>
        </p:txBody>
      </p:sp>
      <p:pic>
        <p:nvPicPr>
          <p:cNvPr id="4" name="Content Placeholder 3" descr="logo2.png"/>
          <p:cNvPicPr>
            <a:picLocks noGrp="1" noChangeAspect="1"/>
          </p:cNvPicPr>
          <p:nvPr>
            <p:ph idx="1"/>
          </p:nvPr>
        </p:nvPicPr>
        <p:blipFill>
          <a:blip r:embed="rId2" cstate="print"/>
          <a:stretch>
            <a:fillRect/>
          </a:stretch>
        </p:blipFill>
        <p:spPr>
          <a:xfrm>
            <a:off x="1907704" y="1628800"/>
            <a:ext cx="5115894" cy="4389437"/>
          </a:xfr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142852"/>
            <a:ext cx="7186634" cy="928686"/>
          </a:xfrm>
        </p:spPr>
        <p:txBody>
          <a:bodyPr>
            <a:normAutofit/>
          </a:bodyPr>
          <a:lstStyle/>
          <a:p>
            <a:r>
              <a:rPr lang="en-AU" sz="3100" b="1" dirty="0" smtClean="0">
                <a:solidFill>
                  <a:srgbClr val="6D5129"/>
                </a:solidFill>
              </a:rPr>
              <a:t>         </a:t>
            </a:r>
            <a:r>
              <a:rPr lang="en-AU" sz="3600" b="1" dirty="0" smtClean="0">
                <a:solidFill>
                  <a:srgbClr val="6D5129"/>
                </a:solidFill>
                <a:effectLst/>
              </a:rPr>
              <a:t>Sathya Sai </a:t>
            </a:r>
            <a:r>
              <a:rPr lang="en-AU" sz="3600" b="1" dirty="0" smtClean="0">
                <a:solidFill>
                  <a:srgbClr val="6D5129"/>
                </a:solidFill>
              </a:rPr>
              <a:t>School Australia</a:t>
            </a:r>
            <a:endParaRPr lang="en-AU" sz="3600" b="1" dirty="0">
              <a:solidFill>
                <a:srgbClr val="6D5129"/>
              </a:solidFill>
              <a:effectLst/>
            </a:endParaRPr>
          </a:p>
        </p:txBody>
      </p:sp>
      <p:pic>
        <p:nvPicPr>
          <p:cNvPr id="2050" name="Picture 2" descr="C:\Users\Roger\Desktop\CC Presentation Oct 2014\School Photo.jpg"/>
          <p:cNvPicPr>
            <a:picLocks noGrp="1" noChangeAspect="1" noChangeArrowheads="1"/>
          </p:cNvPicPr>
          <p:nvPr>
            <p:ph idx="1"/>
          </p:nvPr>
        </p:nvPicPr>
        <p:blipFill>
          <a:blip r:embed="rId2" cstate="print"/>
          <a:stretch>
            <a:fillRect/>
          </a:stretch>
        </p:blipFill>
        <p:spPr bwMode="auto">
          <a:xfrm>
            <a:off x="0" y="1268760"/>
            <a:ext cx="9172378" cy="4464496"/>
          </a:xfrm>
          <a:prstGeom prst="rect">
            <a:avLst/>
          </a:prstGeom>
          <a:noFill/>
        </p:spPr>
      </p:pic>
      <p:sp>
        <p:nvSpPr>
          <p:cNvPr id="4" name="Title 1"/>
          <p:cNvSpPr txBox="1">
            <a:spLocks/>
          </p:cNvSpPr>
          <p:nvPr/>
        </p:nvSpPr>
        <p:spPr>
          <a:xfrm>
            <a:off x="827584" y="5805264"/>
            <a:ext cx="7186634" cy="524219"/>
          </a:xfrm>
          <a:prstGeom prst="rect">
            <a:avLst/>
          </a:prstGeom>
        </p:spPr>
        <p:txBody>
          <a:bodyPr vert="horz" anchor="ctr">
            <a:normAutofit fontScale="925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AU" sz="3100" dirty="0" smtClean="0">
                <a:solidFill>
                  <a:srgbClr val="6D5129"/>
                </a:solidFill>
                <a:effectLst/>
              </a:rPr>
              <a:t>Our Primary campus at Murwillumbah</a:t>
            </a:r>
            <a:endParaRPr lang="en-AU" sz="3600" dirty="0">
              <a:solidFill>
                <a:srgbClr val="6D5129"/>
              </a:solidFill>
              <a:effectLst/>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404813"/>
            <a:ext cx="8229600" cy="738187"/>
          </a:xfrm>
        </p:spPr>
        <p:txBody>
          <a:bodyPr>
            <a:noAutofit/>
          </a:bodyPr>
          <a:lstStyle/>
          <a:p>
            <a:pPr algn="ctr"/>
            <a:r>
              <a:rPr lang="en-US" sz="4000" b="1" dirty="0">
                <a:solidFill>
                  <a:srgbClr val="6D5129"/>
                </a:solidFill>
              </a:rPr>
              <a:t>H</a:t>
            </a:r>
            <a:r>
              <a:rPr lang="en-US" sz="4000" b="1" dirty="0" smtClean="0">
                <a:solidFill>
                  <a:srgbClr val="6D5129"/>
                </a:solidFill>
                <a:effectLst/>
              </a:rPr>
              <a:t>ighlights</a:t>
            </a:r>
            <a:endParaRPr lang="en-US" sz="4000" b="1" dirty="0">
              <a:solidFill>
                <a:srgbClr val="6D5129"/>
              </a:solidFill>
              <a:effectLst/>
            </a:endParaRPr>
          </a:p>
        </p:txBody>
      </p:sp>
      <p:sp>
        <p:nvSpPr>
          <p:cNvPr id="3" name="Subtitle 2"/>
          <p:cNvSpPr>
            <a:spLocks noGrp="1"/>
          </p:cNvSpPr>
          <p:nvPr>
            <p:ph type="subTitle" idx="4294967295"/>
          </p:nvPr>
        </p:nvSpPr>
        <p:spPr>
          <a:xfrm>
            <a:off x="0" y="1124744"/>
            <a:ext cx="9144000" cy="5112544"/>
          </a:xfrm>
        </p:spPr>
        <p:txBody>
          <a:bodyPr>
            <a:normAutofit/>
          </a:bodyPr>
          <a:lstStyle/>
          <a:p>
            <a:pPr marL="342900" indent="-342900" algn="l">
              <a:buNone/>
            </a:pPr>
            <a:r>
              <a:rPr lang="en-US" sz="2000" b="1" dirty="0" smtClean="0">
                <a:solidFill>
                  <a:srgbClr val="006600"/>
                </a:solidFill>
              </a:rPr>
              <a:t> </a:t>
            </a:r>
          </a:p>
          <a:p>
            <a:pPr marL="622300" indent="-266700" algn="l">
              <a:spcAft>
                <a:spcPts val="600"/>
              </a:spcAft>
              <a:buNone/>
            </a:pPr>
            <a:r>
              <a:rPr lang="en-US" sz="2000" b="1" dirty="0">
                <a:solidFill>
                  <a:srgbClr val="006600"/>
                </a:solidFill>
              </a:rPr>
              <a:t> </a:t>
            </a:r>
            <a:r>
              <a:rPr lang="en-US" b="1" dirty="0" smtClean="0">
                <a:solidFill>
                  <a:srgbClr val="6D5129"/>
                </a:solidFill>
              </a:rPr>
              <a:t>- With Blessings of Swami, the School commenced in 1997 </a:t>
            </a:r>
          </a:p>
          <a:p>
            <a:pPr marL="622300" indent="-266700" algn="l">
              <a:spcAft>
                <a:spcPts val="600"/>
              </a:spcAft>
              <a:buNone/>
            </a:pPr>
            <a:r>
              <a:rPr lang="en-US" b="1" dirty="0">
                <a:solidFill>
                  <a:srgbClr val="6D5129"/>
                </a:solidFill>
              </a:rPr>
              <a:t> </a:t>
            </a:r>
            <a:r>
              <a:rPr lang="en-US" b="1" dirty="0" smtClean="0">
                <a:solidFill>
                  <a:srgbClr val="6D5129"/>
                </a:solidFill>
              </a:rPr>
              <a:t>- Classes from Kindy to Year 6</a:t>
            </a:r>
          </a:p>
          <a:p>
            <a:pPr marL="622300" indent="-177800" algn="l">
              <a:spcAft>
                <a:spcPts val="600"/>
              </a:spcAft>
              <a:buFontTx/>
              <a:buChar char="-"/>
            </a:pPr>
            <a:r>
              <a:rPr lang="en-US" b="1" dirty="0" smtClean="0">
                <a:solidFill>
                  <a:srgbClr val="6D5129"/>
                </a:solidFill>
              </a:rPr>
              <a:t>Centrally located in Murwillumbah, Northern NSW, which is a low socio-economic area</a:t>
            </a:r>
          </a:p>
          <a:p>
            <a:pPr marL="622300" indent="-177800" algn="l">
              <a:spcAft>
                <a:spcPts val="600"/>
              </a:spcAft>
              <a:buFontTx/>
              <a:buChar char="-"/>
            </a:pPr>
            <a:r>
              <a:rPr lang="en-US" b="1" dirty="0" smtClean="0">
                <a:solidFill>
                  <a:srgbClr val="6D5129"/>
                </a:solidFill>
              </a:rPr>
              <a:t>New building, play grounds and state of the art classrooms</a:t>
            </a:r>
          </a:p>
          <a:p>
            <a:pPr marL="342900" indent="-342900" algn="l">
              <a:buNone/>
            </a:pPr>
            <a:r>
              <a:rPr lang="en-US" b="1" dirty="0" smtClean="0">
                <a:solidFill>
                  <a:srgbClr val="6D5129"/>
                </a:solidFill>
              </a:rPr>
              <a:t>	 </a:t>
            </a:r>
            <a:r>
              <a:rPr lang="en-US" b="1" dirty="0">
                <a:solidFill>
                  <a:srgbClr val="6D5129"/>
                </a:solidFill>
              </a:rPr>
              <a:t>- Will be called Primary campus of Sathya Sai </a:t>
            </a:r>
            <a:r>
              <a:rPr lang="en-US" b="1" dirty="0" smtClean="0">
                <a:solidFill>
                  <a:srgbClr val="6D5129"/>
                </a:solidFill>
              </a:rPr>
              <a:t>	School</a:t>
            </a:r>
            <a:endParaRPr lang="en-US" b="1" dirty="0">
              <a:solidFill>
                <a:srgbClr val="6D5129"/>
              </a:solidFill>
            </a:endParaRPr>
          </a:p>
          <a:p>
            <a:pPr marL="342900" indent="-342900">
              <a:buFont typeface="Arial" charset="0"/>
              <a:buChar char="•"/>
            </a:pPr>
            <a:endParaRPr lang="en-US" sz="2000" b="1" dirty="0">
              <a:solidFill>
                <a:srgbClr val="336600"/>
              </a:solidFill>
            </a:endParaRPr>
          </a:p>
        </p:txBody>
      </p:sp>
    </p:spTree>
    <p:extLst>
      <p:ext uri="{BB962C8B-B14F-4D97-AF65-F5344CB8AC3E}">
        <p14:creationId xmlns:p14="http://schemas.microsoft.com/office/powerpoint/2010/main" val="398923794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404813"/>
            <a:ext cx="8229600" cy="881062"/>
          </a:xfrm>
        </p:spPr>
        <p:txBody>
          <a:bodyPr>
            <a:noAutofit/>
          </a:bodyPr>
          <a:lstStyle/>
          <a:p>
            <a:pPr algn="ctr"/>
            <a:r>
              <a:rPr lang="en-US" sz="4000" b="1" dirty="0">
                <a:solidFill>
                  <a:srgbClr val="6D5129"/>
                </a:solidFill>
              </a:rPr>
              <a:t>H</a:t>
            </a:r>
            <a:r>
              <a:rPr lang="en-US" sz="4000" b="1" dirty="0" smtClean="0">
                <a:solidFill>
                  <a:srgbClr val="6D5129"/>
                </a:solidFill>
                <a:effectLst/>
              </a:rPr>
              <a:t>ighlights</a:t>
            </a:r>
            <a:endParaRPr lang="en-US" sz="4000" b="1" dirty="0">
              <a:solidFill>
                <a:srgbClr val="6D5129"/>
              </a:solidFill>
              <a:effectLst/>
            </a:endParaRPr>
          </a:p>
        </p:txBody>
      </p:sp>
      <p:sp>
        <p:nvSpPr>
          <p:cNvPr id="3" name="Subtitle 2"/>
          <p:cNvSpPr>
            <a:spLocks noGrp="1"/>
          </p:cNvSpPr>
          <p:nvPr>
            <p:ph type="subTitle" idx="4294967295"/>
          </p:nvPr>
        </p:nvSpPr>
        <p:spPr>
          <a:xfrm>
            <a:off x="539552" y="1340768"/>
            <a:ext cx="8208912" cy="5232053"/>
          </a:xfrm>
        </p:spPr>
        <p:txBody>
          <a:bodyPr>
            <a:normAutofit fontScale="85000" lnSpcReduction="10000"/>
          </a:bodyPr>
          <a:lstStyle/>
          <a:p>
            <a:pPr marL="342900" indent="-342900" algn="l">
              <a:buNone/>
            </a:pPr>
            <a:r>
              <a:rPr lang="en-US" sz="2000" b="1" dirty="0" smtClean="0">
                <a:solidFill>
                  <a:srgbClr val="006600"/>
                </a:solidFill>
              </a:rPr>
              <a:t> -</a:t>
            </a:r>
          </a:p>
          <a:p>
            <a:pPr marL="342900" indent="-342900" algn="l">
              <a:buNone/>
            </a:pPr>
            <a:r>
              <a:rPr lang="en-US" sz="3600" b="1" dirty="0" smtClean="0">
                <a:solidFill>
                  <a:srgbClr val="6D5129"/>
                </a:solidFill>
              </a:rPr>
              <a:t>- Over 95 % of the students are from </a:t>
            </a:r>
          </a:p>
          <a:p>
            <a:pPr marL="622300" indent="-266700" algn="just">
              <a:buNone/>
            </a:pPr>
            <a:r>
              <a:rPr lang="en-US" sz="3600" b="1" dirty="0" smtClean="0">
                <a:solidFill>
                  <a:srgbClr val="6D5129"/>
                </a:solidFill>
              </a:rPr>
              <a:t>‘Non-Sai’ families</a:t>
            </a:r>
          </a:p>
          <a:p>
            <a:pPr marL="342900" indent="-342900">
              <a:buNone/>
            </a:pPr>
            <a:r>
              <a:rPr lang="en-US" sz="3600" b="1" dirty="0" smtClean="0">
                <a:solidFill>
                  <a:srgbClr val="6D5129"/>
                </a:solidFill>
              </a:rPr>
              <a:t>- Cost per student(2014) is $10,000(approx),   $7,500 from government, balance from  	devotees</a:t>
            </a:r>
          </a:p>
          <a:p>
            <a:pPr marL="342900" indent="-342900">
              <a:buNone/>
            </a:pPr>
            <a:r>
              <a:rPr lang="en-US" sz="3600" b="1" dirty="0" smtClean="0">
                <a:solidFill>
                  <a:srgbClr val="6D5129"/>
                </a:solidFill>
              </a:rPr>
              <a:t>- Follows NSW curriculum with values 	integrated</a:t>
            </a:r>
          </a:p>
          <a:p>
            <a:pPr marL="342900" indent="-342900" algn="l">
              <a:buNone/>
            </a:pPr>
            <a:r>
              <a:rPr lang="en-US" sz="3600" b="1" dirty="0" smtClean="0">
                <a:solidFill>
                  <a:srgbClr val="6D5129"/>
                </a:solidFill>
              </a:rPr>
              <a:t>- Maximum capacity is 170 students</a:t>
            </a:r>
          </a:p>
          <a:p>
            <a:pPr marL="342900" indent="-342900" algn="l">
              <a:buNone/>
            </a:pPr>
            <a:r>
              <a:rPr lang="en-US" sz="3600" b="1" dirty="0">
                <a:solidFill>
                  <a:srgbClr val="6D5129"/>
                </a:solidFill>
              </a:rPr>
              <a:t>	</a:t>
            </a:r>
            <a:r>
              <a:rPr lang="en-US" sz="3600" b="1" dirty="0" smtClean="0">
                <a:solidFill>
                  <a:srgbClr val="6D5129"/>
                </a:solidFill>
              </a:rPr>
              <a:t>	currently 126</a:t>
            </a:r>
          </a:p>
          <a:p>
            <a:pPr marL="342900" indent="-342900" algn="l">
              <a:buNone/>
            </a:pPr>
            <a:r>
              <a:rPr lang="en-US" sz="2000" b="1" dirty="0" smtClean="0">
                <a:solidFill>
                  <a:srgbClr val="6D5129"/>
                </a:solidFill>
              </a:rPr>
              <a:t>	</a:t>
            </a:r>
            <a:endParaRPr lang="en-US" sz="2400" b="1" dirty="0">
              <a:solidFill>
                <a:srgbClr val="6D5129"/>
              </a:solidFill>
            </a:endParaRPr>
          </a:p>
          <a:p>
            <a:pPr marL="342900" indent="-342900">
              <a:buFont typeface="Arial" charset="0"/>
              <a:buChar char="•"/>
            </a:pPr>
            <a:endParaRPr lang="en-US" sz="2000" b="1" dirty="0">
              <a:solidFill>
                <a:srgbClr val="336600"/>
              </a:solidFill>
            </a:endParaRPr>
          </a:p>
        </p:txBody>
      </p:sp>
    </p:spTree>
    <p:extLst>
      <p:ext uri="{BB962C8B-B14F-4D97-AF65-F5344CB8AC3E}">
        <p14:creationId xmlns:p14="http://schemas.microsoft.com/office/powerpoint/2010/main" val="398923794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142852"/>
            <a:ext cx="8229600" cy="1269924"/>
          </a:xfrm>
        </p:spPr>
        <p:txBody>
          <a:bodyPr>
            <a:normAutofit/>
          </a:bodyPr>
          <a:lstStyle/>
          <a:p>
            <a:r>
              <a:rPr lang="en-AU" sz="3200" b="1" dirty="0" smtClean="0">
                <a:solidFill>
                  <a:srgbClr val="6D5129"/>
                </a:solidFill>
                <a:effectLst/>
              </a:rPr>
              <a:t>The new secondary school campus for Years 7-12</a:t>
            </a:r>
            <a:r>
              <a:rPr lang="en-AU" sz="2800" b="1" dirty="0" smtClean="0">
                <a:solidFill>
                  <a:schemeClr val="accent6"/>
                </a:solidFill>
                <a:effectLst/>
              </a:rPr>
              <a:t/>
            </a:r>
            <a:br>
              <a:rPr lang="en-AU" sz="2800" b="1" dirty="0" smtClean="0">
                <a:solidFill>
                  <a:schemeClr val="accent6"/>
                </a:solidFill>
                <a:effectLst/>
              </a:rPr>
            </a:br>
            <a:endParaRPr lang="en-AU" sz="2700" b="1" dirty="0">
              <a:solidFill>
                <a:schemeClr val="accent6"/>
              </a:solidFill>
              <a:effectLst/>
            </a:endParaRPr>
          </a:p>
        </p:txBody>
      </p:sp>
      <p:pic>
        <p:nvPicPr>
          <p:cNvPr id="4" name="Content Placeholder 3" descr="Sai's School 1.jpg"/>
          <p:cNvPicPr>
            <a:picLocks noGrp="1" noChangeAspect="1"/>
          </p:cNvPicPr>
          <p:nvPr>
            <p:ph idx="1"/>
          </p:nvPr>
        </p:nvPicPr>
        <p:blipFill>
          <a:blip r:embed="rId2" cstate="print"/>
          <a:stretch>
            <a:fillRect/>
          </a:stretch>
        </p:blipFill>
        <p:spPr>
          <a:xfrm>
            <a:off x="457200" y="1635886"/>
            <a:ext cx="8229600" cy="4454590"/>
          </a:xfr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6632" y="285728"/>
            <a:ext cx="10260632" cy="6572272"/>
          </a:xfrm>
        </p:spPr>
        <p:txBody>
          <a:bodyPr>
            <a:normAutofit fontScale="92500"/>
          </a:bodyPr>
          <a:lstStyle/>
          <a:p>
            <a:pPr marL="1581912" lvl="5" indent="0" algn="ctr">
              <a:spcBef>
                <a:spcPts val="1800"/>
              </a:spcBef>
              <a:spcAft>
                <a:spcPts val="600"/>
              </a:spcAft>
              <a:buNone/>
            </a:pPr>
            <a:r>
              <a:rPr lang="en-AU" sz="4300" b="1" dirty="0" smtClean="0">
                <a:solidFill>
                  <a:srgbClr val="6D5129"/>
                </a:solidFill>
                <a:latin typeface="+mj-lt"/>
              </a:rPr>
              <a:t>Highlights</a:t>
            </a:r>
            <a:endParaRPr lang="en-AU" sz="4300" dirty="0" smtClean="0">
              <a:solidFill>
                <a:srgbClr val="6D5129"/>
              </a:solidFill>
            </a:endParaRPr>
          </a:p>
          <a:p>
            <a:pPr marL="1790700" lvl="5" indent="-209550">
              <a:spcAft>
                <a:spcPts val="600"/>
              </a:spcAft>
              <a:buNone/>
            </a:pPr>
            <a:r>
              <a:rPr lang="en-AU" sz="2400" b="1" dirty="0" smtClean="0">
                <a:solidFill>
                  <a:srgbClr val="6D5129"/>
                </a:solidFill>
              </a:rPr>
              <a:t> - </a:t>
            </a:r>
            <a:r>
              <a:rPr lang="en-AU" sz="3000" b="1" dirty="0">
                <a:solidFill>
                  <a:srgbClr val="6D5129"/>
                </a:solidFill>
              </a:rPr>
              <a:t>B</a:t>
            </a:r>
            <a:r>
              <a:rPr lang="en-AU" sz="3000" b="1" dirty="0" smtClean="0">
                <a:solidFill>
                  <a:srgbClr val="6D5129"/>
                </a:solidFill>
              </a:rPr>
              <a:t>y Swami’s  grace, and with the support of SSIO members, a Secondary School campus was acquired in Sept 2014</a:t>
            </a:r>
          </a:p>
          <a:p>
            <a:pPr marL="1790700" lvl="5" indent="-209550">
              <a:spcAft>
                <a:spcPts val="600"/>
              </a:spcAft>
              <a:buNone/>
            </a:pPr>
            <a:r>
              <a:rPr lang="en-AU" sz="3000" b="1" dirty="0">
                <a:solidFill>
                  <a:srgbClr val="6D5129"/>
                </a:solidFill>
              </a:rPr>
              <a:t> </a:t>
            </a:r>
            <a:r>
              <a:rPr lang="en-AU" sz="3000" b="1" dirty="0" smtClean="0">
                <a:solidFill>
                  <a:srgbClr val="6D5129"/>
                </a:solidFill>
              </a:rPr>
              <a:t>- </a:t>
            </a:r>
            <a:r>
              <a:rPr lang="en-AU" sz="3000" b="1" dirty="0">
                <a:solidFill>
                  <a:srgbClr val="6D5129"/>
                </a:solidFill>
              </a:rPr>
              <a:t>The 10.5 </a:t>
            </a:r>
            <a:r>
              <a:rPr lang="en-AU" sz="3000" b="1" dirty="0" smtClean="0">
                <a:solidFill>
                  <a:srgbClr val="6D5129"/>
                </a:solidFill>
              </a:rPr>
              <a:t>acre property was originally developed as a School for about 100 students from K – Year 8</a:t>
            </a:r>
          </a:p>
          <a:p>
            <a:pPr marL="1581912" lvl="5" indent="0">
              <a:spcAft>
                <a:spcPts val="600"/>
              </a:spcAft>
              <a:buNone/>
            </a:pPr>
            <a:r>
              <a:rPr lang="en-AU" sz="3000" b="1" dirty="0" smtClean="0">
                <a:solidFill>
                  <a:srgbClr val="6D5129"/>
                </a:solidFill>
              </a:rPr>
              <a:t> - Aim is to commence in 2016 with two streams 	of years 7 &amp; 8 – project management team is 	working towards this target date. </a:t>
            </a:r>
          </a:p>
          <a:p>
            <a:pPr marL="1879600" lvl="5" indent="-298450">
              <a:spcAft>
                <a:spcPts val="600"/>
              </a:spcAft>
              <a:buNone/>
            </a:pPr>
            <a:r>
              <a:rPr lang="en-AU" sz="3000" b="1" dirty="0">
                <a:solidFill>
                  <a:srgbClr val="6D5129"/>
                </a:solidFill>
              </a:rPr>
              <a:t> </a:t>
            </a:r>
            <a:r>
              <a:rPr lang="en-AU" sz="3000" b="1" dirty="0" smtClean="0">
                <a:solidFill>
                  <a:srgbClr val="6D5129"/>
                </a:solidFill>
              </a:rPr>
              <a:t>- To achieve this we need a new hall, specialised classrooms, and other capital works, extra funding required for this purpose</a:t>
            </a:r>
          </a:p>
          <a:p>
            <a:pPr marL="1879600" lvl="5" indent="-298450">
              <a:spcAft>
                <a:spcPts val="600"/>
              </a:spcAft>
              <a:buNone/>
            </a:pPr>
            <a:endParaRPr lang="en-AU" sz="3000" b="1" dirty="0" smtClean="0">
              <a:solidFill>
                <a:srgbClr val="6D5129"/>
              </a:solidFill>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6632" y="188640"/>
            <a:ext cx="10260632" cy="6264696"/>
          </a:xfrm>
        </p:spPr>
        <p:txBody>
          <a:bodyPr>
            <a:normAutofit lnSpcReduction="10000"/>
          </a:bodyPr>
          <a:lstStyle/>
          <a:p>
            <a:pPr marL="1581912" lvl="5" indent="0" algn="ctr">
              <a:spcAft>
                <a:spcPts val="600"/>
              </a:spcAft>
              <a:buNone/>
            </a:pPr>
            <a:r>
              <a:rPr lang="en-AU" sz="4000" b="1" dirty="0" smtClean="0">
                <a:solidFill>
                  <a:srgbClr val="6D5129"/>
                </a:solidFill>
                <a:latin typeface="+mj-lt"/>
              </a:rPr>
              <a:t>Highlights</a:t>
            </a:r>
          </a:p>
          <a:p>
            <a:pPr marL="1581912" lvl="5" indent="0">
              <a:spcAft>
                <a:spcPts val="600"/>
              </a:spcAft>
              <a:buNone/>
            </a:pPr>
            <a:r>
              <a:rPr lang="en-AU" sz="3600" b="1" dirty="0" smtClean="0">
                <a:solidFill>
                  <a:srgbClr val="6D5129"/>
                </a:solidFill>
              </a:rPr>
              <a:t>- Will include Teacher Training facility to take 	EHV to schools around Australia, with involvement from ISSEA</a:t>
            </a:r>
          </a:p>
          <a:p>
            <a:pPr marL="1581912" lvl="5" indent="0">
              <a:spcAft>
                <a:spcPts val="600"/>
              </a:spcAft>
              <a:buNone/>
            </a:pPr>
            <a:r>
              <a:rPr lang="en-AU" sz="3600" b="1" dirty="0">
                <a:solidFill>
                  <a:srgbClr val="6D5129"/>
                </a:solidFill>
              </a:rPr>
              <a:t> </a:t>
            </a:r>
            <a:r>
              <a:rPr lang="en-AU" sz="3600" b="1" dirty="0" smtClean="0">
                <a:solidFill>
                  <a:srgbClr val="6D5129"/>
                </a:solidFill>
              </a:rPr>
              <a:t>- Cost per student is $14,700(approx), 	</a:t>
            </a:r>
            <a:r>
              <a:rPr lang="en-AU" sz="3600" b="1" dirty="0">
                <a:solidFill>
                  <a:srgbClr val="6D5129"/>
                </a:solidFill>
              </a:rPr>
              <a:t>$</a:t>
            </a:r>
            <a:r>
              <a:rPr lang="en-AU" sz="3600" b="1" dirty="0" smtClean="0">
                <a:solidFill>
                  <a:srgbClr val="6D5129"/>
                </a:solidFill>
              </a:rPr>
              <a:t>11,000 per student is expected from the 	government 	 </a:t>
            </a:r>
          </a:p>
          <a:p>
            <a:pPr marL="1581912" lvl="5" indent="0">
              <a:spcAft>
                <a:spcPts val="600"/>
              </a:spcAft>
              <a:buNone/>
            </a:pPr>
            <a:r>
              <a:rPr lang="en-AU" sz="3600" b="1" dirty="0" smtClean="0">
                <a:solidFill>
                  <a:srgbClr val="6D5129"/>
                </a:solidFill>
              </a:rPr>
              <a:t>- By Swami’s grace, hopeful of having a full capacity primary and secondary schools by year 2020</a:t>
            </a:r>
            <a:endParaRPr lang="en-AU" sz="3600" dirty="0" smtClean="0"/>
          </a:p>
          <a:p>
            <a:endParaRPr lang="en-AU" sz="17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08112"/>
          </a:xfrm>
        </p:spPr>
        <p:txBody>
          <a:bodyPr>
            <a:noAutofit/>
          </a:bodyPr>
          <a:lstStyle/>
          <a:p>
            <a:r>
              <a:rPr lang="en-AU" sz="3200" b="1" dirty="0" smtClean="0">
                <a:solidFill>
                  <a:srgbClr val="6D5129"/>
                </a:solidFill>
                <a:effectLst/>
              </a:rPr>
              <a:t>On the left, the new </a:t>
            </a:r>
            <a:r>
              <a:rPr lang="en-AU" sz="3200" dirty="0" smtClean="0">
                <a:solidFill>
                  <a:srgbClr val="6D5129"/>
                </a:solidFill>
                <a:effectLst/>
              </a:rPr>
              <a:t>s</a:t>
            </a:r>
            <a:r>
              <a:rPr lang="en-AU" sz="3200" b="1" dirty="0" smtClean="0">
                <a:solidFill>
                  <a:srgbClr val="6D5129"/>
                </a:solidFill>
                <a:effectLst/>
              </a:rPr>
              <a:t>econdary </a:t>
            </a:r>
            <a:r>
              <a:rPr lang="en-AU" sz="3200" dirty="0" smtClean="0">
                <a:solidFill>
                  <a:srgbClr val="6D5129"/>
                </a:solidFill>
                <a:effectLst/>
              </a:rPr>
              <a:t>c</a:t>
            </a:r>
            <a:r>
              <a:rPr lang="en-AU" sz="3200" b="1" dirty="0" smtClean="0">
                <a:solidFill>
                  <a:srgbClr val="6D5129"/>
                </a:solidFill>
                <a:effectLst/>
              </a:rPr>
              <a:t>ampus from the approach </a:t>
            </a:r>
            <a:r>
              <a:rPr lang="en-AU" sz="3200" dirty="0" smtClean="0">
                <a:solidFill>
                  <a:srgbClr val="6D5129"/>
                </a:solidFill>
                <a:effectLst/>
              </a:rPr>
              <a:t>r</a:t>
            </a:r>
            <a:r>
              <a:rPr lang="en-AU" sz="3200" b="1" dirty="0" smtClean="0">
                <a:solidFill>
                  <a:srgbClr val="6D5129"/>
                </a:solidFill>
                <a:effectLst/>
              </a:rPr>
              <a:t>oad</a:t>
            </a:r>
            <a:endParaRPr lang="en-AU" sz="3200" b="1" dirty="0">
              <a:solidFill>
                <a:srgbClr val="6D5129"/>
              </a:solidFill>
              <a:effectLst/>
            </a:endParaRPr>
          </a:p>
        </p:txBody>
      </p:sp>
      <p:sp>
        <p:nvSpPr>
          <p:cNvPr id="3" name="Content Placeholder 2"/>
          <p:cNvSpPr>
            <a:spLocks noGrp="1"/>
          </p:cNvSpPr>
          <p:nvPr>
            <p:ph idx="1"/>
          </p:nvPr>
        </p:nvSpPr>
        <p:spPr>
          <a:xfrm>
            <a:off x="457200" y="1600200"/>
            <a:ext cx="8219256" cy="4709160"/>
          </a:xfrm>
        </p:spPr>
        <p:txBody>
          <a:bodyPr/>
          <a:lstStyle/>
          <a:p>
            <a:endParaRPr lang="en-AU" dirty="0"/>
          </a:p>
        </p:txBody>
      </p:sp>
      <p:pic>
        <p:nvPicPr>
          <p:cNvPr id="8194" name="Picture 2" descr="C:\Users\Roger\Downloads\AALifeBridgeSchool-772014.jpg"/>
          <p:cNvPicPr>
            <a:picLocks noChangeAspect="1" noChangeArrowheads="1"/>
          </p:cNvPicPr>
          <p:nvPr/>
        </p:nvPicPr>
        <p:blipFill>
          <a:blip r:embed="rId3" cstate="print"/>
          <a:srcRect/>
          <a:stretch>
            <a:fillRect/>
          </a:stretch>
        </p:blipFill>
        <p:spPr bwMode="auto">
          <a:xfrm>
            <a:off x="0" y="1412776"/>
            <a:ext cx="9144000" cy="5445224"/>
          </a:xfrm>
          <a:prstGeom prst="rect">
            <a:avLst/>
          </a:prstGeom>
          <a:noFill/>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Autofit/>
          </a:bodyPr>
          <a:lstStyle/>
          <a:p>
            <a:pPr algn="ctr"/>
            <a:r>
              <a:rPr lang="en-US" sz="7200" b="1" dirty="0" smtClean="0"/>
              <a:t>                          AUSTRALIA</a:t>
            </a:r>
            <a:endParaRPr lang="en-US" sz="7200" b="1" dirty="0"/>
          </a:p>
        </p:txBody>
      </p:sp>
      <p:sp>
        <p:nvSpPr>
          <p:cNvPr id="5" name="Subtitle 4"/>
          <p:cNvSpPr>
            <a:spLocks noGrp="1"/>
          </p:cNvSpPr>
          <p:nvPr>
            <p:ph type="subTitle" idx="1"/>
          </p:nvPr>
        </p:nvSpPr>
        <p:spPr/>
        <p:txBody>
          <a:bodyPr/>
          <a:lstStyle/>
          <a:p>
            <a:endParaRPr lang="en-AU"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08112"/>
          </a:xfrm>
        </p:spPr>
        <p:txBody>
          <a:bodyPr>
            <a:normAutofit/>
          </a:bodyPr>
          <a:lstStyle/>
          <a:p>
            <a:r>
              <a:rPr lang="en-AU" dirty="0" smtClean="0">
                <a:solidFill>
                  <a:srgbClr val="6D5129"/>
                </a:solidFill>
                <a:effectLst/>
              </a:rPr>
              <a:t>The Main Office</a:t>
            </a:r>
            <a:endParaRPr lang="en-AU" dirty="0">
              <a:solidFill>
                <a:srgbClr val="6D5129"/>
              </a:solidFill>
              <a:effectLst/>
            </a:endParaRPr>
          </a:p>
        </p:txBody>
      </p:sp>
      <p:sp>
        <p:nvSpPr>
          <p:cNvPr id="3" name="Content Placeholder 2"/>
          <p:cNvSpPr>
            <a:spLocks noGrp="1"/>
          </p:cNvSpPr>
          <p:nvPr>
            <p:ph idx="1"/>
          </p:nvPr>
        </p:nvSpPr>
        <p:spPr/>
        <p:txBody>
          <a:bodyPr/>
          <a:lstStyle/>
          <a:p>
            <a:endParaRPr lang="en-AU" dirty="0"/>
          </a:p>
        </p:txBody>
      </p:sp>
      <p:pic>
        <p:nvPicPr>
          <p:cNvPr id="15362" name="Picture 2" descr="C:\Users\Roger\Downloads\unnamedN7IADH0O.jpg"/>
          <p:cNvPicPr>
            <a:picLocks noChangeAspect="1" noChangeArrowheads="1"/>
          </p:cNvPicPr>
          <p:nvPr/>
        </p:nvPicPr>
        <p:blipFill>
          <a:blip r:embed="rId2" cstate="print"/>
          <a:srcRect/>
          <a:stretch>
            <a:fillRect/>
          </a:stretch>
        </p:blipFill>
        <p:spPr bwMode="auto">
          <a:xfrm>
            <a:off x="1214414" y="1571612"/>
            <a:ext cx="7497811" cy="5002446"/>
          </a:xfrm>
          <a:prstGeom prst="rect">
            <a:avLst/>
          </a:prstGeom>
          <a:noFill/>
        </p:spPr>
      </p:pic>
      <p:pic>
        <p:nvPicPr>
          <p:cNvPr id="5" name="Picture 2" descr="C:\Users\Roger\Downloads\unnamedN7IADH0O.jpg"/>
          <p:cNvPicPr>
            <a:picLocks noChangeAspect="1" noChangeArrowheads="1"/>
          </p:cNvPicPr>
          <p:nvPr/>
        </p:nvPicPr>
        <p:blipFill>
          <a:blip r:embed="rId2" cstate="print"/>
          <a:srcRect/>
          <a:stretch>
            <a:fillRect/>
          </a:stretch>
        </p:blipFill>
        <p:spPr bwMode="auto">
          <a:xfrm>
            <a:off x="107504" y="1484784"/>
            <a:ext cx="8757121" cy="5241674"/>
          </a:xfrm>
          <a:prstGeom prst="rect">
            <a:avLst/>
          </a:prstGeom>
          <a:noFill/>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08112"/>
          </a:xfrm>
        </p:spPr>
        <p:txBody>
          <a:bodyPr>
            <a:normAutofit/>
          </a:bodyPr>
          <a:lstStyle/>
          <a:p>
            <a:r>
              <a:rPr lang="en-AU" dirty="0" smtClean="0">
                <a:solidFill>
                  <a:srgbClr val="6D5129"/>
                </a:solidFill>
                <a:effectLst/>
              </a:rPr>
              <a:t>The Central Courtyard</a:t>
            </a:r>
            <a:endParaRPr lang="en-AU" dirty="0">
              <a:solidFill>
                <a:srgbClr val="6D5129"/>
              </a:solidFill>
              <a:effectLst/>
            </a:endParaRPr>
          </a:p>
        </p:txBody>
      </p:sp>
      <p:sp>
        <p:nvSpPr>
          <p:cNvPr id="3" name="Content Placeholder 2"/>
          <p:cNvSpPr>
            <a:spLocks noGrp="1"/>
          </p:cNvSpPr>
          <p:nvPr>
            <p:ph idx="1"/>
          </p:nvPr>
        </p:nvSpPr>
        <p:spPr/>
        <p:txBody>
          <a:bodyPr/>
          <a:lstStyle/>
          <a:p>
            <a:endParaRPr lang="en-AU" dirty="0"/>
          </a:p>
        </p:txBody>
      </p:sp>
      <p:pic>
        <p:nvPicPr>
          <p:cNvPr id="2050" name="Picture 2" descr="C:\Users\Roger\Downloads\AALifeBridgeSchool-342014.jpg"/>
          <p:cNvPicPr>
            <a:picLocks noChangeAspect="1" noChangeArrowheads="1"/>
          </p:cNvPicPr>
          <p:nvPr/>
        </p:nvPicPr>
        <p:blipFill>
          <a:blip r:embed="rId2" cstate="print"/>
          <a:srcRect/>
          <a:stretch>
            <a:fillRect/>
          </a:stretch>
        </p:blipFill>
        <p:spPr bwMode="auto">
          <a:xfrm>
            <a:off x="0" y="1428736"/>
            <a:ext cx="9144000" cy="4880584"/>
          </a:xfrm>
          <a:prstGeom prst="rect">
            <a:avLst/>
          </a:prstGeom>
          <a:noFill/>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864096"/>
          </a:xfrm>
        </p:spPr>
        <p:txBody>
          <a:bodyPr>
            <a:noAutofit/>
          </a:bodyPr>
          <a:lstStyle/>
          <a:p>
            <a:r>
              <a:rPr lang="en-AU" sz="4400" dirty="0" smtClean="0">
                <a:solidFill>
                  <a:srgbClr val="6D5129"/>
                </a:solidFill>
                <a:effectLst/>
              </a:rPr>
              <a:t>Playing fields and expansion area</a:t>
            </a:r>
            <a:endParaRPr lang="en-AU" sz="4400" dirty="0">
              <a:solidFill>
                <a:srgbClr val="6D5129"/>
              </a:solidFill>
              <a:effectLst/>
            </a:endParaRPr>
          </a:p>
        </p:txBody>
      </p:sp>
      <p:sp>
        <p:nvSpPr>
          <p:cNvPr id="3" name="Content Placeholder 2"/>
          <p:cNvSpPr>
            <a:spLocks noGrp="1"/>
          </p:cNvSpPr>
          <p:nvPr>
            <p:ph idx="1"/>
          </p:nvPr>
        </p:nvSpPr>
        <p:spPr/>
        <p:txBody>
          <a:bodyPr/>
          <a:lstStyle/>
          <a:p>
            <a:endParaRPr lang="en-AU" dirty="0"/>
          </a:p>
        </p:txBody>
      </p:sp>
      <p:pic>
        <p:nvPicPr>
          <p:cNvPr id="4098" name="Picture 2" descr="C:\Users\Roger\Downloads\AALifeBridgeSchool-452014.jpg"/>
          <p:cNvPicPr>
            <a:picLocks noChangeAspect="1" noChangeArrowheads="1"/>
          </p:cNvPicPr>
          <p:nvPr/>
        </p:nvPicPr>
        <p:blipFill>
          <a:blip r:embed="rId2" cstate="print"/>
          <a:srcRect/>
          <a:stretch>
            <a:fillRect/>
          </a:stretch>
        </p:blipFill>
        <p:spPr bwMode="auto">
          <a:xfrm>
            <a:off x="0" y="1571612"/>
            <a:ext cx="9144000" cy="4737708"/>
          </a:xfrm>
          <a:prstGeom prst="rect">
            <a:avLst/>
          </a:prstGeom>
          <a:noFill/>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AU" dirty="0" smtClean="0"/>
              <a:t>NEW ZEALAND</a:t>
            </a:r>
            <a:endParaRPr lang="en-AU" dirty="0"/>
          </a:p>
        </p:txBody>
      </p:sp>
      <p:sp>
        <p:nvSpPr>
          <p:cNvPr id="7" name="Subtitle 6"/>
          <p:cNvSpPr>
            <a:spLocks noGrp="1"/>
          </p:cNvSpPr>
          <p:nvPr>
            <p:ph type="subTitle" idx="1"/>
          </p:nvPr>
        </p:nvSpPr>
        <p:spPr/>
        <p:txBody>
          <a:bodyPr/>
          <a:lstStyle/>
          <a:p>
            <a:endParaRPr lang="en-AU"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0.gstatic.com/images?q=tbn:ANd9GcTXf1EexzHP4ZRWCCL-Sk1NExy63ibXb9M1dnvgQKky4LqhbKW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idx="4294967295"/>
          </p:nvPr>
        </p:nvSpPr>
        <p:spPr>
          <a:xfrm>
            <a:off x="0" y="115888"/>
            <a:ext cx="9144000" cy="1512912"/>
          </a:xfrm>
        </p:spPr>
        <p:txBody>
          <a:bodyPr>
            <a:normAutofit fontScale="90000"/>
          </a:bodyPr>
          <a:lstStyle/>
          <a:p>
            <a:pPr algn="ctr"/>
            <a:r>
              <a:rPr lang="en-US" sz="3600" b="1" dirty="0" smtClean="0">
                <a:solidFill>
                  <a:srgbClr val="FFC000"/>
                </a:solidFill>
              </a:rPr>
              <a:t>Youth Mentoring – Graduation</a:t>
            </a:r>
            <a:br>
              <a:rPr lang="en-US" sz="3600" b="1" dirty="0" smtClean="0">
                <a:solidFill>
                  <a:srgbClr val="FFC000"/>
                </a:solidFill>
              </a:rPr>
            </a:br>
            <a:r>
              <a:rPr lang="en-US" sz="2700" dirty="0" smtClean="0">
                <a:solidFill>
                  <a:srgbClr val="FFC000"/>
                </a:solidFill>
              </a:rPr>
              <a:t>40 Sai Members trained to mentor vulnerable youth. In the year to June 2014 in New Zealand, 547 people committed suicide. </a:t>
            </a:r>
            <a:br>
              <a:rPr lang="en-US" sz="2700" dirty="0" smtClean="0">
                <a:solidFill>
                  <a:srgbClr val="FFC000"/>
                </a:solidFill>
              </a:rPr>
            </a:br>
            <a:r>
              <a:rPr lang="en-US" sz="2700" dirty="0" smtClean="0">
                <a:solidFill>
                  <a:srgbClr val="FFC000"/>
                </a:solidFill>
              </a:rPr>
              <a:t>In the 15 to 19-year-old age group, there were 80 suicides </a:t>
            </a:r>
            <a:endParaRPr lang="en-US" sz="2700" b="1" dirty="0">
              <a:solidFill>
                <a:srgbClr val="FFC000"/>
              </a:solidFill>
            </a:endParaRPr>
          </a:p>
        </p:txBody>
      </p:sp>
      <p:sp>
        <p:nvSpPr>
          <p:cNvPr id="3" name="Content Placeholder 2"/>
          <p:cNvSpPr>
            <a:spLocks noGrp="1"/>
          </p:cNvSpPr>
          <p:nvPr>
            <p:ph idx="4294967295"/>
          </p:nvPr>
        </p:nvSpPr>
        <p:spPr>
          <a:xfrm>
            <a:off x="0" y="1844824"/>
            <a:ext cx="9144000" cy="5013175"/>
          </a:xfrm>
        </p:spPr>
        <p:txBody>
          <a:bodyPr>
            <a:normAutofit/>
          </a:bodyPr>
          <a:lstStyle/>
          <a:p>
            <a:endParaRPr lang="en-US" sz="4400" dirty="0"/>
          </a:p>
          <a:p>
            <a:pPr>
              <a:buNone/>
            </a:pPr>
            <a:endParaRPr lang="en-US" sz="4400" dirty="0" smtClean="0"/>
          </a:p>
          <a:p>
            <a:pPr>
              <a:buNone/>
            </a:pPr>
            <a:endParaRPr lang="en-US" sz="4400" dirty="0" smtClean="0"/>
          </a:p>
        </p:txBody>
      </p:sp>
      <p:pic>
        <p:nvPicPr>
          <p:cNvPr id="5123" name="Picture 3"/>
          <p:cNvPicPr>
            <a:picLocks noChangeAspect="1" noChangeArrowheads="1"/>
          </p:cNvPicPr>
          <p:nvPr/>
        </p:nvPicPr>
        <p:blipFill>
          <a:blip r:embed="rId3" cstate="print"/>
          <a:srcRect/>
          <a:stretch>
            <a:fillRect/>
          </a:stretch>
        </p:blipFill>
        <p:spPr bwMode="auto">
          <a:xfrm>
            <a:off x="0" y="1628799"/>
            <a:ext cx="9144000" cy="522920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0.gstatic.com/images?q=tbn:ANd9GcTXf1EexzHP4ZRWCCL-Sk1NExy63ibXb9M1dnvgQKky4LqhbKW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idx="4294967295"/>
          </p:nvPr>
        </p:nvSpPr>
        <p:spPr>
          <a:xfrm>
            <a:off x="0" y="0"/>
            <a:ext cx="9144000" cy="1124744"/>
          </a:xfrm>
        </p:spPr>
        <p:txBody>
          <a:bodyPr>
            <a:normAutofit/>
          </a:bodyPr>
          <a:lstStyle/>
          <a:p>
            <a:pPr algn="ctr"/>
            <a:r>
              <a:rPr lang="en-US" sz="2800" dirty="0" smtClean="0">
                <a:solidFill>
                  <a:srgbClr val="FFC000"/>
                </a:solidFill>
              </a:rPr>
              <a:t>Human Values in Parenting -  35  people </a:t>
            </a:r>
            <a:r>
              <a:rPr lang="en-US" sz="2400" dirty="0" smtClean="0">
                <a:solidFill>
                  <a:srgbClr val="FFC000"/>
                </a:solidFill>
              </a:rPr>
              <a:t>(including </a:t>
            </a:r>
            <a:r>
              <a:rPr lang="en-US" sz="3200" dirty="0" smtClean="0">
                <a:solidFill>
                  <a:srgbClr val="FFC000"/>
                </a:solidFill>
              </a:rPr>
              <a:t>9</a:t>
            </a:r>
            <a:r>
              <a:rPr lang="en-US" sz="2400" dirty="0" smtClean="0">
                <a:solidFill>
                  <a:srgbClr val="FFC000"/>
                </a:solidFill>
              </a:rPr>
              <a:t> staff from the</a:t>
            </a:r>
            <a:br>
              <a:rPr lang="en-US" sz="2400" dirty="0" smtClean="0">
                <a:solidFill>
                  <a:srgbClr val="FFC000"/>
                </a:solidFill>
              </a:rPr>
            </a:br>
            <a:r>
              <a:rPr lang="en-US" sz="2400" dirty="0" smtClean="0">
                <a:solidFill>
                  <a:srgbClr val="FFC000"/>
                </a:solidFill>
              </a:rPr>
              <a:t> Sathya Sai Preschool) completed course. </a:t>
            </a:r>
            <a:endParaRPr lang="en-US" sz="2400" b="1" dirty="0">
              <a:solidFill>
                <a:srgbClr val="FFC000"/>
              </a:solidFill>
            </a:endParaRPr>
          </a:p>
        </p:txBody>
      </p:sp>
      <p:pic>
        <p:nvPicPr>
          <p:cNvPr id="8194" name="Picture 2"/>
          <p:cNvPicPr>
            <a:picLocks noGrp="1" noChangeAspect="1" noChangeArrowheads="1"/>
          </p:cNvPicPr>
          <p:nvPr>
            <p:ph idx="4294967295"/>
          </p:nvPr>
        </p:nvPicPr>
        <p:blipFill>
          <a:blip r:embed="rId3" cstate="print"/>
          <a:srcRect/>
          <a:stretch>
            <a:fillRect/>
          </a:stretch>
        </p:blipFill>
        <p:spPr bwMode="auto">
          <a:xfrm>
            <a:off x="0" y="1268760"/>
            <a:ext cx="9144000" cy="558924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0.gstatic.com/images?q=tbn:ANd9GcTXf1EexzHP4ZRWCCL-Sk1NExy63ibXb9M1dnvgQKky4LqhbKW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idx="4294967295"/>
          </p:nvPr>
        </p:nvSpPr>
        <p:spPr>
          <a:xfrm>
            <a:off x="0" y="-603448"/>
            <a:ext cx="9144000" cy="2016224"/>
          </a:xfrm>
        </p:spPr>
        <p:txBody>
          <a:bodyPr>
            <a:normAutofit/>
          </a:bodyPr>
          <a:lstStyle/>
          <a:p>
            <a:pPr algn="ctr"/>
            <a:r>
              <a:rPr lang="en-US" sz="3600" dirty="0" smtClean="0">
                <a:solidFill>
                  <a:srgbClr val="FFC000"/>
                </a:solidFill>
              </a:rPr>
              <a:t>COMMUNITY ADOPTION PROGRAM (CAP) </a:t>
            </a:r>
            <a:r>
              <a:rPr lang="en-US" sz="3200" dirty="0" smtClean="0">
                <a:solidFill>
                  <a:srgbClr val="FFC000"/>
                </a:solidFill>
              </a:rPr>
              <a:t/>
            </a:r>
            <a:br>
              <a:rPr lang="en-US" sz="3200" dirty="0" smtClean="0">
                <a:solidFill>
                  <a:srgbClr val="FFC000"/>
                </a:solidFill>
              </a:rPr>
            </a:br>
            <a:r>
              <a:rPr lang="en-US" sz="2800" dirty="0" smtClean="0">
                <a:solidFill>
                  <a:srgbClr val="FFC000"/>
                </a:solidFill>
              </a:rPr>
              <a:t>HELPING CHLIDREN WITH THEIR SCHOOL FOUNDATION</a:t>
            </a:r>
            <a:endParaRPr lang="en-US" sz="2800" b="1" dirty="0">
              <a:solidFill>
                <a:srgbClr val="FFC000"/>
              </a:solidFill>
            </a:endParaRPr>
          </a:p>
        </p:txBody>
      </p:sp>
      <p:sp>
        <p:nvSpPr>
          <p:cNvPr id="3" name="Content Placeholder 2"/>
          <p:cNvSpPr>
            <a:spLocks noGrp="1"/>
          </p:cNvSpPr>
          <p:nvPr>
            <p:ph idx="4294967295"/>
          </p:nvPr>
        </p:nvSpPr>
        <p:spPr>
          <a:xfrm>
            <a:off x="0" y="1196974"/>
            <a:ext cx="9144000" cy="5544393"/>
          </a:xfrm>
        </p:spPr>
        <p:txBody>
          <a:bodyPr>
            <a:normAutofit/>
          </a:bodyPr>
          <a:lstStyle/>
          <a:p>
            <a:endParaRPr lang="en-US" sz="4400" dirty="0"/>
          </a:p>
          <a:p>
            <a:pPr>
              <a:buNone/>
            </a:pPr>
            <a:endParaRPr lang="en-US" sz="4400" dirty="0" smtClean="0"/>
          </a:p>
          <a:p>
            <a:pPr>
              <a:buNone/>
            </a:pPr>
            <a:endParaRPr lang="en-US" sz="4400" dirty="0" smtClean="0"/>
          </a:p>
        </p:txBody>
      </p:sp>
      <p:pic>
        <p:nvPicPr>
          <p:cNvPr id="10243" name="Picture 3"/>
          <p:cNvPicPr>
            <a:picLocks noChangeAspect="1" noChangeArrowheads="1"/>
          </p:cNvPicPr>
          <p:nvPr/>
        </p:nvPicPr>
        <p:blipFill>
          <a:blip r:embed="rId3" cstate="print"/>
          <a:srcRect/>
          <a:stretch>
            <a:fillRect/>
          </a:stretch>
        </p:blipFill>
        <p:spPr bwMode="auto">
          <a:xfrm>
            <a:off x="336066" y="2309836"/>
            <a:ext cx="8556414" cy="3571013"/>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0.gstatic.com/images?q=tbn:ANd9GcTXf1EexzHP4ZRWCCL-Sk1NExy63ibXb9M1dnvgQKky4LqhbKW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idx="4294967295"/>
          </p:nvPr>
        </p:nvSpPr>
        <p:spPr>
          <a:xfrm>
            <a:off x="0" y="1196975"/>
            <a:ext cx="9144000" cy="5545138"/>
          </a:xfrm>
        </p:spPr>
        <p:txBody>
          <a:bodyPr>
            <a:normAutofit/>
          </a:bodyPr>
          <a:lstStyle/>
          <a:p>
            <a:endParaRPr lang="en-US" sz="4400" dirty="0"/>
          </a:p>
          <a:p>
            <a:pPr>
              <a:buNone/>
            </a:pPr>
            <a:endParaRPr lang="en-US" sz="4400" dirty="0" smtClean="0"/>
          </a:p>
          <a:p>
            <a:pPr>
              <a:buNone/>
            </a:pPr>
            <a:endParaRPr lang="en-US" sz="4400" dirty="0" smtClean="0"/>
          </a:p>
        </p:txBody>
      </p:sp>
      <p:pic>
        <p:nvPicPr>
          <p:cNvPr id="4" name="Picture 2"/>
          <p:cNvPicPr>
            <a:picLocks noChangeAspect="1" noChangeArrowheads="1"/>
          </p:cNvPicPr>
          <p:nvPr/>
        </p:nvPicPr>
        <p:blipFill>
          <a:blip r:embed="rId3" cstate="print"/>
          <a:srcRect/>
          <a:stretch>
            <a:fillRect/>
          </a:stretch>
        </p:blipFill>
        <p:spPr bwMode="auto">
          <a:xfrm>
            <a:off x="0" y="0"/>
            <a:ext cx="9396536" cy="1134988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0.gstatic.com/images?q=tbn:ANd9GcTXf1EexzHP4ZRWCCL-Sk1NExy63ibXb9M1dnvgQKky4LqhbKW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idx="4294967295"/>
          </p:nvPr>
        </p:nvSpPr>
        <p:spPr>
          <a:xfrm>
            <a:off x="179512" y="0"/>
            <a:ext cx="8964488" cy="1628800"/>
          </a:xfrm>
        </p:spPr>
        <p:txBody>
          <a:bodyPr>
            <a:normAutofit fontScale="90000"/>
          </a:bodyPr>
          <a:lstStyle/>
          <a:p>
            <a:pPr algn="ctr"/>
            <a:r>
              <a:rPr lang="en-US" sz="3100" dirty="0" smtClean="0">
                <a:solidFill>
                  <a:srgbClr val="FFC000"/>
                </a:solidFill>
              </a:rPr>
              <a:t>Avatar Declaration Day – attended by 300 people </a:t>
            </a:r>
            <a:br>
              <a:rPr lang="en-US" sz="3100" dirty="0" smtClean="0">
                <a:solidFill>
                  <a:srgbClr val="FFC000"/>
                </a:solidFill>
              </a:rPr>
            </a:br>
            <a:r>
              <a:rPr lang="en-US" sz="3100" dirty="0" smtClean="0">
                <a:solidFill>
                  <a:srgbClr val="FFC000"/>
                </a:solidFill>
              </a:rPr>
              <a:t>Free Food &amp; Medical, HV Stalls &amp; Posters, Entertainment, Maori &amp; Pacific Island Cultural Items, Fire Safety , Fun Activities &amp; Games</a:t>
            </a:r>
            <a:endParaRPr lang="en-US" sz="3100" b="1" dirty="0">
              <a:solidFill>
                <a:srgbClr val="FFC000"/>
              </a:solidFill>
            </a:endParaRPr>
          </a:p>
        </p:txBody>
      </p:sp>
      <p:sp>
        <p:nvSpPr>
          <p:cNvPr id="3" name="Content Placeholder 2"/>
          <p:cNvSpPr>
            <a:spLocks noGrp="1"/>
          </p:cNvSpPr>
          <p:nvPr>
            <p:ph idx="4294967295"/>
          </p:nvPr>
        </p:nvSpPr>
        <p:spPr>
          <a:xfrm>
            <a:off x="0" y="1196974"/>
            <a:ext cx="9144000" cy="5544393"/>
          </a:xfrm>
        </p:spPr>
        <p:txBody>
          <a:bodyPr>
            <a:normAutofit/>
          </a:bodyPr>
          <a:lstStyle/>
          <a:p>
            <a:endParaRPr lang="en-US" sz="4400" dirty="0"/>
          </a:p>
          <a:p>
            <a:pPr>
              <a:buNone/>
            </a:pPr>
            <a:endParaRPr lang="en-US" sz="4400" dirty="0" smtClean="0"/>
          </a:p>
          <a:p>
            <a:pPr>
              <a:buNone/>
            </a:pPr>
            <a:endParaRPr lang="en-US" sz="4400" dirty="0" smtClean="0"/>
          </a:p>
        </p:txBody>
      </p:sp>
      <p:pic>
        <p:nvPicPr>
          <p:cNvPr id="2050" name="Picture 2"/>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03448"/>
            <a:ext cx="9144000" cy="2160240"/>
          </a:xfrm>
        </p:spPr>
        <p:txBody>
          <a:bodyPr>
            <a:normAutofit/>
          </a:bodyPr>
          <a:lstStyle/>
          <a:p>
            <a:pPr algn="ctr"/>
            <a:r>
              <a:rPr lang="en-US" sz="2400" dirty="0" smtClean="0"/>
              <a:t>Avatar Declaration Day – attended by 300 people – Free Food &amp; Medical, HV Stalls &amp; Posters, Entertainment, Maori &amp; Pacific Island Cultural Items, Fire Safety , Fun Activities &amp; Games</a:t>
            </a:r>
            <a:endParaRPr lang="en-US" sz="2400" dirty="0"/>
          </a:p>
        </p:txBody>
      </p:sp>
      <p:pic>
        <p:nvPicPr>
          <p:cNvPr id="1026" name="Picture 2" descr="C:\Documents and Settings\RAVI\My Documents\My Pictures\Avatar Declaration Day 19 Oct 2013 at Rongomai School 6.jpg"/>
          <p:cNvPicPr>
            <a:picLocks noChangeAspect="1" noChangeArrowheads="1"/>
          </p:cNvPicPr>
          <p:nvPr/>
        </p:nvPicPr>
        <p:blipFill>
          <a:blip r:embed="rId2" cstate="print"/>
          <a:srcRect/>
          <a:stretch>
            <a:fillRect/>
          </a:stretch>
        </p:blipFill>
        <p:spPr bwMode="auto">
          <a:xfrm>
            <a:off x="-468560" y="-171400"/>
            <a:ext cx="10369152" cy="7029400"/>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52128"/>
          </a:xfrm>
        </p:spPr>
        <p:txBody>
          <a:bodyPr/>
          <a:lstStyle/>
          <a:p>
            <a:r>
              <a:rPr lang="en-AU" dirty="0" smtClean="0"/>
              <a:t>Focused Service Group</a:t>
            </a:r>
            <a:endParaRPr lang="en-AU" dirty="0"/>
          </a:p>
        </p:txBody>
      </p:sp>
      <p:sp>
        <p:nvSpPr>
          <p:cNvPr id="3" name="Content Placeholder 2"/>
          <p:cNvSpPr>
            <a:spLocks noGrp="1"/>
          </p:cNvSpPr>
          <p:nvPr>
            <p:ph sz="half" idx="1"/>
          </p:nvPr>
        </p:nvSpPr>
        <p:spPr>
          <a:xfrm>
            <a:off x="457200" y="1556792"/>
            <a:ext cx="4038600" cy="4798133"/>
          </a:xfrm>
        </p:spPr>
        <p:txBody>
          <a:bodyPr>
            <a:noAutofit/>
          </a:bodyPr>
          <a:lstStyle/>
          <a:p>
            <a:r>
              <a:rPr lang="en-AU" sz="3200" dirty="0" smtClean="0"/>
              <a:t>A dedicated service team has been established in one region</a:t>
            </a:r>
          </a:p>
          <a:p>
            <a:r>
              <a:rPr lang="en-AU" sz="3200" dirty="0" smtClean="0"/>
              <a:t>Made up of devotees who want to be fully focused on service as their spiritual practice</a:t>
            </a:r>
            <a:endParaRPr lang="en-AU" sz="3200" dirty="0"/>
          </a:p>
        </p:txBody>
      </p:sp>
      <p:pic>
        <p:nvPicPr>
          <p:cNvPr id="3074" name="Picture 2" descr="C:\Users\Jenny\Pictures\Sai 2014\2014-03-25 19 44 53.jpg"/>
          <p:cNvPicPr>
            <a:picLocks noGrp="1" noChangeAspect="1" noChangeArrowheads="1"/>
          </p:cNvPicPr>
          <p:nvPr>
            <p:ph sz="half" idx="2"/>
          </p:nvPr>
        </p:nvPicPr>
        <p:blipFill>
          <a:blip r:embed="rId2" cstate="print"/>
          <a:srcRect/>
          <a:stretch>
            <a:fillRect/>
          </a:stretch>
        </p:blipFill>
        <p:spPr bwMode="auto">
          <a:xfrm>
            <a:off x="4499992" y="2060848"/>
            <a:ext cx="4558232" cy="3672408"/>
          </a:xfrm>
          <a:prstGeom prst="rect">
            <a:avLst/>
          </a:prstGeom>
          <a:noFill/>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76672"/>
            <a:ext cx="8229600" cy="1080120"/>
          </a:xfrm>
        </p:spPr>
        <p:txBody>
          <a:bodyPr>
            <a:normAutofit fontScale="90000"/>
          </a:bodyPr>
          <a:lstStyle/>
          <a:p>
            <a:r>
              <a:rPr lang="en-AU" dirty="0" smtClean="0"/>
              <a:t>Avatar Declaration Day – Human Values Stalls and Free Medical</a:t>
            </a:r>
            <a:endParaRPr lang="en-AU" dirty="0"/>
          </a:p>
        </p:txBody>
      </p:sp>
      <p:pic>
        <p:nvPicPr>
          <p:cNvPr id="6" name="Picture 2"/>
          <p:cNvPicPr>
            <a:picLocks noGrp="1" noChangeAspect="1" noChangeArrowheads="1"/>
          </p:cNvPicPr>
          <p:nvPr>
            <p:ph sz="half" idx="1"/>
          </p:nvPr>
        </p:nvPicPr>
        <p:blipFill>
          <a:blip r:embed="rId2" cstate="print"/>
          <a:srcRect/>
          <a:stretch>
            <a:fillRect/>
          </a:stretch>
        </p:blipFill>
        <p:spPr bwMode="auto">
          <a:xfrm>
            <a:off x="530458" y="2060849"/>
            <a:ext cx="3897526" cy="3888432"/>
          </a:xfrm>
          <a:prstGeom prst="rect">
            <a:avLst/>
          </a:prstGeom>
          <a:noFill/>
          <a:ln w="9525">
            <a:noFill/>
            <a:miter lim="800000"/>
            <a:headEnd/>
            <a:tailEnd/>
          </a:ln>
          <a:effectLst/>
        </p:spPr>
      </p:pic>
      <p:pic>
        <p:nvPicPr>
          <p:cNvPr id="7" name="Picture 3"/>
          <p:cNvPicPr>
            <a:picLocks noGrp="1" noChangeAspect="1" noChangeArrowheads="1"/>
          </p:cNvPicPr>
          <p:nvPr>
            <p:ph sz="half" idx="2"/>
          </p:nvPr>
        </p:nvPicPr>
        <p:blipFill>
          <a:blip r:embed="rId3" cstate="print"/>
          <a:srcRect/>
          <a:stretch>
            <a:fillRect/>
          </a:stretch>
        </p:blipFill>
        <p:spPr bwMode="auto">
          <a:xfrm>
            <a:off x="4810616" y="2060849"/>
            <a:ext cx="3713767" cy="388843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32656"/>
            <a:ext cx="8229600" cy="1152128"/>
          </a:xfrm>
        </p:spPr>
        <p:txBody>
          <a:bodyPr>
            <a:normAutofit fontScale="90000"/>
          </a:bodyPr>
          <a:lstStyle/>
          <a:p>
            <a:pPr algn="ctr"/>
            <a:r>
              <a:rPr lang="en-AU" dirty="0" smtClean="0"/>
              <a:t>Avatar Declaration Day-</a:t>
            </a:r>
            <a:br>
              <a:rPr lang="en-AU" dirty="0" smtClean="0"/>
            </a:br>
            <a:r>
              <a:rPr lang="en-AU" dirty="0" smtClean="0"/>
              <a:t> Human Values Posters</a:t>
            </a:r>
            <a:endParaRPr lang="en-AU" dirty="0"/>
          </a:p>
        </p:txBody>
      </p:sp>
      <p:sp>
        <p:nvSpPr>
          <p:cNvPr id="7" name="Content Placeholder 6"/>
          <p:cNvSpPr>
            <a:spLocks noGrp="1"/>
          </p:cNvSpPr>
          <p:nvPr>
            <p:ph sz="half" idx="2"/>
          </p:nvPr>
        </p:nvSpPr>
        <p:spPr/>
        <p:txBody>
          <a:bodyPr/>
          <a:lstStyle/>
          <a:p>
            <a:endParaRPr lang="en-AU" dirty="0"/>
          </a:p>
        </p:txBody>
      </p:sp>
      <p:pic>
        <p:nvPicPr>
          <p:cNvPr id="8" name="Picture 2"/>
          <p:cNvPicPr>
            <a:picLocks noGrp="1" noChangeAspect="1" noChangeArrowheads="1"/>
          </p:cNvPicPr>
          <p:nvPr>
            <p:ph sz="half" idx="1"/>
          </p:nvPr>
        </p:nvPicPr>
        <p:blipFill>
          <a:blip r:embed="rId2" cstate="print"/>
          <a:srcRect/>
          <a:stretch>
            <a:fillRect/>
          </a:stretch>
        </p:blipFill>
        <p:spPr bwMode="auto">
          <a:xfrm>
            <a:off x="457200" y="1700808"/>
            <a:ext cx="8363272" cy="432048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0.gstatic.com/images?q=tbn:ANd9GcTXf1EexzHP4ZRWCCL-Sk1NExy63ibXb9M1dnvgQKky4LqhbKW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155448"/>
            <a:ext cx="8229600" cy="1041304"/>
          </a:xfrm>
        </p:spPr>
        <p:txBody>
          <a:bodyPr/>
          <a:lstStyle/>
          <a:p>
            <a:pPr algn="ctr"/>
            <a:r>
              <a:rPr lang="en-US" dirty="0" smtClean="0">
                <a:solidFill>
                  <a:srgbClr val="FFC000"/>
                </a:solidFill>
              </a:rPr>
              <a:t>Planned Initiatives</a:t>
            </a:r>
            <a:endParaRPr lang="en-US" b="1" dirty="0">
              <a:solidFill>
                <a:srgbClr val="FFC000"/>
              </a:solidFill>
            </a:endParaRPr>
          </a:p>
        </p:txBody>
      </p:sp>
      <p:sp>
        <p:nvSpPr>
          <p:cNvPr id="3" name="Content Placeholder 2"/>
          <p:cNvSpPr>
            <a:spLocks noGrp="1"/>
          </p:cNvSpPr>
          <p:nvPr>
            <p:ph idx="1"/>
          </p:nvPr>
        </p:nvSpPr>
        <p:spPr>
          <a:xfrm>
            <a:off x="179512" y="1340769"/>
            <a:ext cx="8856984" cy="5060032"/>
          </a:xfrm>
        </p:spPr>
        <p:txBody>
          <a:bodyPr>
            <a:normAutofit fontScale="92500"/>
          </a:bodyPr>
          <a:lstStyle/>
          <a:p>
            <a:pPr lvl="0"/>
            <a:r>
              <a:rPr lang="en-US" sz="2400" dirty="0" smtClean="0">
                <a:solidFill>
                  <a:schemeClr val="bg1">
                    <a:lumMod val="95000"/>
                  </a:schemeClr>
                </a:solidFill>
              </a:rPr>
              <a:t>A final session  to develop the National Vision and Strategy Plan will be held in December. </a:t>
            </a:r>
          </a:p>
          <a:p>
            <a:pPr lvl="0"/>
            <a:r>
              <a:rPr lang="en-US" sz="2400" dirty="0" smtClean="0">
                <a:solidFill>
                  <a:schemeClr val="bg1">
                    <a:lumMod val="95000"/>
                  </a:schemeClr>
                </a:solidFill>
              </a:rPr>
              <a:t>Certificate in Adult Education Course for Trainers &amp; Facilitators – Dec 2014 to March 2015</a:t>
            </a:r>
          </a:p>
          <a:p>
            <a:pPr lvl="0"/>
            <a:r>
              <a:rPr lang="en-US" sz="2400" dirty="0" smtClean="0">
                <a:solidFill>
                  <a:schemeClr val="bg1">
                    <a:lumMod val="95000"/>
                  </a:schemeClr>
                </a:solidFill>
              </a:rPr>
              <a:t>Plan to deliver own ISSE Intermediate &amp; Parenting Programs in late 2015 / early 2016</a:t>
            </a:r>
          </a:p>
          <a:p>
            <a:pPr lvl="0"/>
            <a:r>
              <a:rPr lang="en-US" sz="2400" dirty="0" smtClean="0">
                <a:solidFill>
                  <a:schemeClr val="bg1">
                    <a:lumMod val="95000"/>
                  </a:schemeClr>
                </a:solidFill>
              </a:rPr>
              <a:t>Ongoing “Community Adoption Program” and “Mentoring Young People”.</a:t>
            </a:r>
          </a:p>
          <a:p>
            <a:pPr lvl="0"/>
            <a:r>
              <a:rPr lang="en-US" sz="2400" dirty="0" smtClean="0">
                <a:solidFill>
                  <a:schemeClr val="bg1">
                    <a:lumMod val="95000"/>
                  </a:schemeClr>
                </a:solidFill>
              </a:rPr>
              <a:t>Planning underway for next years 10</a:t>
            </a:r>
            <a:r>
              <a:rPr lang="en-US" sz="2400" baseline="30000" dirty="0" smtClean="0">
                <a:solidFill>
                  <a:schemeClr val="bg1">
                    <a:lumMod val="95000"/>
                  </a:schemeClr>
                </a:solidFill>
              </a:rPr>
              <a:t>th</a:t>
            </a:r>
            <a:r>
              <a:rPr lang="en-US" sz="2400" dirty="0" smtClean="0">
                <a:solidFill>
                  <a:schemeClr val="bg1">
                    <a:lumMod val="95000"/>
                  </a:schemeClr>
                </a:solidFill>
              </a:rPr>
              <a:t> Fiji Medical Camp and the National SSE retreat at Easter 2015 themed “Be the Love that You Are”.</a:t>
            </a:r>
          </a:p>
          <a:p>
            <a:pPr lvl="0"/>
            <a:r>
              <a:rPr lang="en-US" sz="2400" dirty="0" smtClean="0">
                <a:solidFill>
                  <a:schemeClr val="bg1">
                    <a:lumMod val="95000"/>
                  </a:schemeClr>
                </a:solidFill>
              </a:rPr>
              <a:t>Increased focus on Study Circles based on the World Conference Theme on “Love and Selfless Service” – Big Challenge!</a:t>
            </a:r>
          </a:p>
          <a:p>
            <a:endParaRPr lang="en-US" sz="2400" dirty="0">
              <a:solidFill>
                <a:schemeClr val="bg1">
                  <a:lumMod val="95000"/>
                </a:schemeClr>
              </a:solidFill>
            </a:endParaRPr>
          </a:p>
          <a:p>
            <a:pPr>
              <a:buNone/>
            </a:pPr>
            <a:endParaRPr lang="en-US" sz="4400" dirty="0" smtClean="0"/>
          </a:p>
          <a:p>
            <a:pPr>
              <a:buNone/>
            </a:pPr>
            <a:endParaRPr lang="en-US" sz="4400" dirty="0" smtClean="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476672"/>
            <a:ext cx="7851648" cy="1440160"/>
          </a:xfrm>
        </p:spPr>
        <p:txBody>
          <a:bodyPr>
            <a:normAutofit/>
          </a:bodyPr>
          <a:lstStyle/>
          <a:p>
            <a:pPr algn="ctr"/>
            <a:r>
              <a:rPr lang="en-AU" sz="7200" dirty="0" smtClean="0"/>
              <a:t>FIJI</a:t>
            </a:r>
            <a:endParaRPr lang="en-AU" sz="7200" dirty="0"/>
          </a:p>
        </p:txBody>
      </p:sp>
      <p:sp>
        <p:nvSpPr>
          <p:cNvPr id="5" name="Subtitle 4"/>
          <p:cNvSpPr>
            <a:spLocks noGrp="1"/>
          </p:cNvSpPr>
          <p:nvPr>
            <p:ph type="subTitle" idx="1"/>
          </p:nvPr>
        </p:nvSpPr>
        <p:spPr>
          <a:xfrm>
            <a:off x="533400" y="2132856"/>
            <a:ext cx="7854696" cy="2848280"/>
          </a:xfrm>
        </p:spPr>
        <p:txBody>
          <a:bodyPr/>
          <a:lstStyle/>
          <a:p>
            <a:r>
              <a:rPr lang="en-AU" dirty="0" smtClean="0"/>
              <a:t>Sathya Sai International Fiji</a:t>
            </a:r>
          </a:p>
          <a:p>
            <a:r>
              <a:rPr lang="en-AU" dirty="0" smtClean="0"/>
              <a:t>Incorporated under the Charitable Trust Act Cap 67</a:t>
            </a:r>
          </a:p>
          <a:p>
            <a:endParaRPr lang="en-AU" dirty="0"/>
          </a:p>
        </p:txBody>
      </p:sp>
      <p:pic>
        <p:nvPicPr>
          <p:cNvPr id="6" name="Picture 5"/>
          <p:cNvPicPr/>
          <p:nvPr/>
        </p:nvPicPr>
        <p:blipFill>
          <a:blip r:embed="rId2" cstate="print"/>
          <a:srcRect/>
          <a:stretch>
            <a:fillRect/>
          </a:stretch>
        </p:blipFill>
        <p:spPr bwMode="auto">
          <a:xfrm>
            <a:off x="3059832" y="3717032"/>
            <a:ext cx="3048000" cy="281101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52128"/>
          </a:xfrm>
        </p:spPr>
        <p:txBody>
          <a:bodyPr>
            <a:normAutofit fontScale="90000"/>
          </a:bodyPr>
          <a:lstStyle/>
          <a:p>
            <a:r>
              <a:rPr lang="en-US" dirty="0" smtClean="0"/>
              <a:t>Fiji’s location in the South Pacific</a:t>
            </a:r>
            <a:endParaRPr lang="en-US" dirty="0"/>
          </a:p>
        </p:txBody>
      </p:sp>
      <p:sp>
        <p:nvSpPr>
          <p:cNvPr id="3" name="Content Placeholder 2"/>
          <p:cNvSpPr>
            <a:spLocks noGrp="1"/>
          </p:cNvSpPr>
          <p:nvPr>
            <p:ph idx="1"/>
          </p:nvPr>
        </p:nvSpPr>
        <p:spPr/>
        <p:txBody>
          <a:bodyPr/>
          <a:lstStyle/>
          <a:p>
            <a:r>
              <a:rPr lang="en-US" dirty="0" smtClean="0"/>
              <a:t>Isolated. </a:t>
            </a:r>
          </a:p>
          <a:p>
            <a:r>
              <a:rPr lang="en-US" dirty="0" smtClean="0"/>
              <a:t>Some 16 continuous hours of flying from Bangalore, 4 &amp; ½  hours from Sydney , and 4 hours from Auckland, NZ.</a:t>
            </a:r>
          </a:p>
          <a:p>
            <a:endParaRPr lang="en-US" dirty="0"/>
          </a:p>
        </p:txBody>
      </p:sp>
      <p:pic>
        <p:nvPicPr>
          <p:cNvPr id="4" name="irc_mi" descr="http://dkssymg8pwa3q.cloudfront.net/images/surrounding-map-2.jpg"/>
          <p:cNvPicPr/>
          <p:nvPr/>
        </p:nvPicPr>
        <p:blipFill>
          <a:blip r:embed="rId2" cstate="print"/>
          <a:srcRect/>
          <a:stretch>
            <a:fillRect/>
          </a:stretch>
        </p:blipFill>
        <p:spPr bwMode="auto">
          <a:xfrm>
            <a:off x="1187624" y="3717032"/>
            <a:ext cx="6840760" cy="295232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Membership</a:t>
            </a:r>
            <a:endParaRPr lang="en-US" dirty="0"/>
          </a:p>
        </p:txBody>
      </p:sp>
      <p:sp>
        <p:nvSpPr>
          <p:cNvPr id="3" name="Content Placeholder 2"/>
          <p:cNvSpPr>
            <a:spLocks noGrp="1"/>
          </p:cNvSpPr>
          <p:nvPr>
            <p:ph idx="1"/>
          </p:nvPr>
        </p:nvSpPr>
        <p:spPr/>
        <p:txBody>
          <a:bodyPr/>
          <a:lstStyle/>
          <a:p>
            <a:r>
              <a:rPr lang="en-US" dirty="0" smtClean="0"/>
              <a:t>Members 18 years and older	173     </a:t>
            </a:r>
          </a:p>
          <a:p>
            <a:pPr>
              <a:buNone/>
            </a:pPr>
            <a:r>
              <a:rPr lang="en-US" dirty="0" smtClean="0"/>
              <a:t>    Youth numbers			  55   </a:t>
            </a:r>
          </a:p>
          <a:p>
            <a:r>
              <a:rPr lang="en-US" b="1" dirty="0" smtClean="0"/>
              <a:t>Issues</a:t>
            </a:r>
          </a:p>
          <a:p>
            <a:r>
              <a:rPr lang="en-US" dirty="0" smtClean="0"/>
              <a:t>Aging membership</a:t>
            </a:r>
          </a:p>
          <a:p>
            <a:r>
              <a:rPr lang="en-US" dirty="0" smtClean="0"/>
              <a:t>Youths migrating     </a:t>
            </a:r>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Solar Power Received for School 2014</a:t>
            </a:r>
            <a:endParaRPr lang="en-US" dirty="0"/>
          </a:p>
        </p:txBody>
      </p:sp>
      <p:pic>
        <p:nvPicPr>
          <p:cNvPr id="4" name="Content Placeholder 3" descr="C:\Users\reddyh\AppData\Local\Temp\IMG_107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8265" y="1716419"/>
            <a:ext cx="5727469" cy="4293524"/>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Initiatives: EHV</a:t>
            </a:r>
            <a:endParaRPr lang="en-US" dirty="0"/>
          </a:p>
        </p:txBody>
      </p:sp>
      <p:sp>
        <p:nvSpPr>
          <p:cNvPr id="3" name="Content Placeholder 2"/>
          <p:cNvSpPr>
            <a:spLocks noGrp="1"/>
          </p:cNvSpPr>
          <p:nvPr>
            <p:ph idx="1"/>
          </p:nvPr>
        </p:nvSpPr>
        <p:spPr/>
        <p:txBody>
          <a:bodyPr/>
          <a:lstStyle/>
          <a:p>
            <a:r>
              <a:rPr lang="en-US" dirty="0" smtClean="0"/>
              <a:t>Principals’ Conferences on EHV - Directed by Ministry of Education</a:t>
            </a:r>
          </a:p>
          <a:p>
            <a:r>
              <a:rPr lang="en-US" dirty="0" smtClean="0"/>
              <a:t>Teacher In Charge at the Schools EHV also invited for workshop</a:t>
            </a:r>
            <a:endParaRPr lang="en-US"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Initiatives: Service</a:t>
            </a:r>
            <a:endParaRPr lang="en-US" dirty="0"/>
          </a:p>
        </p:txBody>
      </p:sp>
      <p:sp>
        <p:nvSpPr>
          <p:cNvPr id="3" name="Content Placeholder 2"/>
          <p:cNvSpPr>
            <a:spLocks noGrp="1"/>
          </p:cNvSpPr>
          <p:nvPr>
            <p:ph idx="1"/>
          </p:nvPr>
        </p:nvSpPr>
        <p:spPr/>
        <p:txBody>
          <a:bodyPr>
            <a:normAutofit lnSpcReduction="10000"/>
          </a:bodyPr>
          <a:lstStyle/>
          <a:p>
            <a:r>
              <a:rPr lang="en-US" dirty="0" smtClean="0"/>
              <a:t>60 Street dwellers provided with lunch, blankets &amp; clothes</a:t>
            </a:r>
          </a:p>
          <a:p>
            <a:r>
              <a:rPr lang="en-US" dirty="0" smtClean="0"/>
              <a:t>Two medical camps organised with local doctor input</a:t>
            </a:r>
          </a:p>
          <a:p>
            <a:r>
              <a:rPr lang="en-US" dirty="0" smtClean="0"/>
              <a:t>Medical Camp by NZ held 5 to 10 May</a:t>
            </a:r>
          </a:p>
          <a:p>
            <a:pPr lvl="0"/>
            <a:r>
              <a:rPr lang="en-US" dirty="0"/>
              <a:t>Medical Camp by Australian devotees held August 18 to </a:t>
            </a:r>
            <a:r>
              <a:rPr lang="en-US" dirty="0" smtClean="0"/>
              <a:t>21</a:t>
            </a:r>
            <a:endParaRPr lang="en-US" dirty="0"/>
          </a:p>
          <a:p>
            <a:pPr lvl="0"/>
            <a:r>
              <a:rPr lang="en-US" dirty="0"/>
              <a:t>Joint medical conference Fiji/Australia on </a:t>
            </a:r>
            <a:r>
              <a:rPr lang="en-US" dirty="0" smtClean="0"/>
              <a:t>Men’s Health </a:t>
            </a:r>
            <a:r>
              <a:rPr lang="en-US" dirty="0"/>
              <a:t>held on 17/8/14</a:t>
            </a:r>
          </a:p>
          <a:p>
            <a:r>
              <a:rPr lang="en-US" dirty="0"/>
              <a:t>Blood drives were held in various parts of </a:t>
            </a:r>
            <a:r>
              <a:rPr lang="en-US" dirty="0" smtClean="0"/>
              <a:t>Fiji &amp; collected </a:t>
            </a:r>
            <a:r>
              <a:rPr lang="en-US" dirty="0" smtClean="0">
                <a:solidFill>
                  <a:srgbClr val="000000"/>
                </a:solidFill>
              </a:rPr>
              <a:t>437 pints.</a:t>
            </a:r>
          </a:p>
          <a:p>
            <a:pPr lvl="0"/>
            <a:endParaRPr lang="en-US" dirty="0"/>
          </a:p>
          <a:p>
            <a:endParaRPr lang="en-US"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Relief for Flood Victims 2014</a:t>
            </a:r>
            <a:endParaRPr lang="en-US" dirty="0"/>
          </a:p>
        </p:txBody>
      </p:sp>
      <p:pic>
        <p:nvPicPr>
          <p:cNvPr id="4" name="Content Placeholder 3" descr="C:\Users\reddyh\AppData\Local\Temp\IMG_1278.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8265" y="1716419"/>
            <a:ext cx="5727469" cy="4293524"/>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32656"/>
            <a:ext cx="6766520" cy="1080120"/>
          </a:xfrm>
        </p:spPr>
        <p:txBody>
          <a:bodyPr>
            <a:noAutofit/>
          </a:bodyPr>
          <a:lstStyle/>
          <a:p>
            <a:r>
              <a:rPr lang="en-AU" sz="4000" b="1" dirty="0" smtClean="0"/>
              <a:t>National Blood Donation Service Project : Oct – Nov 2014</a:t>
            </a:r>
            <a:endParaRPr lang="en-AU" sz="4000" b="1" dirty="0"/>
          </a:p>
        </p:txBody>
      </p:sp>
      <p:sp>
        <p:nvSpPr>
          <p:cNvPr id="7" name="Text Placeholder 6"/>
          <p:cNvSpPr>
            <a:spLocks noGrp="1"/>
          </p:cNvSpPr>
          <p:nvPr>
            <p:ph type="body" idx="2"/>
          </p:nvPr>
        </p:nvSpPr>
        <p:spPr>
          <a:xfrm>
            <a:off x="685800" y="1484784"/>
            <a:ext cx="8062664" cy="1080120"/>
          </a:xfrm>
        </p:spPr>
        <p:txBody>
          <a:bodyPr>
            <a:noAutofit/>
          </a:bodyPr>
          <a:lstStyle/>
          <a:p>
            <a:r>
              <a:rPr lang="en-AU" sz="2800" dirty="0" smtClean="0"/>
              <a:t>The Australian Red Cross is keen to build a closer relationship with the SSIO of Australia following the  website promotion work on Liquid Love</a:t>
            </a:r>
            <a:endParaRPr lang="en-AU" sz="2800" dirty="0"/>
          </a:p>
        </p:txBody>
      </p:sp>
      <p:pic>
        <p:nvPicPr>
          <p:cNvPr id="1026" name="Picture 2" descr="Still1016_00000"/>
          <p:cNvPicPr>
            <a:picLocks noGrp="1" noChangeAspect="1" noChangeArrowheads="1"/>
          </p:cNvPicPr>
          <p:nvPr>
            <p:ph sz="half" idx="1"/>
          </p:nvPr>
        </p:nvPicPr>
        <p:blipFill>
          <a:blip r:embed="rId2" cstate="print"/>
          <a:stretch>
            <a:fillRect/>
          </a:stretch>
        </p:blipFill>
        <p:spPr bwMode="auto">
          <a:xfrm>
            <a:off x="1187624" y="3068960"/>
            <a:ext cx="6624736" cy="341716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Australian/Fiji Medical Camp 2014 </a:t>
            </a:r>
            <a:endParaRPr lang="en-US" dirty="0"/>
          </a:p>
        </p:txBody>
      </p:sp>
      <p:pic>
        <p:nvPicPr>
          <p:cNvPr id="1026" name="Picture 2" descr="C:\Users\user\AppData\Local\Microsoft\Windows\Temporary Internet Files\Content.IE5\87UL6ZL6\IMG_0758.JPG"/>
          <p:cNvPicPr>
            <a:picLocks noGrp="1" noChangeAspect="1" noChangeArrowheads="1"/>
          </p:cNvPicPr>
          <p:nvPr>
            <p:ph idx="1"/>
          </p:nvPr>
        </p:nvPicPr>
        <p:blipFill>
          <a:blip r:embed="rId2" cstate="print"/>
          <a:srcRect/>
          <a:stretch>
            <a:fillRect/>
          </a:stretch>
        </p:blipFill>
        <p:spPr bwMode="auto">
          <a:xfrm>
            <a:off x="1295400" y="2276872"/>
            <a:ext cx="6629400" cy="4123928"/>
          </a:xfrm>
          <a:prstGeom prst="rect">
            <a:avLst/>
          </a:prstGeom>
          <a:noFill/>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NZ Medical Team 2014</a:t>
            </a:r>
            <a:endParaRPr lang="en-US" dirty="0"/>
          </a:p>
        </p:txBody>
      </p:sp>
      <p:pic>
        <p:nvPicPr>
          <p:cNvPr id="4" name="Content Placeholder 3" descr="C:\Users\reddyh\Google Drive\Sai Files\2014 photo diary\4_0 NZ Medical camp.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2060848"/>
            <a:ext cx="3810000" cy="4187552"/>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Medical Conference 2014: Aust/Fiji</a:t>
            </a:r>
            <a:endParaRPr lang="en-US" dirty="0"/>
          </a:p>
        </p:txBody>
      </p:sp>
      <p:pic>
        <p:nvPicPr>
          <p:cNvPr id="4" name="Content Placeholder 3" descr="C:\Users\reddyh\Google Drive\Sai Files\2014 photo diary\9_1 Sai Medical Conference.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916832"/>
            <a:ext cx="6785358" cy="445395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Devotion Wing</a:t>
            </a:r>
            <a:endParaRPr lang="en-US" dirty="0"/>
          </a:p>
        </p:txBody>
      </p:sp>
      <p:sp>
        <p:nvSpPr>
          <p:cNvPr id="3" name="Content Placeholder 2"/>
          <p:cNvSpPr>
            <a:spLocks noGrp="1"/>
          </p:cNvSpPr>
          <p:nvPr>
            <p:ph idx="1"/>
          </p:nvPr>
        </p:nvSpPr>
        <p:spPr/>
        <p:txBody>
          <a:bodyPr/>
          <a:lstStyle/>
          <a:p>
            <a:pPr lvl="0"/>
            <a:r>
              <a:rPr lang="en-US" dirty="0"/>
              <a:t>Special prayers were conducted for 2 sick Sai devotees &amp; release of 45 Fiji solders in Middle East.</a:t>
            </a:r>
          </a:p>
          <a:p>
            <a:r>
              <a:rPr lang="en-US" dirty="0" smtClean="0"/>
              <a:t>Two Conferences held.</a:t>
            </a:r>
          </a:p>
          <a:p>
            <a:r>
              <a:rPr lang="en-US" dirty="0" smtClean="0"/>
              <a:t>Participation in Interfaith meetings/prayers.</a:t>
            </a:r>
          </a:p>
          <a:p>
            <a:r>
              <a:rPr lang="en-US" dirty="0" smtClean="0"/>
              <a:t>Participation in Study Circle improving</a:t>
            </a:r>
          </a:p>
          <a:p>
            <a:r>
              <a:rPr lang="en-US" dirty="0" smtClean="0"/>
              <a:t>Regular Bhajans</a:t>
            </a:r>
            <a:endParaRPr lang="en-US"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Devotional Conferences 2014 </a:t>
            </a:r>
            <a:endParaRPr lang="en-US" dirty="0"/>
          </a:p>
        </p:txBody>
      </p:sp>
      <p:pic>
        <p:nvPicPr>
          <p:cNvPr id="4" name="Content Placeholder 3" descr="J:\DCIM\134___07\IMG_2575.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8265" y="1988839"/>
            <a:ext cx="5727469" cy="402110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Youth Programme: Mental Health Conference 16/8/2014</a:t>
            </a:r>
            <a:endParaRPr lang="en-US" dirty="0"/>
          </a:p>
        </p:txBody>
      </p:sp>
      <p:pic>
        <p:nvPicPr>
          <p:cNvPr id="4" name="Content Placeholder 3" descr="J:\DCIM\135___08\IMG_2858.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8265" y="2060847"/>
            <a:ext cx="5727469" cy="394909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Street Kids: Cared</a:t>
            </a:r>
            <a:endParaRPr lang="en-US" dirty="0"/>
          </a:p>
        </p:txBody>
      </p:sp>
      <p:pic>
        <p:nvPicPr>
          <p:cNvPr id="4" name="Content Placeholder 3" descr="J:\DCIM\135___08\IMG_2943.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8265" y="2204863"/>
            <a:ext cx="5727469" cy="3805079"/>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Street Dweller Fed</a:t>
            </a:r>
            <a:endParaRPr lang="en-US" dirty="0"/>
          </a:p>
        </p:txBody>
      </p:sp>
      <p:pic>
        <p:nvPicPr>
          <p:cNvPr id="4" name="Content Placeholder 3" descr="J:\DCIM\135___08\IMG_2945.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8265" y="2060847"/>
            <a:ext cx="5727469" cy="394909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 to Orphanage by Youths</a:t>
            </a:r>
            <a:endParaRPr lang="en-US" dirty="0"/>
          </a:p>
        </p:txBody>
      </p:sp>
      <p:pic>
        <p:nvPicPr>
          <p:cNvPr id="4" name="Content Placeholder 3" descr="C:\Users\reddyh\Google Drive\Sai Files\2014 photo diary\11_1 Visit to St Christophers Home-An act of Love all Serve All as one big happy family.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8265" y="1988839"/>
            <a:ext cx="5727469" cy="402110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Workshop By Bro Nair from Sydney</a:t>
            </a:r>
            <a:endParaRPr lang="en-US" dirty="0"/>
          </a:p>
        </p:txBody>
      </p:sp>
      <p:pic>
        <p:nvPicPr>
          <p:cNvPr id="4" name="Content Placeholder 3" descr="C:\Users\reddyh\Google Drive\Sai Files\2014 photo diary\12 Study Circle Workshop by Br Krishnan Nair.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8265" y="1988839"/>
            <a:ext cx="5727469" cy="402110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04664"/>
            <a:ext cx="8229600" cy="1080120"/>
          </a:xfrm>
        </p:spPr>
        <p:txBody>
          <a:bodyPr/>
          <a:lstStyle/>
          <a:p>
            <a:r>
              <a:rPr lang="en-AU" dirty="0" smtClean="0"/>
              <a:t>Serve the Planet 2014</a:t>
            </a:r>
            <a:endParaRPr lang="en-AU" dirty="0"/>
          </a:p>
        </p:txBody>
      </p:sp>
      <p:sp>
        <p:nvSpPr>
          <p:cNvPr id="12" name="Text Placeholder 11"/>
          <p:cNvSpPr>
            <a:spLocks noGrp="1"/>
          </p:cNvSpPr>
          <p:nvPr>
            <p:ph type="body" idx="1"/>
          </p:nvPr>
        </p:nvSpPr>
        <p:spPr>
          <a:xfrm>
            <a:off x="0" y="4509120"/>
            <a:ext cx="4040188" cy="659352"/>
          </a:xfrm>
        </p:spPr>
        <p:txBody>
          <a:bodyPr/>
          <a:lstStyle/>
          <a:p>
            <a:r>
              <a:rPr lang="en-AU" dirty="0" smtClean="0"/>
              <a:t>Serving meals at Exodus Foundation</a:t>
            </a:r>
            <a:endParaRPr lang="en-AU" dirty="0"/>
          </a:p>
        </p:txBody>
      </p:sp>
      <p:sp>
        <p:nvSpPr>
          <p:cNvPr id="13" name="Text Placeholder 12"/>
          <p:cNvSpPr>
            <a:spLocks noGrp="1"/>
          </p:cNvSpPr>
          <p:nvPr>
            <p:ph type="body" sz="half" idx="3"/>
          </p:nvPr>
        </p:nvSpPr>
        <p:spPr>
          <a:xfrm>
            <a:off x="5436096" y="3284984"/>
            <a:ext cx="3707904" cy="654843"/>
          </a:xfrm>
        </p:spPr>
        <p:txBody>
          <a:bodyPr>
            <a:normAutofit fontScale="92500"/>
          </a:bodyPr>
          <a:lstStyle/>
          <a:p>
            <a:r>
              <a:rPr lang="en-AU" dirty="0" smtClean="0"/>
              <a:t>Assembly of Birthing kits</a:t>
            </a:r>
            <a:endParaRPr lang="en-AU" dirty="0"/>
          </a:p>
        </p:txBody>
      </p:sp>
      <p:pic>
        <p:nvPicPr>
          <p:cNvPr id="10" name="Content Placeholder 9" descr="Exodus service sep 14.jpg"/>
          <p:cNvPicPr>
            <a:picLocks noGrp="1" noChangeAspect="1"/>
          </p:cNvPicPr>
          <p:nvPr>
            <p:ph sz="quarter" idx="2"/>
          </p:nvPr>
        </p:nvPicPr>
        <p:blipFill>
          <a:blip r:embed="rId2" cstate="print"/>
          <a:stretch>
            <a:fillRect/>
          </a:stretch>
        </p:blipFill>
        <p:spPr>
          <a:xfrm>
            <a:off x="395536" y="1556792"/>
            <a:ext cx="4991590" cy="2808312"/>
          </a:xfrm>
        </p:spPr>
      </p:pic>
      <p:pic>
        <p:nvPicPr>
          <p:cNvPr id="17" name="Content Placeholder 16" descr="Birthing kit assembly.jpg"/>
          <p:cNvPicPr>
            <a:picLocks noGrp="1" noChangeAspect="1"/>
          </p:cNvPicPr>
          <p:nvPr>
            <p:ph sz="quarter" idx="4"/>
          </p:nvPr>
        </p:nvPicPr>
        <p:blipFill>
          <a:blip r:embed="rId3" cstate="print"/>
          <a:stretch>
            <a:fillRect/>
          </a:stretch>
        </p:blipFill>
        <p:spPr>
          <a:xfrm>
            <a:off x="4067944" y="4077072"/>
            <a:ext cx="4943460" cy="2520280"/>
          </a:xfrm>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Medical Camps with local Doctors 2014</a:t>
            </a:r>
            <a:endParaRPr lang="en-US" dirty="0"/>
          </a:p>
        </p:txBody>
      </p:sp>
      <p:pic>
        <p:nvPicPr>
          <p:cNvPr id="4" name="Content Placeholder 3" descr="C:\Users\reddyh\Google Drive\Sai Files\2014 photo diary\13_1 Avataarhood Day Medical Camp.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8265" y="1988839"/>
            <a:ext cx="5727469" cy="402110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Avatar Day/Diwali Sweets</a:t>
            </a:r>
            <a:endParaRPr lang="en-US" dirty="0"/>
          </a:p>
        </p:txBody>
      </p:sp>
      <p:pic>
        <p:nvPicPr>
          <p:cNvPr id="4" name="Content Placeholder 3" descr="C:\Users\reddyh\Google Drive\Sai Files\2014 photo diary\13_3 Narayan Seva ration and diwali sweets pack off loaded for distribution to patients.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8265" y="1988839"/>
            <a:ext cx="5727469" cy="402110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Avatar Day SSE Classes Oratory 2014</a:t>
            </a:r>
            <a:endParaRPr lang="en-US" dirty="0"/>
          </a:p>
        </p:txBody>
      </p:sp>
      <p:pic>
        <p:nvPicPr>
          <p:cNvPr id="4" name="Content Placeholder 3" descr="J:\DCIM\137___10\IMG_342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4109" y="1844823"/>
            <a:ext cx="5735782" cy="4165119"/>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PHILIPPINES</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SO.Logo.jpg"/>
          <p:cNvPicPr>
            <a:picLocks noChangeAspect="1"/>
          </p:cNvPicPr>
          <p:nvPr/>
        </p:nvPicPr>
        <p:blipFill>
          <a:blip r:embed="rId2" cstate="print"/>
          <a:stretch>
            <a:fillRect/>
          </a:stretch>
        </p:blipFill>
        <p:spPr>
          <a:xfrm>
            <a:off x="3275856" y="3861048"/>
            <a:ext cx="2240643" cy="2240643"/>
          </a:xfrm>
          <a:prstGeom prst="rect">
            <a:avLst/>
          </a:prstGeom>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Education in Human Values</a:t>
            </a:r>
            <a:br>
              <a:rPr lang="en-US" dirty="0" smtClean="0"/>
            </a:br>
            <a:r>
              <a:rPr lang="en-US" sz="3111" i="1" dirty="0" smtClean="0"/>
              <a:t>(EHV)</a:t>
            </a:r>
            <a:endParaRPr lang="en-US" sz="3111" i="1" dirty="0"/>
          </a:p>
        </p:txBody>
      </p:sp>
      <p:sp>
        <p:nvSpPr>
          <p:cNvPr id="5" name="Content Placeholder 4"/>
          <p:cNvSpPr>
            <a:spLocks noGrp="1"/>
          </p:cNvSpPr>
          <p:nvPr>
            <p:ph sz="half" idx="1"/>
          </p:nvPr>
        </p:nvSpPr>
        <p:spPr/>
        <p:txBody>
          <a:bodyPr>
            <a:normAutofit/>
          </a:bodyPr>
          <a:lstStyle/>
          <a:p>
            <a:r>
              <a:rPr lang="en-US" dirty="0"/>
              <a:t>Strengthening teacher training in</a:t>
            </a:r>
            <a:r>
              <a:rPr lang="en-US" dirty="0" smtClean="0"/>
              <a:t> EHV. </a:t>
            </a:r>
          </a:p>
          <a:p>
            <a:r>
              <a:rPr lang="en-US" dirty="0" smtClean="0"/>
              <a:t>Alumni to include values education in their classes.</a:t>
            </a:r>
          </a:p>
          <a:p>
            <a:r>
              <a:rPr lang="en-US" dirty="0" smtClean="0"/>
              <a:t>Introduce </a:t>
            </a:r>
            <a:r>
              <a:rPr lang="en-US" dirty="0"/>
              <a:t>human values</a:t>
            </a:r>
            <a:r>
              <a:rPr lang="en-US" dirty="0" smtClean="0"/>
              <a:t> to Master </a:t>
            </a:r>
            <a:r>
              <a:rPr lang="en-US" dirty="0"/>
              <a:t>of </a:t>
            </a:r>
            <a:r>
              <a:rPr lang="en-US" dirty="0" smtClean="0"/>
              <a:t>Education program.</a:t>
            </a:r>
          </a:p>
        </p:txBody>
      </p:sp>
      <p:pic>
        <p:nvPicPr>
          <p:cNvPr id="7" name="Content Placeholder 6" descr="Light.Meditation.in.lessonplan.jpg"/>
          <p:cNvPicPr>
            <a:picLocks noGrp="1" noChangeAspect="1"/>
          </p:cNvPicPr>
          <p:nvPr>
            <p:ph sz="half" idx="2"/>
          </p:nvPr>
        </p:nvPicPr>
        <p:blipFill>
          <a:blip r:embed="rId3" cstate="print"/>
          <a:srcRect t="-39886" b="-39886"/>
          <a:stretch>
            <a:fillRect/>
          </a:stretch>
        </p:blipFill>
        <p:spPr>
          <a:xfrm>
            <a:off x="4648200" y="620487"/>
            <a:ext cx="4038600" cy="4525963"/>
          </a:xfrm>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EHV </a:t>
            </a:r>
            <a:r>
              <a:rPr lang="en-US" sz="2800" i="1" dirty="0" smtClean="0"/>
              <a:t>(continued)</a:t>
            </a:r>
            <a:endParaRPr lang="en-US" sz="2800" i="1" dirty="0"/>
          </a:p>
        </p:txBody>
      </p:sp>
      <p:sp>
        <p:nvSpPr>
          <p:cNvPr id="3" name="Content Placeholder 2"/>
          <p:cNvSpPr>
            <a:spLocks noGrp="1"/>
          </p:cNvSpPr>
          <p:nvPr>
            <p:ph sz="half" idx="1"/>
          </p:nvPr>
        </p:nvSpPr>
        <p:spPr/>
        <p:txBody>
          <a:bodyPr/>
          <a:lstStyle/>
          <a:p>
            <a:r>
              <a:rPr lang="en-US" dirty="0" smtClean="0"/>
              <a:t>Introduce human values to Bachelors in Education Program.</a:t>
            </a:r>
          </a:p>
          <a:p>
            <a:r>
              <a:rPr lang="en-US" dirty="0" smtClean="0"/>
              <a:t>Teachers Involve Parents in School (TIPS).</a:t>
            </a:r>
          </a:p>
          <a:p>
            <a:r>
              <a:rPr lang="en-US" dirty="0" smtClean="0"/>
              <a:t>Partner with local groups for parenting workshops.</a:t>
            </a:r>
          </a:p>
          <a:p>
            <a:endParaRPr lang="en-US" dirty="0"/>
          </a:p>
        </p:txBody>
      </p:sp>
      <p:pic>
        <p:nvPicPr>
          <p:cNvPr id="5" name="Content Placeholder 4" descr="EHV.discussion.circle.jpg"/>
          <p:cNvPicPr>
            <a:picLocks noGrp="1" noChangeAspect="1"/>
          </p:cNvPicPr>
          <p:nvPr>
            <p:ph sz="half" idx="2"/>
          </p:nvPr>
        </p:nvPicPr>
        <p:blipFill>
          <a:blip r:embed="rId3" cstate="print"/>
          <a:srcRect t="-34362" b="-34362"/>
          <a:stretch>
            <a:fillRect/>
          </a:stretch>
        </p:blipFill>
        <p:spPr>
          <a:xfrm>
            <a:off x="4648200" y="1080105"/>
            <a:ext cx="4038600" cy="4525963"/>
          </a:xfrm>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EHV </a:t>
            </a:r>
            <a:r>
              <a:rPr lang="en-US" sz="2800" i="1" dirty="0" smtClean="0"/>
              <a:t>(continued)</a:t>
            </a:r>
            <a:endParaRPr lang="en-US" dirty="0"/>
          </a:p>
        </p:txBody>
      </p:sp>
      <p:sp>
        <p:nvSpPr>
          <p:cNvPr id="3" name="Content Placeholder 2"/>
          <p:cNvSpPr>
            <a:spLocks noGrp="1"/>
          </p:cNvSpPr>
          <p:nvPr>
            <p:ph sz="half" idx="1"/>
          </p:nvPr>
        </p:nvSpPr>
        <p:spPr/>
        <p:txBody>
          <a:bodyPr/>
          <a:lstStyle/>
          <a:p>
            <a:r>
              <a:rPr lang="en-US" dirty="0" smtClean="0"/>
              <a:t>Conveying human values by way of street dance.</a:t>
            </a:r>
            <a:endParaRPr lang="en-US" dirty="0"/>
          </a:p>
        </p:txBody>
      </p:sp>
      <p:pic>
        <p:nvPicPr>
          <p:cNvPr id="5" name="Content Placeholder 4" descr="Values.thru.dance.jpg"/>
          <p:cNvPicPr>
            <a:picLocks noGrp="1" noChangeAspect="1"/>
          </p:cNvPicPr>
          <p:nvPr>
            <p:ph sz="half" idx="2"/>
          </p:nvPr>
        </p:nvPicPr>
        <p:blipFill>
          <a:blip r:embed="rId2" cstate="print"/>
          <a:srcRect t="-44620" b="-44620"/>
          <a:stretch>
            <a:fillRect/>
          </a:stretch>
        </p:blipFill>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EHV </a:t>
            </a:r>
            <a:r>
              <a:rPr lang="en-US" sz="2800" i="1" dirty="0" smtClean="0"/>
              <a:t>(continued)</a:t>
            </a:r>
            <a:endParaRPr lang="en-US" dirty="0"/>
          </a:p>
        </p:txBody>
      </p:sp>
      <p:sp>
        <p:nvSpPr>
          <p:cNvPr id="3" name="Content Placeholder 2"/>
          <p:cNvSpPr>
            <a:spLocks noGrp="1"/>
          </p:cNvSpPr>
          <p:nvPr>
            <p:ph sz="half" idx="1"/>
          </p:nvPr>
        </p:nvSpPr>
        <p:spPr/>
        <p:txBody>
          <a:bodyPr/>
          <a:lstStyle/>
          <a:p>
            <a:r>
              <a:rPr lang="en-US" dirty="0" smtClean="0"/>
              <a:t>School-wide effort to translate sayings by Sathya Sai Baba into Tagalog, the Philippines’ National Language.</a:t>
            </a:r>
            <a:endParaRPr lang="en-US" dirty="0"/>
          </a:p>
        </p:txBody>
      </p:sp>
      <p:pic>
        <p:nvPicPr>
          <p:cNvPr id="5" name="Content Placeholder 4" descr="Children.in.Class.jpg"/>
          <p:cNvPicPr>
            <a:picLocks noGrp="1" noChangeAspect="1"/>
          </p:cNvPicPr>
          <p:nvPr>
            <p:ph sz="half" idx="2"/>
          </p:nvPr>
        </p:nvPicPr>
        <p:blipFill>
          <a:blip r:embed="rId2" cstate="print"/>
          <a:srcRect t="-44620" b="-44620"/>
          <a:stretch>
            <a:fillRect/>
          </a:stretch>
        </p:blipFill>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Devotion</a:t>
            </a:r>
            <a:endParaRPr lang="en-US" dirty="0"/>
          </a:p>
        </p:txBody>
      </p:sp>
      <p:sp>
        <p:nvSpPr>
          <p:cNvPr id="3" name="Content Placeholder 2"/>
          <p:cNvSpPr>
            <a:spLocks noGrp="1"/>
          </p:cNvSpPr>
          <p:nvPr>
            <p:ph sz="half" idx="1"/>
          </p:nvPr>
        </p:nvSpPr>
        <p:spPr/>
        <p:txBody>
          <a:bodyPr>
            <a:normAutofit/>
          </a:bodyPr>
          <a:lstStyle/>
          <a:p>
            <a:r>
              <a:rPr lang="en-US" dirty="0"/>
              <a:t>Ladies Wing</a:t>
            </a:r>
            <a:r>
              <a:rPr lang="en-US" dirty="0" smtClean="0"/>
              <a:t> dedicate 19</a:t>
            </a:r>
            <a:r>
              <a:rPr lang="en-US" baseline="30000" dirty="0" smtClean="0"/>
              <a:t>th</a:t>
            </a:r>
            <a:r>
              <a:rPr lang="en-US" dirty="0" smtClean="0"/>
              <a:t> </a:t>
            </a:r>
            <a:r>
              <a:rPr lang="en-US" dirty="0"/>
              <a:t>of</a:t>
            </a:r>
            <a:r>
              <a:rPr lang="en-US" dirty="0" smtClean="0"/>
              <a:t> month to service.</a:t>
            </a:r>
          </a:p>
          <a:p>
            <a:r>
              <a:rPr lang="en-US" dirty="0" smtClean="0"/>
              <a:t>Sathya </a:t>
            </a:r>
            <a:r>
              <a:rPr lang="en-US" dirty="0"/>
              <a:t>Sai Narayana Katha</a:t>
            </a:r>
            <a:r>
              <a:rPr lang="en-US" dirty="0" smtClean="0"/>
              <a:t> translated in Tagalog.</a:t>
            </a:r>
          </a:p>
          <a:p>
            <a:r>
              <a:rPr lang="en-US" dirty="0" smtClean="0"/>
              <a:t>Ladies </a:t>
            </a:r>
            <a:r>
              <a:rPr lang="en-US" dirty="0"/>
              <a:t>wing </a:t>
            </a:r>
            <a:r>
              <a:rPr lang="en-US" dirty="0" smtClean="0"/>
              <a:t>conducts Narayana Seva</a:t>
            </a:r>
            <a:r>
              <a:rPr lang="en-US" dirty="0"/>
              <a:t>,</a:t>
            </a:r>
            <a:r>
              <a:rPr lang="en-US" dirty="0" smtClean="0"/>
              <a:t> in Metro Manila</a:t>
            </a:r>
            <a:r>
              <a:rPr lang="en-US" dirty="0"/>
              <a:t>.</a:t>
            </a:r>
          </a:p>
          <a:p>
            <a:endParaRPr lang="en-US" dirty="0"/>
          </a:p>
        </p:txBody>
      </p:sp>
      <p:pic>
        <p:nvPicPr>
          <p:cNvPr id="5" name="Content Placeholder 4" descr="Narayana.Seva.jpg"/>
          <p:cNvPicPr>
            <a:picLocks noGrp="1" noChangeAspect="1"/>
          </p:cNvPicPr>
          <p:nvPr>
            <p:ph sz="half" idx="2"/>
          </p:nvPr>
        </p:nvPicPr>
        <p:blipFill>
          <a:blip r:embed="rId3" cstate="print"/>
          <a:srcRect t="-49182" b="-49182"/>
          <a:stretch>
            <a:fillRect/>
          </a:stretch>
        </p:blipFill>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Devotion </a:t>
            </a:r>
            <a:r>
              <a:rPr lang="en-US" sz="2800" i="1" dirty="0" smtClean="0"/>
              <a:t>(continued)</a:t>
            </a:r>
            <a:endParaRPr lang="en-US" dirty="0"/>
          </a:p>
        </p:txBody>
      </p:sp>
      <p:sp>
        <p:nvSpPr>
          <p:cNvPr id="3" name="Content Placeholder 2"/>
          <p:cNvSpPr>
            <a:spLocks noGrp="1"/>
          </p:cNvSpPr>
          <p:nvPr>
            <p:ph sz="half" idx="1"/>
          </p:nvPr>
        </p:nvSpPr>
        <p:spPr/>
        <p:txBody>
          <a:bodyPr/>
          <a:lstStyle/>
          <a:p>
            <a:r>
              <a:rPr lang="en-US" dirty="0" smtClean="0"/>
              <a:t>Bhajan practice at Sathya Sai School</a:t>
            </a:r>
            <a:endParaRPr lang="en-US" dirty="0"/>
          </a:p>
        </p:txBody>
      </p:sp>
      <p:pic>
        <p:nvPicPr>
          <p:cNvPr id="7" name="Content Placeholder 6" descr="6.Bhajan.school.jpg"/>
          <p:cNvPicPr>
            <a:picLocks noGrp="1" noChangeAspect="1"/>
          </p:cNvPicPr>
          <p:nvPr>
            <p:ph sz="half" idx="2"/>
          </p:nvPr>
        </p:nvPicPr>
        <p:blipFill>
          <a:blip r:embed="rId2" cstate="print"/>
          <a:srcRect t="-37539" b="-37539"/>
          <a:stretch>
            <a:fillRect/>
          </a:stretch>
        </p:blip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792088"/>
          </a:xfrm>
        </p:spPr>
        <p:txBody>
          <a:bodyPr>
            <a:normAutofit fontScale="90000"/>
          </a:bodyPr>
          <a:lstStyle/>
          <a:p>
            <a:r>
              <a:rPr lang="en-AU" dirty="0" smtClean="0"/>
              <a:t>Self Transformation Programme</a:t>
            </a:r>
            <a:endParaRPr lang="en-AU" dirty="0"/>
          </a:p>
        </p:txBody>
      </p:sp>
      <p:sp>
        <p:nvSpPr>
          <p:cNvPr id="3" name="Content Placeholder 2"/>
          <p:cNvSpPr>
            <a:spLocks noGrp="1"/>
          </p:cNvSpPr>
          <p:nvPr>
            <p:ph sz="half" idx="1"/>
          </p:nvPr>
        </p:nvSpPr>
        <p:spPr>
          <a:xfrm>
            <a:off x="457200" y="1268760"/>
            <a:ext cx="4038600" cy="5086165"/>
          </a:xfrm>
        </p:spPr>
        <p:txBody>
          <a:bodyPr>
            <a:normAutofit/>
          </a:bodyPr>
          <a:lstStyle/>
          <a:p>
            <a:r>
              <a:rPr lang="en-AU" dirty="0" smtClean="0"/>
              <a:t>This continues to gradually expand, and launches have now been held in most regions.  Focus now will be on more remote members and groups (Our great challenge in Australia!)</a:t>
            </a:r>
          </a:p>
          <a:p>
            <a:r>
              <a:rPr lang="en-AU" dirty="0" smtClean="0"/>
              <a:t>The National Core Team recently held its annual meeting to plan activity for 2015. </a:t>
            </a:r>
            <a:endParaRPr lang="en-AU" dirty="0"/>
          </a:p>
        </p:txBody>
      </p:sp>
      <p:pic>
        <p:nvPicPr>
          <p:cNvPr id="7" name="Content Placeholder 6" descr="IMG_0049.jpg"/>
          <p:cNvPicPr>
            <a:picLocks noGrp="1" noChangeAspect="1"/>
          </p:cNvPicPr>
          <p:nvPr>
            <p:ph sz="half" idx="2"/>
          </p:nvPr>
        </p:nvPicPr>
        <p:blipFill>
          <a:blip r:embed="rId2" cstate="print"/>
          <a:stretch>
            <a:fillRect/>
          </a:stretch>
        </p:blipFill>
        <p:spPr>
          <a:xfrm>
            <a:off x="4648200" y="2348880"/>
            <a:ext cx="4038600" cy="3135139"/>
          </a:xfrm>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a:t>
            </a:r>
            <a:r>
              <a:rPr lang="en-US" dirty="0" smtClean="0"/>
              <a:t> </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Support and logistics of Sai Humanitarian Relief by the International Disaster Relief Team of SSIO.</a:t>
            </a:r>
          </a:p>
          <a:p>
            <a:r>
              <a:rPr lang="en-US" dirty="0" smtClean="0"/>
              <a:t>15,000 served in daily Narayana Seva.</a:t>
            </a:r>
          </a:p>
          <a:p>
            <a:r>
              <a:rPr lang="en-US" dirty="0" smtClean="0"/>
              <a:t>Launch medical </a:t>
            </a:r>
            <a:r>
              <a:rPr lang="en-US" dirty="0"/>
              <a:t>and maternity clinic, with the support of Zone </a:t>
            </a:r>
            <a:r>
              <a:rPr lang="en-US" dirty="0" smtClean="0"/>
              <a:t>4.</a:t>
            </a:r>
          </a:p>
          <a:p>
            <a:r>
              <a:rPr lang="en-US" dirty="0" smtClean="0"/>
              <a:t>Zone </a:t>
            </a:r>
            <a:r>
              <a:rPr lang="en-US" dirty="0"/>
              <a:t>4  volunteers</a:t>
            </a:r>
            <a:r>
              <a:rPr lang="en-US" dirty="0" smtClean="0"/>
              <a:t> restoring </a:t>
            </a:r>
            <a:r>
              <a:rPr lang="en-US" dirty="0"/>
              <a:t>of electrical wiring in</a:t>
            </a:r>
            <a:r>
              <a:rPr lang="en-US" dirty="0" smtClean="0"/>
              <a:t> schools </a:t>
            </a:r>
            <a:r>
              <a:rPr lang="en-US" dirty="0"/>
              <a:t>and</a:t>
            </a:r>
            <a:r>
              <a:rPr lang="en-US" dirty="0" smtClean="0"/>
              <a:t> shelters </a:t>
            </a:r>
            <a:r>
              <a:rPr lang="en-US" dirty="0"/>
              <a:t>for </a:t>
            </a:r>
            <a:r>
              <a:rPr lang="en-US" dirty="0" smtClean="0"/>
              <a:t>aged.</a:t>
            </a:r>
            <a:endParaRPr lang="en-US" dirty="0"/>
          </a:p>
          <a:p>
            <a:endParaRPr lang="en-US" dirty="0"/>
          </a:p>
        </p:txBody>
      </p:sp>
      <p:pic>
        <p:nvPicPr>
          <p:cNvPr id="5" name="Content Placeholder 4" descr="Loading.reliefgoods.c130.jpg"/>
          <p:cNvPicPr>
            <a:picLocks noGrp="1" noChangeAspect="1"/>
          </p:cNvPicPr>
          <p:nvPr>
            <p:ph sz="half" idx="2"/>
          </p:nvPr>
        </p:nvPicPr>
        <p:blipFill>
          <a:blip r:embed="rId3" cstate="print"/>
          <a:srcRect t="-33789" b="-33789"/>
          <a:stretch>
            <a:fillRect/>
          </a:stretch>
        </p:blipFill>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a:t>
            </a:r>
            <a:r>
              <a:rPr lang="en-US" sz="2800" i="1" dirty="0" smtClean="0"/>
              <a:t>(continued)</a:t>
            </a:r>
            <a:endParaRPr lang="en-US" sz="2800" i="1" dirty="0"/>
          </a:p>
        </p:txBody>
      </p:sp>
      <p:sp>
        <p:nvSpPr>
          <p:cNvPr id="3" name="Content Placeholder 2"/>
          <p:cNvSpPr>
            <a:spLocks noGrp="1"/>
          </p:cNvSpPr>
          <p:nvPr>
            <p:ph sz="half" idx="1"/>
          </p:nvPr>
        </p:nvSpPr>
        <p:spPr/>
        <p:txBody>
          <a:bodyPr/>
          <a:lstStyle/>
          <a:p>
            <a:r>
              <a:rPr lang="en-US" dirty="0" smtClean="0"/>
              <a:t>Signed memorandum of agreement between Rotary Club, Frey-Phil Corp, ADB employees &amp; SSO-Philippines, to rebuild classrooms in Tacloban.</a:t>
            </a:r>
          </a:p>
          <a:p>
            <a:endParaRPr lang="en-US" dirty="0"/>
          </a:p>
        </p:txBody>
      </p:sp>
      <p:pic>
        <p:nvPicPr>
          <p:cNvPr id="5" name="Content Placeholder 4" descr="Signing.MOA.jpg"/>
          <p:cNvPicPr>
            <a:picLocks noGrp="1" noChangeAspect="1"/>
          </p:cNvPicPr>
          <p:nvPr>
            <p:ph sz="half" idx="2"/>
          </p:nvPr>
        </p:nvPicPr>
        <p:blipFill>
          <a:blip r:embed="rId3" cstate="print"/>
          <a:srcRect t="-37990" b="-37990"/>
          <a:stretch>
            <a:fillRect/>
          </a:stretch>
        </p:blipFill>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ctr"/>
            <a:r>
              <a:rPr lang="en-AU" sz="6600" dirty="0" smtClean="0"/>
              <a:t>Aum Sai Ram!</a:t>
            </a:r>
            <a:endParaRPr lang="en-AU" sz="6600" dirty="0"/>
          </a:p>
        </p:txBody>
      </p:sp>
      <p:sp>
        <p:nvSpPr>
          <p:cNvPr id="5" name="Subtitle 4"/>
          <p:cNvSpPr>
            <a:spLocks noGrp="1"/>
          </p:cNvSpPr>
          <p:nvPr>
            <p:ph type="subTitle" idx="1"/>
          </p:nvPr>
        </p:nvSpPr>
        <p:spPr/>
        <p:txBody>
          <a:bodyPr>
            <a:normAutofit/>
          </a:bodyPr>
          <a:lstStyle/>
          <a:p>
            <a:r>
              <a:rPr lang="en-AU" sz="4800" dirty="0" smtClean="0"/>
              <a:t>From Zone 3</a:t>
            </a:r>
            <a:endParaRPr lang="en-AU" sz="4800"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04088"/>
            <a:ext cx="8363272" cy="1143000"/>
          </a:xfrm>
        </p:spPr>
        <p:txBody>
          <a:bodyPr>
            <a:normAutofit/>
          </a:bodyPr>
          <a:lstStyle/>
          <a:p>
            <a:r>
              <a:rPr lang="en-AU" sz="6000" b="1" dirty="0" smtClean="0"/>
              <a:t>Unity of Faiths</a:t>
            </a:r>
            <a:endParaRPr lang="en-AU" sz="6000" b="1" dirty="0"/>
          </a:p>
        </p:txBody>
      </p:sp>
      <p:sp>
        <p:nvSpPr>
          <p:cNvPr id="4" name="Content Placeholder 3"/>
          <p:cNvSpPr>
            <a:spLocks noGrp="1"/>
          </p:cNvSpPr>
          <p:nvPr>
            <p:ph sz="half" idx="2"/>
          </p:nvPr>
        </p:nvSpPr>
        <p:spPr>
          <a:xfrm>
            <a:off x="4932040" y="836712"/>
            <a:ext cx="3754760" cy="5518213"/>
          </a:xfrm>
        </p:spPr>
        <p:txBody>
          <a:bodyPr>
            <a:normAutofit fontScale="92500" lnSpcReduction="10000"/>
          </a:bodyPr>
          <a:lstStyle/>
          <a:p>
            <a:r>
              <a:rPr lang="en-AU" sz="3200" dirty="0" smtClean="0"/>
              <a:t>Recent Interfaith service attended by Sai devotees and members of the Wayside Chapel.</a:t>
            </a:r>
          </a:p>
          <a:p>
            <a:r>
              <a:rPr lang="en-AU" sz="3200" dirty="0" smtClean="0"/>
              <a:t>Talk on Unity of faiths by  minister from the Wayside Chapel and member of the Sathya Sai organisation.</a:t>
            </a:r>
            <a:endParaRPr lang="en-AU" sz="3200" dirty="0"/>
          </a:p>
        </p:txBody>
      </p:sp>
      <p:pic>
        <p:nvPicPr>
          <p:cNvPr id="5122" name="Picture 2" descr="C:\Users\Jenny\Docs\Old Documents\Sai\Central Council 2011-15\Chair of CC\Gen Assembly Meet Nov 14\IMG_0875.JPG"/>
          <p:cNvPicPr>
            <a:picLocks noGrp="1" noChangeAspect="1" noChangeArrowheads="1"/>
          </p:cNvPicPr>
          <p:nvPr>
            <p:ph sz="half" idx="1"/>
          </p:nvPr>
        </p:nvPicPr>
        <p:blipFill>
          <a:blip r:embed="rId2" cstate="print"/>
          <a:srcRect/>
          <a:stretch>
            <a:fillRect/>
          </a:stretch>
        </p:blipFill>
        <p:spPr bwMode="auto">
          <a:xfrm>
            <a:off x="91248" y="2132856"/>
            <a:ext cx="4552760" cy="3519438"/>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19256" cy="1368152"/>
          </a:xfrm>
        </p:spPr>
        <p:txBody>
          <a:bodyPr>
            <a:normAutofit fontScale="90000"/>
          </a:bodyPr>
          <a:lstStyle/>
          <a:p>
            <a:r>
              <a:rPr lang="en-AU" sz="6000" b="1" dirty="0" smtClean="0"/>
              <a:t>Unity of Faiths </a:t>
            </a:r>
            <a:r>
              <a:rPr lang="en-AU" b="1" dirty="0" smtClean="0"/>
              <a:t/>
            </a:r>
            <a:br>
              <a:rPr lang="en-AU" b="1" dirty="0" smtClean="0"/>
            </a:br>
            <a:r>
              <a:rPr lang="en-AU" dirty="0" smtClean="0"/>
              <a:t>– </a:t>
            </a:r>
            <a:r>
              <a:rPr lang="en-AU" b="1" dirty="0" smtClean="0"/>
              <a:t>C</a:t>
            </a:r>
            <a:r>
              <a:rPr lang="en-AU" sz="3600" b="1" dirty="0" smtClean="0"/>
              <a:t>onnecting through the Language of Musi</a:t>
            </a:r>
            <a:r>
              <a:rPr lang="en-AU" sz="3100" b="1" dirty="0" smtClean="0"/>
              <a:t>c</a:t>
            </a:r>
            <a:endParaRPr lang="en-AU" sz="3100" b="1" dirty="0"/>
          </a:p>
        </p:txBody>
      </p:sp>
      <p:pic>
        <p:nvPicPr>
          <p:cNvPr id="2050" name="Picture 2" descr="C:\Users\Jenny\AppData\Local\Temp\Rar$DI01.519\flyer.jpg"/>
          <p:cNvPicPr>
            <a:picLocks noGrp="1" noChangeAspect="1" noChangeArrowheads="1"/>
          </p:cNvPicPr>
          <p:nvPr>
            <p:ph sz="half" idx="1"/>
          </p:nvPr>
        </p:nvPicPr>
        <p:blipFill>
          <a:blip r:embed="rId2" cstate="print"/>
          <a:srcRect/>
          <a:stretch>
            <a:fillRect/>
          </a:stretch>
        </p:blipFill>
        <p:spPr bwMode="auto">
          <a:xfrm>
            <a:off x="467544" y="1844824"/>
            <a:ext cx="2740077" cy="4100413"/>
          </a:xfrm>
          <a:prstGeom prst="rect">
            <a:avLst/>
          </a:prstGeom>
          <a:noFill/>
        </p:spPr>
      </p:pic>
      <p:pic>
        <p:nvPicPr>
          <p:cNvPr id="2051" name="Picture 3" descr="C:\Users\Jenny\AppData\Local\Temp\Rar$DI84.159\Still0727_00001_edited-2.jpg"/>
          <p:cNvPicPr>
            <a:picLocks noGrp="1" noChangeAspect="1" noChangeArrowheads="1"/>
          </p:cNvPicPr>
          <p:nvPr>
            <p:ph sz="half" idx="2"/>
          </p:nvPr>
        </p:nvPicPr>
        <p:blipFill>
          <a:blip r:embed="rId3" cstate="print"/>
          <a:srcRect/>
          <a:stretch>
            <a:fillRect/>
          </a:stretch>
        </p:blipFill>
        <p:spPr bwMode="auto">
          <a:xfrm>
            <a:off x="3675308" y="2420888"/>
            <a:ext cx="5011492" cy="2729827"/>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544" y="188640"/>
            <a:ext cx="8229600" cy="864096"/>
          </a:xfrm>
        </p:spPr>
        <p:txBody>
          <a:bodyPr>
            <a:normAutofit fontScale="90000"/>
          </a:bodyPr>
          <a:lstStyle/>
          <a:p>
            <a:pPr algn="ctr"/>
            <a:r>
              <a:rPr lang="en-AU" dirty="0" smtClean="0"/>
              <a:t>      </a:t>
            </a:r>
            <a:r>
              <a:rPr lang="en-AU" b="1" dirty="0" smtClean="0"/>
              <a:t>Envirocare</a:t>
            </a:r>
            <a:r>
              <a:rPr lang="en-AU" dirty="0" smtClean="0"/>
              <a:t> – </a:t>
            </a:r>
            <a:r>
              <a:rPr lang="en-AU" sz="3600" b="1" dirty="0" smtClean="0"/>
              <a:t>a devotion wing activity</a:t>
            </a:r>
            <a:endParaRPr lang="en-AU" sz="3600" b="1" dirty="0"/>
          </a:p>
        </p:txBody>
      </p:sp>
      <p:pic>
        <p:nvPicPr>
          <p:cNvPr id="10" name="Content Placeholder 9" descr="au-eco-reatreat1.JPG"/>
          <p:cNvPicPr>
            <a:picLocks noGrp="1" noChangeAspect="1"/>
          </p:cNvPicPr>
          <p:nvPr>
            <p:ph sz="half" idx="1"/>
          </p:nvPr>
        </p:nvPicPr>
        <p:blipFill>
          <a:blip r:embed="rId2" cstate="print"/>
          <a:stretch>
            <a:fillRect/>
          </a:stretch>
        </p:blipFill>
        <p:spPr>
          <a:xfrm>
            <a:off x="395536" y="4005064"/>
            <a:ext cx="8075241" cy="2558262"/>
          </a:xfrm>
        </p:spPr>
      </p:pic>
      <p:sp>
        <p:nvSpPr>
          <p:cNvPr id="9" name="Content Placeholder 8"/>
          <p:cNvSpPr>
            <a:spLocks noGrp="1"/>
          </p:cNvSpPr>
          <p:nvPr>
            <p:ph sz="half" idx="2"/>
          </p:nvPr>
        </p:nvSpPr>
        <p:spPr>
          <a:xfrm>
            <a:off x="899592" y="1052736"/>
            <a:ext cx="7344816" cy="2736304"/>
          </a:xfrm>
        </p:spPr>
        <p:txBody>
          <a:bodyPr>
            <a:normAutofit fontScale="70000" lnSpcReduction="20000"/>
          </a:bodyPr>
          <a:lstStyle/>
          <a:p>
            <a:r>
              <a:rPr lang="en-AU" sz="3400" dirty="0" smtClean="0"/>
              <a:t>This  involves all regions and has been attracting the interest of the young adults.</a:t>
            </a:r>
          </a:p>
          <a:p>
            <a:r>
              <a:rPr lang="en-AU" sz="3400" dirty="0" smtClean="0"/>
              <a:t>Activities include reducing our environmental  footprint, ceiling on desires, quarterly newsletter.</a:t>
            </a:r>
          </a:p>
          <a:p>
            <a:r>
              <a:rPr lang="en-AU" sz="3400" dirty="0" smtClean="0"/>
              <a:t>Understanding and avoiding violence to Mother Earth</a:t>
            </a:r>
          </a:p>
          <a:p>
            <a:r>
              <a:rPr lang="en-AU" sz="3400" dirty="0" smtClean="0"/>
              <a:t>Future programme is “Planting for Peace” – incorporating Unity of Faiths and Service</a:t>
            </a:r>
            <a:r>
              <a:rPr lang="en-AU" sz="2800" dirty="0" smtClean="0"/>
              <a:t>.</a:t>
            </a:r>
          </a:p>
          <a:p>
            <a:endParaRPr lang="en-AU" dirty="0" smtClean="0"/>
          </a:p>
          <a:p>
            <a:endParaRPr lang="en-AU" dirty="0"/>
          </a:p>
        </p:txBody>
      </p:sp>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7977</TotalTime>
  <Words>1501</Words>
  <Application>Microsoft Office PowerPoint</Application>
  <PresentationFormat>On-screen Show (4:3)</PresentationFormat>
  <Paragraphs>173</Paragraphs>
  <Slides>62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Constantia</vt:lpstr>
      <vt:lpstr>Wingdings 2</vt:lpstr>
      <vt:lpstr>Flow</vt:lpstr>
      <vt:lpstr>Summary of Activities Zone 3 – Australia, New Zealand, Fiji, Philippines   </vt:lpstr>
      <vt:lpstr>                          AUSTRALIA</vt:lpstr>
      <vt:lpstr>Focused Service Group</vt:lpstr>
      <vt:lpstr>National Blood Donation Service Project : Oct – Nov 2014</vt:lpstr>
      <vt:lpstr>Serve the Planet 2014</vt:lpstr>
      <vt:lpstr>Self Transformation Programme</vt:lpstr>
      <vt:lpstr>Unity of Faiths</vt:lpstr>
      <vt:lpstr>Unity of Faiths  – Connecting through the Language of Music</vt:lpstr>
      <vt:lpstr>      Envirocare – a devotion wing activity</vt:lpstr>
      <vt:lpstr>National Youth Retreat</vt:lpstr>
      <vt:lpstr>Engaging with the Community -Community Television</vt:lpstr>
      <vt:lpstr>Sathya Sai School</vt:lpstr>
      <vt:lpstr>         Sathya Sai School Australia</vt:lpstr>
      <vt:lpstr>Highlights</vt:lpstr>
      <vt:lpstr>Highlights</vt:lpstr>
      <vt:lpstr>The new secondary school campus for Years 7-12 </vt:lpstr>
      <vt:lpstr>PowerPoint Presentation</vt:lpstr>
      <vt:lpstr>PowerPoint Presentation</vt:lpstr>
      <vt:lpstr>On the left, the new secondary campus from the approach road</vt:lpstr>
      <vt:lpstr>The Main Office</vt:lpstr>
      <vt:lpstr>The Central Courtyard</vt:lpstr>
      <vt:lpstr>Playing fields and expansion area</vt:lpstr>
      <vt:lpstr>NEW ZEALAND</vt:lpstr>
      <vt:lpstr>Youth Mentoring – Graduation 40 Sai Members trained to mentor vulnerable youth. In the year to June 2014 in New Zealand, 547 people committed suicide.  In the 15 to 19-year-old age group, there were 80 suicides </vt:lpstr>
      <vt:lpstr>Human Values in Parenting -  35  people (including 9 staff from the  Sathya Sai Preschool) completed course. </vt:lpstr>
      <vt:lpstr>COMMUNITY ADOPTION PROGRAM (CAP)  HELPING CHLIDREN WITH THEIR SCHOOL FOUNDATION</vt:lpstr>
      <vt:lpstr>PowerPoint Presentation</vt:lpstr>
      <vt:lpstr>Avatar Declaration Day – attended by 300 people  Free Food &amp; Medical, HV Stalls &amp; Posters, Entertainment, Maori &amp; Pacific Island Cultural Items, Fire Safety , Fun Activities &amp; Games</vt:lpstr>
      <vt:lpstr>Avatar Declaration Day – attended by 300 people – Free Food &amp; Medical, HV Stalls &amp; Posters, Entertainment, Maori &amp; Pacific Island Cultural Items, Fire Safety , Fun Activities &amp; Games</vt:lpstr>
      <vt:lpstr>Avatar Declaration Day – Human Values Stalls and Free Medical</vt:lpstr>
      <vt:lpstr>Avatar Declaration Day-  Human Values Posters</vt:lpstr>
      <vt:lpstr>Planned Initiatives</vt:lpstr>
      <vt:lpstr>FIJI</vt:lpstr>
      <vt:lpstr>Fiji’s location in the South Pacific</vt:lpstr>
      <vt:lpstr>Membership</vt:lpstr>
      <vt:lpstr>Solar Power Received for School 2014</vt:lpstr>
      <vt:lpstr>Initiatives: EHV</vt:lpstr>
      <vt:lpstr>Initiatives: Service</vt:lpstr>
      <vt:lpstr>Relief for Flood Victims 2014</vt:lpstr>
      <vt:lpstr>Australian/Fiji Medical Camp 2014 </vt:lpstr>
      <vt:lpstr>NZ Medical Team 2014</vt:lpstr>
      <vt:lpstr>Medical Conference 2014: Aust/Fiji</vt:lpstr>
      <vt:lpstr> Devotion Wing</vt:lpstr>
      <vt:lpstr>Two Devotional Conferences 2014 </vt:lpstr>
      <vt:lpstr>Youth Programme: Mental Health Conference 16/8/2014</vt:lpstr>
      <vt:lpstr>Street Kids: Cared</vt:lpstr>
      <vt:lpstr>Street Dweller Fed</vt:lpstr>
      <vt:lpstr>Visit to Orphanage by Youths</vt:lpstr>
      <vt:lpstr>Workshop By Bro Nair from Sydney</vt:lpstr>
      <vt:lpstr>2 Medical Camps with local Doctors 2014</vt:lpstr>
      <vt:lpstr>Avatar Day/Diwali Sweets</vt:lpstr>
      <vt:lpstr>Avatar Day SSE Classes Oratory 2014</vt:lpstr>
      <vt:lpstr>PHILIPPINES</vt:lpstr>
      <vt:lpstr>Education in Human Values (EHV)</vt:lpstr>
      <vt:lpstr>EHV (continued)</vt:lpstr>
      <vt:lpstr>EHV (continued)</vt:lpstr>
      <vt:lpstr>EHV (continued)</vt:lpstr>
      <vt:lpstr>Devotion</vt:lpstr>
      <vt:lpstr>Devotion (continued)</vt:lpstr>
      <vt:lpstr>Service </vt:lpstr>
      <vt:lpstr>Service (continued)</vt:lpstr>
      <vt:lpstr>Aum Sai Ram!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Jenny</dc:creator>
  <cp:lastModifiedBy>Anupom Ganguli</cp:lastModifiedBy>
  <cp:revision>231</cp:revision>
  <dcterms:created xsi:type="dcterms:W3CDTF">2014-06-27T01:02:37Z</dcterms:created>
  <dcterms:modified xsi:type="dcterms:W3CDTF">2014-11-08T18:52:32Z</dcterms:modified>
</cp:coreProperties>
</file>