
<file path=[Content_Types].xml><?xml version="1.0" encoding="utf-8"?>
<Types xmlns="http://schemas.openxmlformats.org/package/2006/content-types">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2"/>
  </p:notesMasterIdLst>
  <p:sldIdLst>
    <p:sldId id="321" r:id="rId2"/>
    <p:sldId id="260" r:id="rId3"/>
    <p:sldId id="288" r:id="rId4"/>
    <p:sldId id="258" r:id="rId5"/>
    <p:sldId id="262" r:id="rId6"/>
    <p:sldId id="264" r:id="rId7"/>
    <p:sldId id="301" r:id="rId8"/>
    <p:sldId id="303" r:id="rId9"/>
    <p:sldId id="294" r:id="rId10"/>
    <p:sldId id="296" r:id="rId11"/>
    <p:sldId id="297" r:id="rId12"/>
    <p:sldId id="300" r:id="rId13"/>
    <p:sldId id="265" r:id="rId14"/>
    <p:sldId id="267" r:id="rId15"/>
    <p:sldId id="269" r:id="rId16"/>
    <p:sldId id="270" r:id="rId17"/>
    <p:sldId id="271" r:id="rId18"/>
    <p:sldId id="273" r:id="rId19"/>
    <p:sldId id="274" r:id="rId20"/>
    <p:sldId id="277" r:id="rId21"/>
    <p:sldId id="272" r:id="rId22"/>
    <p:sldId id="289" r:id="rId23"/>
    <p:sldId id="312" r:id="rId24"/>
    <p:sldId id="317" r:id="rId25"/>
    <p:sldId id="319" r:id="rId26"/>
    <p:sldId id="304" r:id="rId27"/>
    <p:sldId id="305" r:id="rId28"/>
    <p:sldId id="307" r:id="rId29"/>
    <p:sldId id="310" r:id="rId30"/>
    <p:sldId id="29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3124" autoAdjust="0"/>
  </p:normalViewPr>
  <p:slideViewPr>
    <p:cSldViewPr>
      <p:cViewPr varScale="1">
        <p:scale>
          <a:sx n="123" d="100"/>
          <a:sy n="123" d="100"/>
        </p:scale>
        <p:origin x="1254" y="108"/>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BAE634-63F6-44F3-ACA2-C820D317D722}" type="datetimeFigureOut">
              <a:rPr lang="en-CA" smtClean="0"/>
              <a:pPr/>
              <a:t>2014-11-08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2F552F-70F0-4A52-ACD4-D4B2D3658B5F}" type="slidenum">
              <a:rPr lang="en-CA" smtClean="0"/>
              <a:pPr/>
              <a:t>‹#›</a:t>
            </a:fld>
            <a:endParaRPr lang="en-CA"/>
          </a:p>
        </p:txBody>
      </p:sp>
    </p:spTree>
    <p:extLst>
      <p:ext uri="{BB962C8B-B14F-4D97-AF65-F5344CB8AC3E}">
        <p14:creationId xmlns:p14="http://schemas.microsoft.com/office/powerpoint/2010/main" val="2206587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10BA0D-2A82-0547-BA5A-46F721D4CB49}" type="slidenum">
              <a:rPr lang="en-US" smtClean="0"/>
              <a:pPr/>
              <a:t>26</a:t>
            </a:fld>
            <a:endParaRPr lang="en-US" dirty="0"/>
          </a:p>
        </p:txBody>
      </p:sp>
    </p:spTree>
    <p:extLst>
      <p:ext uri="{BB962C8B-B14F-4D97-AF65-F5344CB8AC3E}">
        <p14:creationId xmlns:p14="http://schemas.microsoft.com/office/powerpoint/2010/main" val="3613754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56FCDF2E-CD6E-4FD1-9FA4-0F2C3AD4367A}" type="datetimeFigureOut">
              <a:rPr lang="en-CA" smtClean="0"/>
              <a:pPr/>
              <a:t>2014-11-08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EFCAE4E-4C70-4C81-A4F8-EBD3082325C5}"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6FCDF2E-CD6E-4FD1-9FA4-0F2C3AD4367A}" type="datetimeFigureOut">
              <a:rPr lang="en-CA" smtClean="0"/>
              <a:pPr/>
              <a:t>2014-11-08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EFCAE4E-4C70-4C81-A4F8-EBD3082325C5}"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6FCDF2E-CD6E-4FD1-9FA4-0F2C3AD4367A}" type="datetimeFigureOut">
              <a:rPr lang="en-CA" smtClean="0"/>
              <a:pPr/>
              <a:t>2014-11-08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EFCAE4E-4C70-4C81-A4F8-EBD3082325C5}"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6FCDF2E-CD6E-4FD1-9FA4-0F2C3AD4367A}" type="datetimeFigureOut">
              <a:rPr lang="en-CA" smtClean="0"/>
              <a:pPr/>
              <a:t>2014-11-08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EFCAE4E-4C70-4C81-A4F8-EBD3082325C5}"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FCDF2E-CD6E-4FD1-9FA4-0F2C3AD4367A}" type="datetimeFigureOut">
              <a:rPr lang="en-CA" smtClean="0"/>
              <a:pPr/>
              <a:t>2014-11-08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EFCAE4E-4C70-4C81-A4F8-EBD3082325C5}"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56FCDF2E-CD6E-4FD1-9FA4-0F2C3AD4367A}" type="datetimeFigureOut">
              <a:rPr lang="en-CA" smtClean="0"/>
              <a:pPr/>
              <a:t>2014-11-08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EFCAE4E-4C70-4C81-A4F8-EBD3082325C5}"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56FCDF2E-CD6E-4FD1-9FA4-0F2C3AD4367A}" type="datetimeFigureOut">
              <a:rPr lang="en-CA" smtClean="0"/>
              <a:pPr/>
              <a:t>2014-11-08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EFCAE4E-4C70-4C81-A4F8-EBD3082325C5}"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56FCDF2E-CD6E-4FD1-9FA4-0F2C3AD4367A}" type="datetimeFigureOut">
              <a:rPr lang="en-CA" smtClean="0"/>
              <a:pPr/>
              <a:t>2014-11-08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EFCAE4E-4C70-4C81-A4F8-EBD3082325C5}"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FCDF2E-CD6E-4FD1-9FA4-0F2C3AD4367A}" type="datetimeFigureOut">
              <a:rPr lang="en-CA" smtClean="0"/>
              <a:pPr/>
              <a:t>2014-11-08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EFCAE4E-4C70-4C81-A4F8-EBD3082325C5}"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FCDF2E-CD6E-4FD1-9FA4-0F2C3AD4367A}" type="datetimeFigureOut">
              <a:rPr lang="en-CA" smtClean="0"/>
              <a:pPr/>
              <a:t>2014-11-08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EFCAE4E-4C70-4C81-A4F8-EBD3082325C5}"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FCDF2E-CD6E-4FD1-9FA4-0F2C3AD4367A}" type="datetimeFigureOut">
              <a:rPr lang="en-CA" smtClean="0"/>
              <a:pPr/>
              <a:t>2014-11-08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EFCAE4E-4C70-4C81-A4F8-EBD3082325C5}"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FCDF2E-CD6E-4FD1-9FA4-0F2C3AD4367A}" type="datetimeFigureOut">
              <a:rPr lang="en-CA" smtClean="0"/>
              <a:pPr/>
              <a:t>2014-11-08</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CAE4E-4C70-4C81-A4F8-EBD3082325C5}"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emf"/></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2348880"/>
            <a:ext cx="8352928" cy="2800767"/>
          </a:xfrm>
          <a:prstGeom prst="rect">
            <a:avLst/>
          </a:prstGeom>
          <a:solidFill>
            <a:schemeClr val="tx2">
              <a:lumMod val="20000"/>
              <a:lumOff val="80000"/>
            </a:schemeClr>
          </a:solidFill>
        </p:spPr>
        <p:txBody>
          <a:bodyPr wrap="square" rtlCol="0">
            <a:spAutoFit/>
          </a:bodyPr>
          <a:lstStyle/>
          <a:p>
            <a:pPr algn="ctr"/>
            <a:r>
              <a:rPr lang="en-CA" sz="32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Sathya Sai International </a:t>
            </a:r>
            <a:r>
              <a:rPr lang="en-CA" sz="32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Organisation</a:t>
            </a:r>
          </a:p>
          <a:p>
            <a:pPr algn="ctr"/>
            <a:endParaRPr lang="en-CA" sz="3600" b="1" dirty="0" smtClean="0">
              <a:solidFill>
                <a:srgbClr val="0000FF"/>
              </a:solidFill>
              <a:effectLst>
                <a:outerShdw blurRad="38100" dist="38100" dir="2700000" algn="tl">
                  <a:srgbClr val="000000">
                    <a:alpha val="43137"/>
                  </a:srgbClr>
                </a:outerShdw>
              </a:effectLst>
              <a:latin typeface="Arial" pitchFamily="34" charset="0"/>
              <a:cs typeface="Arial" pitchFamily="34" charset="0"/>
            </a:endParaRPr>
          </a:p>
          <a:p>
            <a:pPr algn="ctr"/>
            <a:r>
              <a:rPr lang="en-CA" sz="36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Canada</a:t>
            </a:r>
            <a:endParaRPr lang="en-CA" sz="3600" b="1" dirty="0" smtClean="0">
              <a:solidFill>
                <a:srgbClr val="0000FF"/>
              </a:solidFill>
              <a:effectLst>
                <a:outerShdw blurRad="38100" dist="38100" dir="2700000" algn="tl">
                  <a:srgbClr val="000000">
                    <a:alpha val="43137"/>
                  </a:srgbClr>
                </a:outerShdw>
              </a:effectLst>
              <a:latin typeface="Arial" pitchFamily="34" charset="0"/>
              <a:cs typeface="Arial" pitchFamily="34" charset="0"/>
            </a:endParaRPr>
          </a:p>
          <a:p>
            <a:pPr algn="ctr"/>
            <a:endParaRPr lang="en-CA" sz="4400" b="1" dirty="0" smtClean="0">
              <a:solidFill>
                <a:srgbClr val="0000FF"/>
              </a:solidFill>
              <a:effectLst>
                <a:outerShdw blurRad="38100" dist="38100" dir="2700000" algn="tl">
                  <a:srgbClr val="000000">
                    <a:alpha val="43137"/>
                  </a:srgbClr>
                </a:outerShdw>
              </a:effectLst>
              <a:latin typeface="Arial" pitchFamily="34" charset="0"/>
              <a:cs typeface="Arial" pitchFamily="34" charset="0"/>
            </a:endParaRPr>
          </a:p>
          <a:p>
            <a:pPr algn="ctr"/>
            <a:r>
              <a:rPr lang="en-CA" sz="2800" b="1" i="1" dirty="0" smtClean="0">
                <a:solidFill>
                  <a:srgbClr val="0000FF"/>
                </a:solidFill>
                <a:latin typeface="Arial" pitchFamily="34" charset="0"/>
                <a:cs typeface="Arial" pitchFamily="34" charset="0"/>
              </a:rPr>
              <a:t>November 2104</a:t>
            </a:r>
            <a:endParaRPr lang="en-CA" sz="2800" b="1" i="1" dirty="0">
              <a:solidFill>
                <a:srgbClr val="0000FF"/>
              </a:solidFill>
              <a:latin typeface="Arial" pitchFamily="34" charset="0"/>
              <a:cs typeface="Arial" pitchFamily="34" charset="0"/>
            </a:endParaRPr>
          </a:p>
        </p:txBody>
      </p:sp>
      <p:pic>
        <p:nvPicPr>
          <p:cNvPr id="73730" name="Picture 2" descr="SarvaSymbal"/>
          <p:cNvPicPr>
            <a:picLocks noChangeAspect="1" noChangeArrowheads="1"/>
          </p:cNvPicPr>
          <p:nvPr/>
        </p:nvPicPr>
        <p:blipFill>
          <a:blip r:embed="rId2" cstate="print"/>
          <a:srcRect/>
          <a:stretch>
            <a:fillRect/>
          </a:stretch>
        </p:blipFill>
        <p:spPr bwMode="auto">
          <a:xfrm>
            <a:off x="3425254" y="155417"/>
            <a:ext cx="1866826" cy="1905431"/>
          </a:xfrm>
          <a:prstGeom prst="rect">
            <a:avLst/>
          </a:prstGeom>
          <a:noFill/>
          <a:ln w="9525">
            <a:noFill/>
            <a:miter lim="800000"/>
            <a:headEnd/>
            <a:tailEnd/>
          </a:ln>
        </p:spPr>
      </p:pic>
      <p:pic>
        <p:nvPicPr>
          <p:cNvPr id="4" name="Picture 4" descr="Divine Lotus Feet-2"/>
          <p:cNvPicPr>
            <a:picLocks noChangeAspect="1" noChangeArrowheads="1"/>
          </p:cNvPicPr>
          <p:nvPr/>
        </p:nvPicPr>
        <p:blipFill>
          <a:blip r:embed="rId3" cstate="print"/>
          <a:srcRect/>
          <a:stretch>
            <a:fillRect/>
          </a:stretch>
        </p:blipFill>
        <p:spPr bwMode="auto">
          <a:xfrm>
            <a:off x="3721100" y="5517232"/>
            <a:ext cx="1570980" cy="11117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1199.JPG"/>
          <p:cNvPicPr>
            <a:picLocks noChangeAspect="1"/>
          </p:cNvPicPr>
          <p:nvPr/>
        </p:nvPicPr>
        <p:blipFill>
          <a:blip r:embed="rId2" cstate="print"/>
          <a:stretch>
            <a:fillRect/>
          </a:stretch>
        </p:blipFill>
        <p:spPr>
          <a:xfrm>
            <a:off x="864096" y="354007"/>
            <a:ext cx="3851920" cy="2561116"/>
          </a:xfrm>
          <a:prstGeom prst="rect">
            <a:avLst/>
          </a:prstGeom>
        </p:spPr>
      </p:pic>
      <p:pic>
        <p:nvPicPr>
          <p:cNvPr id="5" name="Picture 4" descr="DSC_1206.JPG"/>
          <p:cNvPicPr>
            <a:picLocks noChangeAspect="1"/>
          </p:cNvPicPr>
          <p:nvPr/>
        </p:nvPicPr>
        <p:blipFill>
          <a:blip r:embed="rId3" cstate="print"/>
          <a:stretch>
            <a:fillRect/>
          </a:stretch>
        </p:blipFill>
        <p:spPr>
          <a:xfrm>
            <a:off x="4716016" y="354007"/>
            <a:ext cx="3816424" cy="2537516"/>
          </a:xfrm>
          <a:prstGeom prst="rect">
            <a:avLst/>
          </a:prstGeom>
        </p:spPr>
      </p:pic>
      <p:pic>
        <p:nvPicPr>
          <p:cNvPr id="6" name="Picture 5" descr="DSC_1174.JPG"/>
          <p:cNvPicPr>
            <a:picLocks noChangeAspect="1"/>
          </p:cNvPicPr>
          <p:nvPr/>
        </p:nvPicPr>
        <p:blipFill>
          <a:blip r:embed="rId4" cstate="print"/>
          <a:stretch>
            <a:fillRect/>
          </a:stretch>
        </p:blipFill>
        <p:spPr>
          <a:xfrm rot="-5400000">
            <a:off x="2828296" y="3537947"/>
            <a:ext cx="3960440" cy="263327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9592" y="1340768"/>
            <a:ext cx="7056784" cy="4801314"/>
          </a:xfrm>
          <a:prstGeom prst="rect">
            <a:avLst/>
          </a:prstGeom>
          <a:solidFill>
            <a:schemeClr val="accent3">
              <a:lumMod val="20000"/>
              <a:lumOff val="80000"/>
            </a:schemeClr>
          </a:solidFill>
        </p:spPr>
        <p:txBody>
          <a:bodyPr wrap="square" rtlCol="0">
            <a:spAutoFit/>
          </a:bodyPr>
          <a:lstStyle/>
          <a:p>
            <a:pPr algn="ctr"/>
            <a:endParaRPr lang="en-CA" dirty="0" smtClean="0"/>
          </a:p>
          <a:p>
            <a:pPr marL="342900" indent="-342900">
              <a:buFont typeface="Wingdings" pitchFamily="2" charset="2"/>
              <a:buChar char="q"/>
            </a:pPr>
            <a:r>
              <a:rPr lang="en-CA" b="1" dirty="0" smtClean="0">
                <a:solidFill>
                  <a:srgbClr val="0000FF"/>
                </a:solidFill>
                <a:latin typeface="Arial Narrow" pitchFamily="34" charset="0"/>
              </a:rPr>
              <a:t>Feel the pain, Fill the plate goes one step beyond just donating the food items.</a:t>
            </a:r>
          </a:p>
          <a:p>
            <a:pPr marL="342900" indent="-342900">
              <a:buFont typeface="Wingdings" pitchFamily="2" charset="2"/>
              <a:buChar char="q"/>
            </a:pPr>
            <a:endParaRPr lang="en-CA" b="1" dirty="0" smtClean="0">
              <a:solidFill>
                <a:srgbClr val="0000FF"/>
              </a:solidFill>
              <a:latin typeface="Arial Narrow" pitchFamily="34" charset="0"/>
            </a:endParaRPr>
          </a:p>
          <a:p>
            <a:pPr marL="342900" indent="-342900">
              <a:buFont typeface="Wingdings" pitchFamily="2" charset="2"/>
              <a:buChar char="q"/>
            </a:pPr>
            <a:r>
              <a:rPr lang="en-CA" b="1" dirty="0" smtClean="0">
                <a:solidFill>
                  <a:srgbClr val="0000FF"/>
                </a:solidFill>
                <a:latin typeface="Arial Narrow" pitchFamily="34" charset="0"/>
              </a:rPr>
              <a:t>It requires participants to actually sacrifice a meal or two so they can feel the hunger that many around the world feel on a daily basis, and then donate food items from this sacrifice.</a:t>
            </a:r>
          </a:p>
          <a:p>
            <a:pPr marL="342900" indent="-342900">
              <a:buFont typeface="Wingdings" pitchFamily="2" charset="2"/>
              <a:buChar char="q"/>
            </a:pPr>
            <a:endParaRPr lang="en-CA" b="1" dirty="0" smtClean="0">
              <a:solidFill>
                <a:srgbClr val="0000FF"/>
              </a:solidFill>
              <a:latin typeface="Arial Narrow" pitchFamily="34" charset="0"/>
            </a:endParaRPr>
          </a:p>
          <a:p>
            <a:pPr marL="342900" indent="-342900">
              <a:buFont typeface="Wingdings" pitchFamily="2" charset="2"/>
              <a:buChar char="q"/>
            </a:pPr>
            <a:r>
              <a:rPr lang="en-CA" b="1" dirty="0" smtClean="0">
                <a:solidFill>
                  <a:srgbClr val="0000FF"/>
                </a:solidFill>
                <a:latin typeface="Arial Narrow" pitchFamily="34" charset="0"/>
              </a:rPr>
              <a:t>Not only our SSE children participated in this project, parents went the extra mile to sort the items and help out in the food bank. This project is now on it’s 4</a:t>
            </a:r>
            <a:r>
              <a:rPr lang="en-CA" b="1" baseline="30000" dirty="0" smtClean="0">
                <a:solidFill>
                  <a:srgbClr val="0000FF"/>
                </a:solidFill>
                <a:latin typeface="Arial Narrow" pitchFamily="34" charset="0"/>
              </a:rPr>
              <a:t>th</a:t>
            </a:r>
            <a:r>
              <a:rPr lang="en-CA" b="1" dirty="0" smtClean="0">
                <a:solidFill>
                  <a:srgbClr val="0000FF"/>
                </a:solidFill>
                <a:latin typeface="Arial Narrow" pitchFamily="34" charset="0"/>
              </a:rPr>
              <a:t> year and has generated over 3500 lbs of non- perishable food items.</a:t>
            </a:r>
          </a:p>
          <a:p>
            <a:pPr marL="342900" indent="-342900"/>
            <a:endParaRPr lang="en-CA" b="1" dirty="0" smtClean="0">
              <a:solidFill>
                <a:srgbClr val="0000FF"/>
              </a:solidFill>
              <a:latin typeface="Arial Narrow" pitchFamily="34" charset="0"/>
            </a:endParaRPr>
          </a:p>
          <a:p>
            <a:pPr marL="342900" indent="-342900">
              <a:buFont typeface="Wingdings" pitchFamily="2" charset="2"/>
              <a:buChar char="Ø"/>
            </a:pPr>
            <a:r>
              <a:rPr lang="en-CA" b="1" i="1" dirty="0" smtClean="0">
                <a:latin typeface="Arial Narrow" pitchFamily="34" charset="0"/>
              </a:rPr>
              <a:t>Officials at the food bank were so impressed with our SSE children and mentioned that they have never seen an organization so unique and to see the children take leadership roles, which really impressed them. It is a testament to our dedicated SSE gurus who instill these values.</a:t>
            </a:r>
            <a:endParaRPr lang="en-CA" b="1" i="1" dirty="0">
              <a:latin typeface="Arial Narrow" pitchFamily="34" charset="0"/>
            </a:endParaRPr>
          </a:p>
        </p:txBody>
      </p:sp>
      <p:sp>
        <p:nvSpPr>
          <p:cNvPr id="4" name="Rectangle 3"/>
          <p:cNvSpPr/>
          <p:nvPr/>
        </p:nvSpPr>
        <p:spPr>
          <a:xfrm>
            <a:off x="1106503" y="188640"/>
            <a:ext cx="6320769" cy="584775"/>
          </a:xfrm>
          <a:prstGeom prst="rect">
            <a:avLst/>
          </a:prstGeom>
          <a:solidFill>
            <a:schemeClr val="accent1">
              <a:lumMod val="20000"/>
              <a:lumOff val="80000"/>
            </a:schemeClr>
          </a:solidFill>
        </p:spPr>
        <p:txBody>
          <a:bodyPr wrap="none">
            <a:spAutoFit/>
          </a:bodyPr>
          <a:lstStyle/>
          <a:p>
            <a:pPr algn="ctr"/>
            <a:r>
              <a:rPr lang="en-CA" sz="3200" dirty="0" smtClean="0">
                <a:solidFill>
                  <a:srgbClr val="0000FF"/>
                </a:solidFill>
                <a:effectLst>
                  <a:outerShdw blurRad="38100" dist="38100" dir="2700000" algn="tl">
                    <a:srgbClr val="000000">
                      <a:alpha val="43137"/>
                    </a:srgbClr>
                  </a:outerShdw>
                </a:effectLst>
                <a:latin typeface="Arial Black" pitchFamily="34" charset="0"/>
                <a:cs typeface="Arial" pitchFamily="34" charset="0"/>
              </a:rPr>
              <a:t>Feel the pain, Fill the plate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251520" y="332656"/>
            <a:ext cx="8411831" cy="6308873"/>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467544" y="260648"/>
            <a:ext cx="7920880" cy="830997"/>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smtClean="0">
                <a:ln>
                  <a:noFill/>
                </a:ln>
                <a:solidFill>
                  <a:srgbClr val="0000FF"/>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Siloam Mission -</a:t>
            </a:r>
            <a:r>
              <a:rPr kumimoji="0" lang="en-US" sz="2400" b="1" i="0" u="none" strike="noStrike" cap="none" normalizeH="0" baseline="0" dirty="0" smtClean="0">
                <a:ln>
                  <a:noFill/>
                </a:ln>
                <a:solidFill>
                  <a:srgbClr val="0000FF"/>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 </a:t>
            </a:r>
            <a:r>
              <a:rPr kumimoji="0" lang="en-US" sz="2400" b="1" i="0" u="sng" strike="noStrike" cap="none" normalizeH="0" baseline="0" dirty="0" smtClean="0">
                <a:ln>
                  <a:noFill/>
                </a:ln>
                <a:solidFill>
                  <a:srgbClr val="0000FF"/>
                </a:solidFill>
                <a:effectLst>
                  <a:outerShdw blurRad="38100" dist="38100" dir="2700000" algn="tl">
                    <a:srgbClr val="000000">
                      <a:alpha val="43137"/>
                    </a:srgbClr>
                  </a:outerShdw>
                </a:effectLst>
                <a:latin typeface="Arial Black" pitchFamily="34" charset="0"/>
                <a:ea typeface="Calibri" pitchFamily="34" charset="0"/>
                <a:cs typeface="Arial" pitchFamily="34" charset="0"/>
              </a:rPr>
              <a:t>WORK CARRIED OUT BY SATHYA</a:t>
            </a:r>
            <a:r>
              <a:rPr kumimoji="0" lang="en-US" sz="2400" b="1" i="0" u="sng" strike="noStrike" cap="none" normalizeH="0" dirty="0" smtClean="0">
                <a:ln>
                  <a:noFill/>
                </a:ln>
                <a:solidFill>
                  <a:srgbClr val="0000FF"/>
                </a:solidFill>
                <a:effectLst>
                  <a:outerShdw blurRad="38100" dist="38100" dir="2700000" algn="tl">
                    <a:srgbClr val="000000">
                      <a:alpha val="43137"/>
                    </a:srgbClr>
                  </a:outerShdw>
                </a:effectLst>
                <a:latin typeface="Arial Black" pitchFamily="34" charset="0"/>
                <a:ea typeface="Calibri" pitchFamily="34" charset="0"/>
                <a:cs typeface="Arial" pitchFamily="34" charset="0"/>
              </a:rPr>
              <a:t> SAI </a:t>
            </a:r>
            <a:r>
              <a:rPr kumimoji="0" lang="en-US" sz="2400" b="1" i="0" u="sng" strike="noStrike" cap="none" normalizeH="0" baseline="0" dirty="0" smtClean="0">
                <a:ln>
                  <a:noFill/>
                </a:ln>
                <a:solidFill>
                  <a:srgbClr val="0000FF"/>
                </a:solidFill>
                <a:effectLst>
                  <a:outerShdw blurRad="38100" dist="38100" dir="2700000" algn="tl">
                    <a:srgbClr val="000000">
                      <a:alpha val="43137"/>
                    </a:srgbClr>
                  </a:outerShdw>
                </a:effectLst>
                <a:latin typeface="Arial Black" pitchFamily="34" charset="0"/>
                <a:ea typeface="Calibri" pitchFamily="34" charset="0"/>
                <a:cs typeface="Arial" pitchFamily="34" charset="0"/>
              </a:rPr>
              <a:t>CENTER OF WINNIPEG</a:t>
            </a:r>
            <a:endParaRPr kumimoji="0" lang="en-US" sz="2400" b="0" i="0" u="none" strike="noStrike" cap="none" normalizeH="0" baseline="0" dirty="0" smtClean="0">
              <a:ln>
                <a:noFill/>
              </a:ln>
              <a:solidFill>
                <a:srgbClr val="0000FF"/>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5122" name="Rectangle 2"/>
          <p:cNvSpPr>
            <a:spLocks noChangeArrowheads="1"/>
          </p:cNvSpPr>
          <p:nvPr/>
        </p:nvSpPr>
        <p:spPr bwMode="auto">
          <a:xfrm>
            <a:off x="539552" y="2122977"/>
            <a:ext cx="7776864" cy="3416320"/>
          </a:xfrm>
          <a:prstGeom prst="rect">
            <a:avLst/>
          </a:prstGeom>
          <a:solidFill>
            <a:schemeClr val="accent3">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q"/>
              <a:tabLst/>
            </a:pPr>
            <a:r>
              <a:rPr kumimoji="0" lang="en-US" b="1" i="0" u="none" strike="noStrike" cap="none" normalizeH="0" baseline="0" dirty="0" smtClean="0">
                <a:ln>
                  <a:noFill/>
                </a:ln>
                <a:solidFill>
                  <a:srgbClr val="0000FF"/>
                </a:solidFill>
                <a:effectLst/>
                <a:latin typeface="Arial Narrow" pitchFamily="34" charset="0"/>
                <a:ea typeface="Times New Roman" pitchFamily="18" charset="0"/>
                <a:cs typeface="Arial" pitchFamily="34" charset="0"/>
              </a:rPr>
              <a:t>Siloam Mission is a connecting point between the compassionate and Winnipeg’s less fortunate.  Siloam Mission is a Christian humanitarian organization that serves the homeless.</a:t>
            </a:r>
          </a:p>
          <a:p>
            <a:pPr marL="342900" marR="0" lvl="0" indent="-342900" algn="just" defTabSz="914400" rtl="0" eaLnBrk="1" fontAlgn="base" latinLnBrk="0" hangingPunct="1">
              <a:lnSpc>
                <a:spcPct val="100000"/>
              </a:lnSpc>
              <a:spcBef>
                <a:spcPct val="0"/>
              </a:spcBef>
              <a:spcAft>
                <a:spcPct val="0"/>
              </a:spcAft>
              <a:buClrTx/>
              <a:buSzTx/>
              <a:buFont typeface="Wingdings" pitchFamily="2" charset="2"/>
              <a:buChar char="q"/>
              <a:tabLst/>
            </a:pPr>
            <a:endParaRPr kumimoji="0" lang="en-CA" b="1" i="0" u="none" strike="noStrike" cap="none" normalizeH="0" baseline="0" dirty="0" smtClean="0">
              <a:ln>
                <a:noFill/>
              </a:ln>
              <a:solidFill>
                <a:srgbClr val="0000FF"/>
              </a:solidFill>
              <a:effectLst/>
              <a:latin typeface="Arial Narrow"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Wingdings" pitchFamily="2" charset="2"/>
              <a:buChar char="q"/>
              <a:tabLst/>
            </a:pPr>
            <a:r>
              <a:rPr kumimoji="0" lang="en-US" b="1" i="0" u="none" strike="noStrike" cap="none" normalizeH="0" baseline="0" dirty="0" smtClean="0">
                <a:ln>
                  <a:noFill/>
                </a:ln>
                <a:solidFill>
                  <a:srgbClr val="0000FF"/>
                </a:solidFill>
                <a:effectLst/>
                <a:latin typeface="Arial Narrow" pitchFamily="34" charset="0"/>
                <a:ea typeface="Calibri" pitchFamily="34" charset="0"/>
                <a:cs typeface="Arial" pitchFamily="34" charset="0"/>
              </a:rPr>
              <a:t>‘Siloam Mission’s </a:t>
            </a:r>
            <a:r>
              <a:rPr lang="en-US" b="1" dirty="0" smtClean="0">
                <a:solidFill>
                  <a:srgbClr val="0000FF"/>
                </a:solidFill>
                <a:latin typeface="Arial Narrow" pitchFamily="34" charset="0"/>
                <a:ea typeface="Calibri" pitchFamily="34" charset="0"/>
                <a:cs typeface="Arial" pitchFamily="34" charset="0"/>
              </a:rPr>
              <a:t>S</a:t>
            </a:r>
            <a:r>
              <a:rPr kumimoji="0" lang="en-US" b="1" i="0" u="none" strike="noStrike" cap="none" normalizeH="0" baseline="0" dirty="0" smtClean="0">
                <a:ln>
                  <a:noFill/>
                </a:ln>
                <a:solidFill>
                  <a:srgbClr val="0000FF"/>
                </a:solidFill>
                <a:effectLst/>
                <a:latin typeface="Arial Narrow" pitchFamily="34" charset="0"/>
                <a:ea typeface="Calibri" pitchFamily="34" charset="0"/>
                <a:cs typeface="Arial" pitchFamily="34" charset="0"/>
              </a:rPr>
              <a:t>ponsor the Meal program’ allows local businesses to partner with them in providing meals to Winnipeg’s less fortunate every day.  Sathya Sai Center of Winnipeg is a partner in this program and implements cooking and serving duties once every month</a:t>
            </a:r>
            <a:r>
              <a:rPr lang="en-US" b="1" dirty="0">
                <a:solidFill>
                  <a:srgbClr val="0000FF"/>
                </a:solidFill>
                <a:latin typeface="Arial Narrow" pitchFamily="34" charset="0"/>
                <a:ea typeface="Calibri" pitchFamily="34" charset="0"/>
                <a:cs typeface="Arial" pitchFamily="34" charset="0"/>
              </a:rPr>
              <a:t> </a:t>
            </a:r>
            <a:r>
              <a:rPr lang="en-US" b="1" dirty="0" smtClean="0">
                <a:solidFill>
                  <a:srgbClr val="0000FF"/>
                </a:solidFill>
                <a:latin typeface="Arial Narrow" pitchFamily="34" charset="0"/>
                <a:ea typeface="Calibri" pitchFamily="34" charset="0"/>
                <a:cs typeface="Arial" pitchFamily="34" charset="0"/>
              </a:rPr>
              <a:t>– </a:t>
            </a:r>
            <a:r>
              <a:rPr kumimoji="0" lang="en-US" b="1" i="0" u="none" strike="noStrike" cap="none" normalizeH="0" dirty="0" smtClean="0">
                <a:ln>
                  <a:noFill/>
                </a:ln>
                <a:solidFill>
                  <a:srgbClr val="0000FF"/>
                </a:solidFill>
                <a:effectLst/>
                <a:latin typeface="Arial Narrow" pitchFamily="34" charset="0"/>
                <a:ea typeface="Calibri" pitchFamily="34" charset="0"/>
                <a:cs typeface="Arial" pitchFamily="34" charset="0"/>
              </a:rPr>
              <a:t>a</a:t>
            </a:r>
            <a:r>
              <a:rPr kumimoji="0" lang="en-US" b="1" i="0" u="none" strike="noStrike" cap="none" normalizeH="0" baseline="0" dirty="0" smtClean="0">
                <a:ln>
                  <a:noFill/>
                </a:ln>
                <a:solidFill>
                  <a:srgbClr val="0000FF"/>
                </a:solidFill>
                <a:effectLst/>
                <a:latin typeface="Arial Narrow" pitchFamily="34" charset="0"/>
                <a:ea typeface="Calibri" pitchFamily="34" charset="0"/>
                <a:cs typeface="Arial" pitchFamily="34" charset="0"/>
              </a:rPr>
              <a:t>round 350 people are served lunch.</a:t>
            </a:r>
          </a:p>
          <a:p>
            <a:pPr marL="342900" marR="0" lvl="0" indent="-342900" algn="just" defTabSz="914400" rtl="0" eaLnBrk="0" fontAlgn="base" latinLnBrk="0" hangingPunct="0">
              <a:lnSpc>
                <a:spcPct val="100000"/>
              </a:lnSpc>
              <a:spcBef>
                <a:spcPct val="0"/>
              </a:spcBef>
              <a:spcAft>
                <a:spcPct val="0"/>
              </a:spcAft>
              <a:buClrTx/>
              <a:buSzTx/>
              <a:buFont typeface="Wingdings" pitchFamily="2" charset="2"/>
              <a:buChar char="Ø"/>
              <a:tabLst/>
            </a:pPr>
            <a:endParaRPr kumimoji="0" lang="en-CA" b="1" i="0" u="none" strike="noStrike" cap="none" normalizeH="0" baseline="0" dirty="0" smtClean="0">
              <a:ln>
                <a:noFill/>
              </a:ln>
              <a:solidFill>
                <a:srgbClr val="0000FF"/>
              </a:solidFill>
              <a:effectLst/>
              <a:latin typeface="Arial Narrow"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n-US" b="1" i="1" u="none" strike="noStrike" cap="none" normalizeH="0" baseline="0" dirty="0" smtClean="0">
                <a:ln>
                  <a:noFill/>
                </a:ln>
                <a:effectLst/>
                <a:latin typeface="Arial Narrow" pitchFamily="34" charset="0"/>
                <a:ea typeface="Calibri" pitchFamily="34" charset="0"/>
                <a:cs typeface="Arial" pitchFamily="34" charset="0"/>
              </a:rPr>
              <a:t>At Siloam Mission`s Volunteer appreciation day on May 9</a:t>
            </a:r>
            <a:r>
              <a:rPr kumimoji="0" lang="en-US" b="1" i="1" u="none" strike="noStrike" cap="none" normalizeH="0" baseline="30000" dirty="0" smtClean="0">
                <a:ln>
                  <a:noFill/>
                </a:ln>
                <a:effectLst/>
                <a:latin typeface="Arial Narrow" pitchFamily="34" charset="0"/>
                <a:ea typeface="Calibri" pitchFamily="34" charset="0"/>
                <a:cs typeface="Arial" pitchFamily="34" charset="0"/>
              </a:rPr>
              <a:t>th</a:t>
            </a:r>
            <a:r>
              <a:rPr kumimoji="0" lang="en-US" b="1" i="1" u="none" strike="noStrike" cap="none" normalizeH="0" baseline="0" dirty="0" smtClean="0">
                <a:ln>
                  <a:noFill/>
                </a:ln>
                <a:effectLst/>
                <a:latin typeface="Arial Narrow" pitchFamily="34" charset="0"/>
                <a:ea typeface="Calibri" pitchFamily="34" charset="0"/>
                <a:cs typeface="Arial" pitchFamily="34" charset="0"/>
              </a:rPr>
              <a:t> 2014, The Center of Winnipeg was presented with a Certificate for Most Meals donated by a volunteer group and a plaque was presented:</a:t>
            </a:r>
            <a:r>
              <a:rPr kumimoji="0" lang="en-US" b="1" i="1" u="none" strike="noStrike" cap="none" normalizeH="0" dirty="0" smtClean="0">
                <a:ln>
                  <a:noFill/>
                </a:ln>
                <a:effectLst/>
                <a:latin typeface="Arial Narrow" pitchFamily="34" charset="0"/>
                <a:ea typeface="Calibri" pitchFamily="34" charset="0"/>
                <a:cs typeface="Arial" pitchFamily="34" charset="0"/>
              </a:rPr>
              <a:t> </a:t>
            </a:r>
            <a:r>
              <a:rPr kumimoji="0" lang="en-US" b="1" i="1" u="none" strike="noStrike" cap="none" normalizeH="0" baseline="0" dirty="0" smtClean="0">
                <a:ln>
                  <a:noFill/>
                </a:ln>
                <a:effectLst/>
                <a:latin typeface="Arial Narrow" pitchFamily="34" charset="0"/>
                <a:ea typeface="Calibri" pitchFamily="34" charset="0"/>
                <a:cs typeface="Arial" pitchFamily="34" charset="0"/>
              </a:rPr>
              <a:t>“Partner for Hope” for 2013-2014.</a:t>
            </a:r>
            <a:endParaRPr kumimoji="0" lang="en-US" b="1" i="1" u="none" strike="noStrike" cap="none" normalizeH="0" baseline="0" dirty="0" smtClean="0">
              <a:ln>
                <a:noFill/>
              </a:ln>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elvarc\AppData\Local\Microsoft\Windows\Temporary Internet Files\Content.Outlook\CJG4OWMR\volunteer appreciation.jpg"/>
          <p:cNvPicPr/>
          <p:nvPr/>
        </p:nvPicPr>
        <p:blipFill>
          <a:blip r:embed="rId2" cstate="print"/>
          <a:srcRect/>
          <a:stretch>
            <a:fillRect/>
          </a:stretch>
        </p:blipFill>
        <p:spPr bwMode="auto">
          <a:xfrm>
            <a:off x="323528" y="1268760"/>
            <a:ext cx="8496944" cy="5400600"/>
          </a:xfrm>
          <a:prstGeom prst="rect">
            <a:avLst/>
          </a:prstGeom>
          <a:noFill/>
          <a:ln w="9525">
            <a:noFill/>
            <a:miter lim="800000"/>
            <a:headEnd/>
            <a:tailEnd/>
          </a:ln>
        </p:spPr>
      </p:pic>
      <p:sp>
        <p:nvSpPr>
          <p:cNvPr id="24577" name="Rectangle 1"/>
          <p:cNvSpPr>
            <a:spLocks noChangeArrowheads="1"/>
          </p:cNvSpPr>
          <p:nvPr/>
        </p:nvSpPr>
        <p:spPr bwMode="auto">
          <a:xfrm>
            <a:off x="179512" y="119971"/>
            <a:ext cx="8856984" cy="830997"/>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strike="noStrike" cap="none" normalizeH="0" baseline="0" dirty="0" smtClean="0">
                <a:ln>
                  <a:noFill/>
                </a:ln>
                <a:solidFill>
                  <a:srgbClr val="0000FF"/>
                </a:solidFill>
                <a:effectLst>
                  <a:outerShdw blurRad="38100" dist="38100" dir="2700000" algn="tl">
                    <a:srgbClr val="000000">
                      <a:alpha val="43137"/>
                    </a:srgbClr>
                  </a:outerShdw>
                </a:effectLst>
                <a:latin typeface="Arial Black" pitchFamily="34" charset="0"/>
                <a:ea typeface="Calibri" pitchFamily="34" charset="0"/>
                <a:cs typeface="Times New Roman" pitchFamily="18" charset="0"/>
              </a:rPr>
              <a:t>AWARD FOR DONATING MOST MEALS BY A VOLUNTARY GROUP – SSSB CENTER OF WINNIPEG</a:t>
            </a:r>
            <a:endParaRPr kumimoji="0" lang="en-US" sz="2400" b="1" i="0" strike="noStrike" cap="none" normalizeH="0" baseline="0" dirty="0" smtClean="0">
              <a:ln>
                <a:noFill/>
              </a:ln>
              <a:solidFill>
                <a:srgbClr val="0000FF"/>
              </a:solidFill>
              <a:effectLst>
                <a:outerShdw blurRad="38100" dist="38100" dir="2700000" algn="tl">
                  <a:srgbClr val="000000">
                    <a:alpha val="43137"/>
                  </a:srgbClr>
                </a:outerShdw>
              </a:effectLst>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611560" y="1823918"/>
            <a:ext cx="7992888" cy="3970318"/>
          </a:xfrm>
          <a:prstGeom prst="rect">
            <a:avLst/>
          </a:prstGeom>
          <a:solidFill>
            <a:schemeClr val="accent3">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b="1" i="0" u="none" strike="noStrike" cap="none" normalizeH="0" baseline="0" dirty="0" smtClean="0">
                <a:ln>
                  <a:noFill/>
                </a:ln>
                <a:solidFill>
                  <a:srgbClr val="0000FF"/>
                </a:solidFill>
                <a:effectLst/>
                <a:latin typeface="Arial Narrow" pitchFamily="34" charset="0"/>
                <a:ea typeface="Calibri" pitchFamily="34" charset="0"/>
                <a:cs typeface="Arial" pitchFamily="34" charset="0"/>
              </a:rPr>
              <a:t>Provides a hot, nutritious lunch to over 200 people in Saskatoon every day, but the Saskatchewan Health Region needs more volunteers to help deliver those meals. </a:t>
            </a:r>
          </a:p>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q"/>
              <a:tabLst/>
            </a:pPr>
            <a:endParaRPr kumimoji="0" lang="en-CA" b="1" i="0" u="none" strike="noStrike" cap="none" normalizeH="0" baseline="0" dirty="0" smtClean="0">
              <a:ln>
                <a:noFill/>
              </a:ln>
              <a:solidFill>
                <a:srgbClr val="0000FF"/>
              </a:solidFill>
              <a:effectLst/>
              <a:latin typeface="Arial Narrow"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b="1" i="0" u="none" strike="noStrike" cap="none" normalizeH="0" baseline="0" dirty="0" smtClean="0">
                <a:ln>
                  <a:noFill/>
                </a:ln>
                <a:solidFill>
                  <a:srgbClr val="0000FF"/>
                </a:solidFill>
                <a:effectLst/>
                <a:latin typeface="Arial Narrow" pitchFamily="34" charset="0"/>
                <a:ea typeface="Calibri" pitchFamily="34" charset="0"/>
                <a:cs typeface="Arial" pitchFamily="34" charset="0"/>
              </a:rPr>
              <a:t>Brenda Johnson, the volunteer coordinator for the program, says one hour of volunteer time greatly improves the quality of life of each client, “we always say to volunteers, Meals on Wheels delivers dignity to the doorstep.” It is delivering meals to those for whatever reason are unable to prepare themselves a well-balanced meal and this enhances their lives and keeps them at home longer.</a:t>
            </a:r>
          </a:p>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q"/>
              <a:tabLst/>
            </a:pPr>
            <a:endParaRPr kumimoji="0" lang="en-CA" b="1" i="0" u="none" strike="noStrike" cap="none" normalizeH="0" baseline="0" dirty="0" smtClean="0">
              <a:ln>
                <a:noFill/>
              </a:ln>
              <a:solidFill>
                <a:srgbClr val="0000FF"/>
              </a:solidFill>
              <a:effectLst/>
              <a:latin typeface="Arial Narrow"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US" b="1" i="0" u="none" strike="noStrike" cap="none" normalizeH="0" baseline="0" dirty="0" smtClean="0">
                <a:ln>
                  <a:noFill/>
                </a:ln>
                <a:solidFill>
                  <a:srgbClr val="0000FF"/>
                </a:solidFill>
                <a:effectLst/>
                <a:latin typeface="Arial Narrow" pitchFamily="34" charset="0"/>
                <a:ea typeface="Calibri" pitchFamily="34" charset="0"/>
                <a:cs typeface="Arial" pitchFamily="34" charset="0"/>
              </a:rPr>
              <a:t>SSSB Center of Saskatoon has been carrying out the Meals on Wheels Program Service for several years.  </a:t>
            </a:r>
            <a:r>
              <a:rPr lang="en-US" b="1" dirty="0" smtClean="0">
                <a:solidFill>
                  <a:srgbClr val="0000FF"/>
                </a:solidFill>
                <a:latin typeface="Arial Narrow" pitchFamily="34" charset="0"/>
                <a:ea typeface="Calibri" pitchFamily="34" charset="0"/>
                <a:cs typeface="Arial" pitchFamily="34" charset="0"/>
              </a:rPr>
              <a:t>M</a:t>
            </a:r>
            <a:r>
              <a:rPr kumimoji="0" lang="en-US" b="1" i="0" u="none" strike="noStrike" cap="none" normalizeH="0" baseline="0" dirty="0" smtClean="0">
                <a:ln>
                  <a:noFill/>
                </a:ln>
                <a:solidFill>
                  <a:srgbClr val="0000FF"/>
                </a:solidFill>
                <a:effectLst/>
                <a:latin typeface="Arial Narrow" pitchFamily="34" charset="0"/>
                <a:ea typeface="Calibri" pitchFamily="34" charset="0"/>
                <a:cs typeface="Arial" pitchFamily="34" charset="0"/>
              </a:rPr>
              <a:t>embers of our Center are involved in delivering Food via Meals on Wheels to approximately 12 to 14 clients every Friday of the week.  Hot meals are picked up from the City hospital and delivered to the clients in their residence.  This service has been very successful. </a:t>
            </a:r>
            <a:endParaRPr kumimoji="0" lang="en-US" b="1" i="0" u="none" strike="noStrike" cap="none" normalizeH="0" baseline="0" dirty="0" smtClean="0">
              <a:ln>
                <a:noFill/>
              </a:ln>
              <a:solidFill>
                <a:srgbClr val="0000FF"/>
              </a:solidFill>
              <a:effectLst/>
              <a:latin typeface="Arial Narrow" pitchFamily="34" charset="0"/>
              <a:cs typeface="Arial" pitchFamily="34" charset="0"/>
            </a:endParaRPr>
          </a:p>
        </p:txBody>
      </p:sp>
      <p:sp>
        <p:nvSpPr>
          <p:cNvPr id="3" name="Rectangle 2"/>
          <p:cNvSpPr/>
          <p:nvPr/>
        </p:nvSpPr>
        <p:spPr>
          <a:xfrm>
            <a:off x="755576" y="332656"/>
            <a:ext cx="7560840" cy="830997"/>
          </a:xfrm>
          <a:prstGeom prst="rect">
            <a:avLst/>
          </a:prstGeom>
          <a:solidFill>
            <a:schemeClr val="accent1">
              <a:lumMod val="20000"/>
              <a:lumOff val="80000"/>
            </a:schemeClr>
          </a:solidFill>
        </p:spPr>
        <p:txBody>
          <a:bodyPr wrap="square">
            <a:spAutoFit/>
          </a:bodyPr>
          <a:lstStyle/>
          <a:p>
            <a:pPr lvl="0" algn="ctr" fontAlgn="base">
              <a:spcBef>
                <a:spcPct val="0"/>
              </a:spcBef>
              <a:spcAft>
                <a:spcPct val="0"/>
              </a:spcAft>
            </a:pPr>
            <a:r>
              <a:rPr lang="en-US" sz="2400" b="1" dirty="0" smtClean="0">
                <a:solidFill>
                  <a:srgbClr val="0000FF"/>
                </a:solidFill>
                <a:effectLst>
                  <a:outerShdw blurRad="38100" dist="38100" dir="2700000" algn="tl">
                    <a:srgbClr val="000000">
                      <a:alpha val="43137"/>
                    </a:srgbClr>
                  </a:outerShdw>
                </a:effectLst>
                <a:latin typeface="Arial Black" pitchFamily="34" charset="0"/>
                <a:ea typeface="Calibri" pitchFamily="34" charset="0"/>
                <a:cs typeface="Arial" pitchFamily="34" charset="0"/>
              </a:rPr>
              <a:t>The Meals on Wheels program - Work Carried out by the Center of Saskatoon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2420888"/>
            <a:ext cx="7776864" cy="1938992"/>
          </a:xfrm>
          <a:prstGeom prst="rect">
            <a:avLst/>
          </a:prstGeom>
          <a:solidFill>
            <a:schemeClr val="accent3">
              <a:lumMod val="20000"/>
              <a:lumOff val="80000"/>
            </a:schemeClr>
          </a:solidFill>
        </p:spPr>
        <p:txBody>
          <a:bodyPr wrap="square">
            <a:spAutoFit/>
          </a:bodyPr>
          <a:lstStyle/>
          <a:p>
            <a:pPr marL="342900" indent="-342900">
              <a:buFont typeface="Wingdings" pitchFamily="2" charset="2"/>
              <a:buChar char="q"/>
            </a:pPr>
            <a:r>
              <a:rPr lang="en-CA" sz="2000" b="1" dirty="0" smtClean="0">
                <a:solidFill>
                  <a:srgbClr val="0000FF"/>
                </a:solidFill>
                <a:latin typeface="Arial Narrow" pitchFamily="34" charset="0"/>
              </a:rPr>
              <a:t>Centers across Canada prepare and distribute cheese</a:t>
            </a:r>
            <a:r>
              <a:rPr lang="en-CA" sz="2000" b="1" dirty="0">
                <a:solidFill>
                  <a:srgbClr val="0000FF"/>
                </a:solidFill>
                <a:latin typeface="Arial Narrow" pitchFamily="34" charset="0"/>
              </a:rPr>
              <a:t>, vegetarian sandwiches </a:t>
            </a:r>
            <a:r>
              <a:rPr lang="en-CA" sz="2000" b="1" dirty="0" smtClean="0">
                <a:solidFill>
                  <a:srgbClr val="0000FF"/>
                </a:solidFill>
                <a:latin typeface="Arial Narrow" pitchFamily="34" charset="0"/>
              </a:rPr>
              <a:t>to the less fortunate and homeless.</a:t>
            </a:r>
          </a:p>
          <a:p>
            <a:pPr marL="342900" indent="-342900">
              <a:buFont typeface="Wingdings" pitchFamily="2" charset="2"/>
              <a:buChar char="q"/>
            </a:pPr>
            <a:endParaRPr lang="en-CA" sz="2000" b="1" dirty="0" smtClean="0">
              <a:solidFill>
                <a:srgbClr val="0000FF"/>
              </a:solidFill>
              <a:latin typeface="Arial Narrow" pitchFamily="34" charset="0"/>
            </a:endParaRPr>
          </a:p>
          <a:p>
            <a:pPr marL="342900" indent="-342900">
              <a:buFont typeface="Wingdings" pitchFamily="2" charset="2"/>
              <a:buChar char="Ø"/>
            </a:pPr>
            <a:r>
              <a:rPr lang="en-CA" sz="2000" b="1" i="1" dirty="0" smtClean="0">
                <a:latin typeface="Arial Narrow" pitchFamily="34" charset="0"/>
              </a:rPr>
              <a:t>Distributes well over 14,000 to 15,000 sandwiches across Canada each year. Along with sandwiches, juice, fruits, hot soup in winter months, socks, mittens and hats are also served</a:t>
            </a:r>
            <a:r>
              <a:rPr lang="en-CA" b="1" i="1" dirty="0" smtClean="0">
                <a:latin typeface="Arial Narrow" pitchFamily="34" charset="0"/>
              </a:rPr>
              <a:t>.</a:t>
            </a:r>
            <a:endParaRPr lang="en-CA" b="1" i="1" dirty="0">
              <a:latin typeface="Arial Narrow" pitchFamily="34" charset="0"/>
            </a:endParaRPr>
          </a:p>
        </p:txBody>
      </p:sp>
      <p:sp>
        <p:nvSpPr>
          <p:cNvPr id="3" name="Rectangle 2"/>
          <p:cNvSpPr/>
          <p:nvPr/>
        </p:nvSpPr>
        <p:spPr>
          <a:xfrm>
            <a:off x="2315597" y="548680"/>
            <a:ext cx="4093493" cy="646331"/>
          </a:xfrm>
          <a:prstGeom prst="rect">
            <a:avLst/>
          </a:prstGeom>
          <a:solidFill>
            <a:schemeClr val="accent1">
              <a:lumMod val="20000"/>
              <a:lumOff val="80000"/>
            </a:schemeClr>
          </a:solidFill>
        </p:spPr>
        <p:txBody>
          <a:bodyPr wrap="none">
            <a:spAutoFit/>
          </a:bodyPr>
          <a:lstStyle/>
          <a:p>
            <a:pPr algn="ctr"/>
            <a:r>
              <a:rPr lang="en-CA" sz="3600" dirty="0" smtClean="0">
                <a:solidFill>
                  <a:srgbClr val="0000FF"/>
                </a:solidFill>
                <a:effectLst>
                  <a:outerShdw blurRad="38100" dist="38100" dir="2700000" algn="tl">
                    <a:srgbClr val="000000">
                      <a:alpha val="43137"/>
                    </a:srgbClr>
                  </a:outerShdw>
                </a:effectLst>
                <a:latin typeface="Arial Black" pitchFamily="34" charset="0"/>
              </a:rPr>
              <a:t>Sandwich Drive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2060848"/>
            <a:ext cx="7200800" cy="1938992"/>
          </a:xfrm>
          <a:prstGeom prst="rect">
            <a:avLst/>
          </a:prstGeom>
          <a:solidFill>
            <a:schemeClr val="accent3">
              <a:lumMod val="20000"/>
              <a:lumOff val="80000"/>
            </a:schemeClr>
          </a:solidFill>
        </p:spPr>
        <p:txBody>
          <a:bodyPr wrap="square">
            <a:spAutoFit/>
          </a:bodyPr>
          <a:lstStyle/>
          <a:p>
            <a:pPr marL="457200" indent="-457200">
              <a:buFont typeface="Wingdings" pitchFamily="2" charset="2"/>
              <a:buChar char="v"/>
            </a:pPr>
            <a:r>
              <a:rPr lang="en-CA" sz="2400" b="1" dirty="0" smtClean="0">
                <a:solidFill>
                  <a:srgbClr val="0000FF"/>
                </a:solidFill>
                <a:latin typeface="Arial Narrow" pitchFamily="34" charset="0"/>
              </a:rPr>
              <a:t>Tree planting is done in each municipality and is a very popular event around Earth day, across Canada.</a:t>
            </a:r>
          </a:p>
          <a:p>
            <a:pPr marL="457200" indent="-457200">
              <a:buFont typeface="Wingdings" pitchFamily="2" charset="2"/>
              <a:buChar char="v"/>
            </a:pPr>
            <a:endParaRPr lang="en-CA" sz="2400" b="1" dirty="0" smtClean="0">
              <a:solidFill>
                <a:srgbClr val="0000FF"/>
              </a:solidFill>
              <a:latin typeface="Arial Narrow" pitchFamily="34" charset="0"/>
            </a:endParaRPr>
          </a:p>
          <a:p>
            <a:pPr marL="457200" indent="-457200">
              <a:buFont typeface="Wingdings" pitchFamily="2" charset="2"/>
              <a:buChar char="Ø"/>
            </a:pPr>
            <a:r>
              <a:rPr lang="en-CA" sz="2400" b="1" i="1" dirty="0" smtClean="0">
                <a:latin typeface="Arial Narrow" pitchFamily="34" charset="0"/>
              </a:rPr>
              <a:t>Our members along with SSE children plant well over 1,200 trees this year. </a:t>
            </a:r>
            <a:endParaRPr lang="en-CA" sz="2400" b="1" i="1" dirty="0">
              <a:latin typeface="Arial Narrow" pitchFamily="34" charset="0"/>
            </a:endParaRPr>
          </a:p>
        </p:txBody>
      </p:sp>
      <p:sp>
        <p:nvSpPr>
          <p:cNvPr id="3" name="Rectangle 2"/>
          <p:cNvSpPr/>
          <p:nvPr/>
        </p:nvSpPr>
        <p:spPr>
          <a:xfrm>
            <a:off x="2256412" y="548680"/>
            <a:ext cx="3557833" cy="646331"/>
          </a:xfrm>
          <a:prstGeom prst="rect">
            <a:avLst/>
          </a:prstGeom>
          <a:solidFill>
            <a:schemeClr val="accent1">
              <a:lumMod val="20000"/>
              <a:lumOff val="80000"/>
            </a:schemeClr>
          </a:solidFill>
        </p:spPr>
        <p:txBody>
          <a:bodyPr wrap="none">
            <a:spAutoFit/>
          </a:bodyPr>
          <a:lstStyle/>
          <a:p>
            <a:pPr algn="ctr"/>
            <a:r>
              <a:rPr lang="en-CA" sz="3600" dirty="0" smtClean="0">
                <a:solidFill>
                  <a:srgbClr val="0000FF"/>
                </a:solidFill>
                <a:effectLst>
                  <a:outerShdw blurRad="38100" dist="38100" dir="2700000" algn="tl">
                    <a:srgbClr val="000000">
                      <a:alpha val="43137"/>
                    </a:srgbClr>
                  </a:outerShdw>
                </a:effectLst>
                <a:latin typeface="Arial Black" pitchFamily="34" charset="0"/>
              </a:rPr>
              <a:t>Tree Planting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611560" y="764704"/>
            <a:ext cx="8147648" cy="54317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395537" y="788707"/>
            <a:ext cx="8208912" cy="547260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1680" y="116632"/>
            <a:ext cx="5445530" cy="523220"/>
          </a:xfrm>
          <a:prstGeom prst="rect">
            <a:avLst/>
          </a:prstGeom>
          <a:solidFill>
            <a:schemeClr val="tx2">
              <a:lumMod val="20000"/>
              <a:lumOff val="80000"/>
            </a:schemeClr>
          </a:solidFill>
        </p:spPr>
        <p:txBody>
          <a:bodyPr wrap="none">
            <a:spAutoFit/>
          </a:bodyPr>
          <a:lstStyle/>
          <a:p>
            <a:r>
              <a:rPr lang="en-US" sz="2800" dirty="0" smtClean="0">
                <a:solidFill>
                  <a:srgbClr val="0000FF"/>
                </a:solidFill>
                <a:effectLst>
                  <a:outerShdw blurRad="38100" dist="38100" dir="2700000" algn="tl">
                    <a:srgbClr val="000000">
                      <a:alpha val="43137"/>
                    </a:srgbClr>
                  </a:outerShdw>
                </a:effectLst>
                <a:latin typeface="Arial Black" pitchFamily="34" charset="0"/>
              </a:rPr>
              <a:t>National Youth Conference</a:t>
            </a:r>
            <a:endParaRPr lang="en-CA" sz="2800" dirty="0">
              <a:solidFill>
                <a:srgbClr val="0000FF"/>
              </a:solidFill>
              <a:effectLst>
                <a:outerShdw blurRad="38100" dist="38100" dir="2700000" algn="tl">
                  <a:srgbClr val="000000">
                    <a:alpha val="43137"/>
                  </a:srgbClr>
                </a:outerShdw>
              </a:effectLst>
              <a:latin typeface="Arial Black" pitchFamily="34" charset="0"/>
            </a:endParaRPr>
          </a:p>
        </p:txBody>
      </p:sp>
      <p:sp>
        <p:nvSpPr>
          <p:cNvPr id="1025" name="Rectangle 1"/>
          <p:cNvSpPr>
            <a:spLocks noChangeArrowheads="1"/>
          </p:cNvSpPr>
          <p:nvPr/>
        </p:nvSpPr>
        <p:spPr bwMode="auto">
          <a:xfrm>
            <a:off x="683568" y="1487299"/>
            <a:ext cx="8316416" cy="4308872"/>
          </a:xfrm>
          <a:prstGeom prst="rect">
            <a:avLst/>
          </a:prstGeom>
          <a:solidFill>
            <a:schemeClr val="accent3">
              <a:lumMod val="20000"/>
              <a:lumOff val="80000"/>
            </a:schemeClr>
          </a:solidFill>
          <a:ln w="9525">
            <a:solidFill>
              <a:srgbClr val="FFFF00"/>
            </a:solid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q"/>
              <a:tabLst/>
            </a:pPr>
            <a:r>
              <a:rPr kumimoji="0" lang="en-US" sz="1600" b="1" i="0" u="none" strike="noStrike" cap="none" normalizeH="0" baseline="0" dirty="0" smtClean="0">
                <a:ln>
                  <a:noFill/>
                </a:ln>
                <a:solidFill>
                  <a:srgbClr val="0000FF"/>
                </a:solidFill>
                <a:effectLst/>
                <a:latin typeface="Arial Narrow" pitchFamily="34" charset="0"/>
                <a:ea typeface="MS Mincho" pitchFamily="49" charset="-128"/>
                <a:cs typeface="Times New Roman" pitchFamily="18" charset="0"/>
              </a:rPr>
              <a:t>On August 22-24, 2014, the Canadian Sai Youth held their first ever National Youth Conference in Val-Morin, Quebec. </a:t>
            </a:r>
          </a:p>
          <a:p>
            <a:pPr marL="342900" marR="0" lvl="0" indent="-342900" algn="l" defTabSz="914400" rtl="0" eaLnBrk="1" fontAlgn="base" latinLnBrk="0" hangingPunct="1">
              <a:lnSpc>
                <a:spcPct val="100000"/>
              </a:lnSpc>
              <a:spcBef>
                <a:spcPct val="0"/>
              </a:spcBef>
              <a:spcAft>
                <a:spcPct val="0"/>
              </a:spcAft>
              <a:buClrTx/>
              <a:buSzTx/>
              <a:tabLst/>
            </a:pPr>
            <a:endParaRPr lang="en-US" sz="1600" b="1" dirty="0" smtClean="0">
              <a:solidFill>
                <a:srgbClr val="0000FF"/>
              </a:solidFill>
              <a:latin typeface="Arial Narrow" pitchFamily="34" charset="0"/>
              <a:ea typeface="MS Mincho" pitchFamily="49" charset="-128"/>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q"/>
              <a:tabLst/>
            </a:pPr>
            <a:r>
              <a:rPr kumimoji="0" lang="en-US" sz="1600" b="1" i="0" u="none" strike="noStrike" cap="none" normalizeH="0" baseline="0" dirty="0" smtClean="0">
                <a:ln>
                  <a:noFill/>
                </a:ln>
                <a:solidFill>
                  <a:srgbClr val="0000FF"/>
                </a:solidFill>
                <a:effectLst/>
                <a:latin typeface="Arial Narrow" pitchFamily="34" charset="0"/>
                <a:ea typeface="MS Mincho" pitchFamily="49" charset="-128"/>
                <a:cs typeface="Times New Roman" pitchFamily="18" charset="0"/>
              </a:rPr>
              <a:t>This conference had over 230+ youth attend from across Canada, representing over 4 time zones! The conference’s theme was: FOCUS (Faith, Openness, Consciousness, Unity, Spirituality). </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q"/>
              <a:tabLst/>
            </a:pPr>
            <a:endParaRPr lang="en-US" sz="1600" b="1" dirty="0" smtClean="0">
              <a:solidFill>
                <a:srgbClr val="0000FF"/>
              </a:solidFill>
              <a:latin typeface="Arial Narrow" pitchFamily="34" charset="0"/>
              <a:ea typeface="MS Mincho" pitchFamily="49" charset="-128"/>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q"/>
              <a:tabLst/>
            </a:pPr>
            <a:r>
              <a:rPr kumimoji="0" lang="en-US" sz="1600" b="1" i="0" u="none" strike="noStrike" cap="none" normalizeH="0" baseline="0" dirty="0" smtClean="0">
                <a:ln>
                  <a:noFill/>
                </a:ln>
                <a:solidFill>
                  <a:srgbClr val="0000FF"/>
                </a:solidFill>
                <a:effectLst/>
                <a:latin typeface="Arial Narrow" pitchFamily="34" charset="0"/>
                <a:ea typeface="MS Mincho" pitchFamily="49" charset="-128"/>
                <a:cs typeface="Times New Roman" pitchFamily="18" charset="0"/>
              </a:rPr>
              <a:t>The Conference took place over 3 days, with youth assembling in Val-Morin on Friday afternoon, and concluding Sunday afternoon.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0000FF"/>
              </a:solidFill>
              <a:effectLst/>
              <a:latin typeface="Arial Narrow" pitchFamily="34" charset="0"/>
              <a:ea typeface="MS Mincho"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effectLst/>
                <a:latin typeface="Arial" pitchFamily="34" charset="0"/>
                <a:ea typeface="MS Mincho" pitchFamily="49" charset="-128"/>
                <a:cs typeface="Arial" pitchFamily="34" charset="0"/>
              </a:rPr>
              <a:t>The objectives of the conference were three-fold.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1" i="1" u="none" strike="noStrike" cap="none" normalizeH="0" baseline="0" dirty="0" smtClean="0">
              <a:ln>
                <a:noFill/>
              </a:ln>
              <a:effectLst/>
              <a:latin typeface="Arial" pitchFamily="34" charset="0"/>
              <a:ea typeface="MS Mincho" pitchFamily="49" charset="-128"/>
              <a:cs typeface="Arial" pitchFamily="34" charset="0"/>
            </a:endParaRPr>
          </a:p>
          <a:p>
            <a:pPr marL="342900" lvl="0" indent="-342900" eaLnBrk="0" fontAlgn="base" hangingPunct="0">
              <a:spcBef>
                <a:spcPct val="0"/>
              </a:spcBef>
              <a:spcAft>
                <a:spcPct val="0"/>
              </a:spcAft>
              <a:buFont typeface="+mj-lt"/>
              <a:buAutoNum type="arabicParenR"/>
            </a:pPr>
            <a:r>
              <a:rPr lang="en-US" sz="1600" b="1" i="1" dirty="0" smtClean="0">
                <a:latin typeface="Arial" pitchFamily="34" charset="0"/>
                <a:ea typeface="MS Mincho" pitchFamily="49" charset="-128"/>
                <a:cs typeface="Arial" pitchFamily="34" charset="0"/>
              </a:rPr>
              <a:t>Inspire and Sai-motivate the youth across Canada to stay involved in the Organization. </a:t>
            </a:r>
          </a:p>
          <a:p>
            <a:pPr marL="342900" lvl="0" indent="-342900" eaLnBrk="0" fontAlgn="base" hangingPunct="0">
              <a:spcBef>
                <a:spcPct val="0"/>
              </a:spcBef>
              <a:spcAft>
                <a:spcPct val="0"/>
              </a:spcAft>
              <a:buFont typeface="+mj-lt"/>
              <a:buAutoNum type="arabicParenR"/>
            </a:pPr>
            <a:r>
              <a:rPr lang="en-US" sz="1600" b="1" i="1" dirty="0" smtClean="0">
                <a:latin typeface="Arial" pitchFamily="34" charset="0"/>
                <a:ea typeface="MS Mincho" pitchFamily="49" charset="-128"/>
                <a:cs typeface="Arial" pitchFamily="34" charset="0"/>
              </a:rPr>
              <a:t>Develop working relationships amongst Sai Youth across Canada and</a:t>
            </a:r>
          </a:p>
          <a:p>
            <a:pPr marL="342900" lvl="0" indent="-342900" eaLnBrk="0" fontAlgn="base" hangingPunct="0">
              <a:spcBef>
                <a:spcPct val="0"/>
              </a:spcBef>
              <a:spcAft>
                <a:spcPct val="0"/>
              </a:spcAft>
              <a:buFont typeface="+mj-lt"/>
              <a:buAutoNum type="arabicParenR"/>
            </a:pPr>
            <a:r>
              <a:rPr lang="en-US" sz="1600" b="1" i="1" dirty="0" smtClean="0">
                <a:latin typeface="Arial" pitchFamily="34" charset="0"/>
                <a:ea typeface="MS Mincho" pitchFamily="49" charset="-128"/>
                <a:cs typeface="Arial" pitchFamily="34" charset="0"/>
              </a:rPr>
              <a:t>Introduce/re-introduce Swami into the daily lives of Canadian Sai Youths.</a:t>
            </a:r>
          </a:p>
          <a:p>
            <a:pPr marL="0" marR="0" lvl="0" indent="0" algn="l" defTabSz="914400" rtl="0" eaLnBrk="0" fontAlgn="base" latinLnBrk="0" hangingPunct="0">
              <a:lnSpc>
                <a:spcPct val="100000"/>
              </a:lnSpc>
              <a:spcBef>
                <a:spcPct val="0"/>
              </a:spcBef>
              <a:spcAft>
                <a:spcPct val="0"/>
              </a:spcAft>
              <a:buClrTx/>
              <a:buSzTx/>
              <a:buFontTx/>
              <a:buNone/>
              <a:tabLst/>
            </a:pPr>
            <a:endParaRPr lang="en-US" sz="1600" b="1" dirty="0" smtClean="0">
              <a:solidFill>
                <a:srgbClr val="0000FF"/>
              </a:solidFill>
              <a:latin typeface="Arial Narrow" pitchFamily="34" charset="0"/>
              <a:ea typeface="MS Mincho" pitchFamily="49" charset="-128"/>
              <a:cs typeface="Times New Roman" pitchFamily="18" charset="0"/>
            </a:endParaRPr>
          </a:p>
          <a:p>
            <a:pPr lvl="0" eaLnBrk="0" fontAlgn="base" hangingPunct="0">
              <a:spcBef>
                <a:spcPct val="0"/>
              </a:spcBef>
              <a:spcAft>
                <a:spcPct val="0"/>
              </a:spcAft>
            </a:pPr>
            <a:endParaRPr kumimoji="0" lang="en-US" sz="1800" b="0" i="0" u="none" strike="noStrike" cap="none" normalizeH="0" baseline="0" dirty="0" smtClean="0">
              <a:ln>
                <a:noFill/>
              </a:ln>
              <a:solidFill>
                <a:srgbClr val="0000FF"/>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179512" y="733200"/>
            <a:ext cx="8796228" cy="58641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35696" y="260648"/>
            <a:ext cx="5610767" cy="646331"/>
          </a:xfrm>
          <a:prstGeom prst="rect">
            <a:avLst/>
          </a:prstGeom>
          <a:solidFill>
            <a:schemeClr val="accent1">
              <a:lumMod val="20000"/>
              <a:lumOff val="80000"/>
            </a:schemeClr>
          </a:solidFill>
        </p:spPr>
        <p:txBody>
          <a:bodyPr wrap="none">
            <a:spAutoFit/>
          </a:bodyPr>
          <a:lstStyle/>
          <a:p>
            <a:r>
              <a:rPr lang="en-CA" sz="3600" b="1" dirty="0" smtClean="0">
                <a:solidFill>
                  <a:srgbClr val="0000FF"/>
                </a:solidFill>
                <a:effectLst>
                  <a:outerShdw blurRad="38100" dist="38100" dir="2700000" algn="tl">
                    <a:srgbClr val="000000">
                      <a:alpha val="43137"/>
                    </a:srgbClr>
                  </a:outerShdw>
                </a:effectLst>
                <a:latin typeface="Arial Black" pitchFamily="34" charset="0"/>
              </a:rPr>
              <a:t>Habitat for Humanity </a:t>
            </a:r>
            <a:endParaRPr lang="en-CA" sz="3600" b="1" dirty="0">
              <a:solidFill>
                <a:srgbClr val="0000FF"/>
              </a:solidFill>
              <a:effectLst>
                <a:outerShdw blurRad="38100" dist="38100" dir="2700000" algn="tl">
                  <a:srgbClr val="000000">
                    <a:alpha val="43137"/>
                  </a:srgbClr>
                </a:outerShdw>
              </a:effectLst>
              <a:latin typeface="Arial Black" pitchFamily="34" charset="0"/>
            </a:endParaRPr>
          </a:p>
        </p:txBody>
      </p:sp>
      <p:sp>
        <p:nvSpPr>
          <p:cNvPr id="3" name="Rectangle 2"/>
          <p:cNvSpPr/>
          <p:nvPr/>
        </p:nvSpPr>
        <p:spPr>
          <a:xfrm>
            <a:off x="1115616" y="2060848"/>
            <a:ext cx="6840760" cy="2308324"/>
          </a:xfrm>
          <a:prstGeom prst="rect">
            <a:avLst/>
          </a:prstGeom>
          <a:solidFill>
            <a:schemeClr val="accent3">
              <a:lumMod val="20000"/>
              <a:lumOff val="80000"/>
            </a:schemeClr>
          </a:solidFill>
          <a:ln>
            <a:solidFill>
              <a:schemeClr val="accent3">
                <a:lumMod val="20000"/>
                <a:lumOff val="80000"/>
              </a:schemeClr>
            </a:solidFill>
          </a:ln>
        </p:spPr>
        <p:txBody>
          <a:bodyPr wrap="square">
            <a:spAutoFit/>
          </a:bodyPr>
          <a:lstStyle/>
          <a:p>
            <a:pPr marL="342900" indent="-342900">
              <a:buFont typeface="Wingdings" pitchFamily="2" charset="2"/>
              <a:buChar char="v"/>
            </a:pPr>
            <a:r>
              <a:rPr lang="en-CA" b="1" dirty="0" smtClean="0">
                <a:solidFill>
                  <a:srgbClr val="0000FF"/>
                </a:solidFill>
                <a:latin typeface="Arial" pitchFamily="34" charset="0"/>
                <a:cs typeface="Arial" pitchFamily="34" charset="0"/>
              </a:rPr>
              <a:t>Youth from SSSB center of Edmonton volunteer their time and skills to build homes for the less fortunate at Habitat for Humanity. This service project had a remarkable, lasting impact on the youth. </a:t>
            </a:r>
          </a:p>
          <a:p>
            <a:pPr marL="342900" indent="-342900">
              <a:buFont typeface="Wingdings" pitchFamily="2" charset="2"/>
              <a:buChar char="v"/>
            </a:pPr>
            <a:endParaRPr lang="en-CA" b="1" dirty="0" smtClean="0">
              <a:solidFill>
                <a:srgbClr val="0000FF"/>
              </a:solidFill>
              <a:latin typeface="Arial" pitchFamily="34" charset="0"/>
              <a:cs typeface="Arial" pitchFamily="34" charset="0"/>
            </a:endParaRPr>
          </a:p>
          <a:p>
            <a:pPr marL="342900" indent="-342900">
              <a:buFont typeface="Wingdings" pitchFamily="2" charset="2"/>
              <a:buChar char="v"/>
            </a:pPr>
            <a:r>
              <a:rPr lang="en-CA" b="1" dirty="0" smtClean="0">
                <a:solidFill>
                  <a:srgbClr val="0000FF"/>
                </a:solidFill>
                <a:latin typeface="Arial" pitchFamily="34" charset="0"/>
                <a:cs typeface="Arial" pitchFamily="34" charset="0"/>
              </a:rPr>
              <a:t>They felt they had made a difference when they noticed the reaction of a needy family who plan to move into the home that was being built.</a:t>
            </a:r>
            <a:endParaRPr lang="en-CA" b="1" dirty="0">
              <a:solidFill>
                <a:srgbClr val="0000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144463" y="144463"/>
            <a:ext cx="5419725" cy="4067175"/>
          </a:xfrm>
          <a:prstGeom prst="rect">
            <a:avLst/>
          </a:prstGeom>
          <a:noFill/>
          <a:ln w="9525">
            <a:noFill/>
            <a:miter lim="800000"/>
            <a:headEnd/>
            <a:tailEnd/>
          </a:ln>
          <a:effectLst/>
        </p:spPr>
      </p:pic>
      <p:pic>
        <p:nvPicPr>
          <p:cNvPr id="32771" name="Picture 3"/>
          <p:cNvPicPr>
            <a:picLocks noChangeAspect="1" noChangeArrowheads="1"/>
          </p:cNvPicPr>
          <p:nvPr/>
        </p:nvPicPr>
        <p:blipFill>
          <a:blip r:embed="rId3" cstate="print"/>
          <a:srcRect/>
          <a:stretch>
            <a:fillRect/>
          </a:stretch>
        </p:blipFill>
        <p:spPr bwMode="auto">
          <a:xfrm>
            <a:off x="4932040" y="2636912"/>
            <a:ext cx="4067175" cy="4067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259632" y="219998"/>
            <a:ext cx="7020272" cy="954107"/>
          </a:xfrm>
          <a:prstGeom prst="rect">
            <a:avLst/>
          </a:prstGeom>
          <a:solidFill>
            <a:schemeClr val="accent1">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2800" i="0" u="sng" strike="noStrike" cap="none" normalizeH="0" baseline="0" dirty="0" smtClean="0">
                <a:ln>
                  <a:noFill/>
                </a:ln>
                <a:solidFill>
                  <a:srgbClr val="0000FF"/>
                </a:solidFill>
                <a:effectLst>
                  <a:outerShdw blurRad="38100" dist="38100" dir="2700000" algn="tl">
                    <a:srgbClr val="000000">
                      <a:alpha val="43137"/>
                    </a:srgbClr>
                  </a:outerShdw>
                </a:effectLst>
                <a:latin typeface="Arial Black" pitchFamily="34" charset="0"/>
                <a:ea typeface="Calibri" pitchFamily="34" charset="0"/>
                <a:cs typeface="Times New Roman" pitchFamily="18" charset="0"/>
              </a:rPr>
              <a:t>UNITY OF FAITH CONFERENCE</a:t>
            </a:r>
            <a:endParaRPr kumimoji="0" lang="en-CA" sz="2800" i="0" u="none" strike="noStrike" cap="none" normalizeH="0" baseline="0" dirty="0" smtClean="0">
              <a:ln>
                <a:noFill/>
              </a:ln>
              <a:solidFill>
                <a:srgbClr val="0000FF"/>
              </a:solidFill>
              <a:effectLst>
                <a:outerShdw blurRad="38100" dist="38100" dir="2700000" algn="tl">
                  <a:srgbClr val="000000">
                    <a:alpha val="43137"/>
                  </a:srgbClr>
                </a:outerShdw>
              </a:effectLst>
              <a:latin typeface="Arial Black"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sz="2800" i="0" u="sng" strike="noStrike" cap="none" normalizeH="0" baseline="0" dirty="0" smtClean="0">
                <a:ln>
                  <a:noFill/>
                </a:ln>
                <a:solidFill>
                  <a:srgbClr val="0000FF"/>
                </a:solidFill>
                <a:effectLst>
                  <a:outerShdw blurRad="38100" dist="38100" dir="2700000" algn="tl">
                    <a:srgbClr val="000000">
                      <a:alpha val="43137"/>
                    </a:srgbClr>
                  </a:outerShdw>
                </a:effectLst>
                <a:latin typeface="Arial Black" pitchFamily="34" charset="0"/>
                <a:ea typeface="Calibri" pitchFamily="34" charset="0"/>
                <a:cs typeface="Times New Roman" pitchFamily="18" charset="0"/>
              </a:rPr>
              <a:t>“Love All Serve All”</a:t>
            </a:r>
            <a:endParaRPr kumimoji="0" lang="en-CA" sz="2800" i="0" u="none" strike="noStrike" cap="none" normalizeH="0" baseline="0" dirty="0" smtClean="0">
              <a:ln>
                <a:noFill/>
              </a:ln>
              <a:solidFill>
                <a:srgbClr val="0000FF"/>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5" name="Rectangle 4"/>
          <p:cNvSpPr/>
          <p:nvPr/>
        </p:nvSpPr>
        <p:spPr>
          <a:xfrm>
            <a:off x="395536" y="1988840"/>
            <a:ext cx="8280920" cy="2246769"/>
          </a:xfrm>
          <a:prstGeom prst="rect">
            <a:avLst/>
          </a:prstGeom>
          <a:solidFill>
            <a:schemeClr val="accent3">
              <a:lumMod val="20000"/>
              <a:lumOff val="80000"/>
            </a:schemeClr>
          </a:solidFill>
        </p:spPr>
        <p:txBody>
          <a:bodyPr wrap="square">
            <a:spAutoFit/>
          </a:bodyPr>
          <a:lstStyle/>
          <a:p>
            <a:pPr marL="342900" indent="-342900">
              <a:buFont typeface="Wingdings" pitchFamily="2" charset="2"/>
              <a:buChar char="q"/>
            </a:pPr>
            <a:r>
              <a:rPr lang="en-CA" sz="2000" b="1" dirty="0">
                <a:solidFill>
                  <a:srgbClr val="0000FF"/>
                </a:solidFill>
                <a:latin typeface="Arial Narrow" pitchFamily="34" charset="0"/>
              </a:rPr>
              <a:t>The Unity of Faith Conference was organized, at the </a:t>
            </a:r>
            <a:r>
              <a:rPr lang="en-CA" sz="2000" b="1" dirty="0" smtClean="0">
                <a:solidFill>
                  <a:srgbClr val="0000FF"/>
                </a:solidFill>
                <a:latin typeface="Arial Narrow" pitchFamily="34" charset="0"/>
              </a:rPr>
              <a:t>Sathya </a:t>
            </a:r>
            <a:r>
              <a:rPr lang="en-CA" sz="2000" b="1" dirty="0">
                <a:solidFill>
                  <a:srgbClr val="0000FF"/>
                </a:solidFill>
                <a:latin typeface="Arial Narrow" pitchFamily="34" charset="0"/>
              </a:rPr>
              <a:t>Sai </a:t>
            </a:r>
            <a:r>
              <a:rPr lang="en-CA" sz="2000" b="1" dirty="0" smtClean="0">
                <a:solidFill>
                  <a:srgbClr val="0000FF"/>
                </a:solidFill>
                <a:latin typeface="Arial Narrow" pitchFamily="34" charset="0"/>
              </a:rPr>
              <a:t>Centre </a:t>
            </a:r>
            <a:r>
              <a:rPr lang="en-CA" sz="2000" b="1" dirty="0">
                <a:solidFill>
                  <a:srgbClr val="0000FF"/>
                </a:solidFill>
                <a:latin typeface="Arial Narrow" pitchFamily="34" charset="0"/>
              </a:rPr>
              <a:t>of Toronto-York, on Saturday, 18 October </a:t>
            </a:r>
            <a:r>
              <a:rPr lang="en-CA" sz="2000" b="1" dirty="0" smtClean="0">
                <a:solidFill>
                  <a:srgbClr val="0000FF"/>
                </a:solidFill>
                <a:latin typeface="Arial Narrow" pitchFamily="34" charset="0"/>
              </a:rPr>
              <a:t>2014, </a:t>
            </a:r>
            <a:r>
              <a:rPr lang="en-CA" sz="2000" b="1" dirty="0">
                <a:solidFill>
                  <a:srgbClr val="0000FF"/>
                </a:solidFill>
                <a:latin typeface="Arial Narrow" pitchFamily="34" charset="0"/>
              </a:rPr>
              <a:t>for </a:t>
            </a:r>
            <a:r>
              <a:rPr lang="en-CA" sz="2000" b="1" dirty="0" smtClean="0">
                <a:solidFill>
                  <a:srgbClr val="0000FF"/>
                </a:solidFill>
                <a:latin typeface="Arial Narrow" pitchFamily="34" charset="0"/>
              </a:rPr>
              <a:t>interfaith discussions on Christianity</a:t>
            </a:r>
            <a:r>
              <a:rPr lang="en-CA" sz="2000" b="1" dirty="0">
                <a:solidFill>
                  <a:srgbClr val="0000FF"/>
                </a:solidFill>
                <a:latin typeface="Arial Narrow" pitchFamily="34" charset="0"/>
              </a:rPr>
              <a:t>, Buddhism, Judaism, Islam, Zoroastrianism, Aboriginal spirituality, Sikhism and Hinduism. </a:t>
            </a:r>
            <a:endParaRPr lang="en-CA" sz="2000" b="1" dirty="0" smtClean="0">
              <a:solidFill>
                <a:srgbClr val="0000FF"/>
              </a:solidFill>
              <a:latin typeface="Arial Narrow" pitchFamily="34" charset="0"/>
            </a:endParaRPr>
          </a:p>
          <a:p>
            <a:pPr marL="342900" indent="-342900">
              <a:buFont typeface="Wingdings" pitchFamily="2" charset="2"/>
              <a:buChar char="q"/>
            </a:pPr>
            <a:endParaRPr lang="en-CA" sz="2000" b="1" dirty="0">
              <a:solidFill>
                <a:srgbClr val="0000FF"/>
              </a:solidFill>
              <a:latin typeface="Arial Narrow" pitchFamily="34" charset="0"/>
            </a:endParaRPr>
          </a:p>
          <a:p>
            <a:pPr marL="342900" indent="-342900">
              <a:buFont typeface="Wingdings" pitchFamily="2" charset="2"/>
              <a:buChar char="q"/>
            </a:pPr>
            <a:r>
              <a:rPr lang="en-CA" sz="2000" b="1" dirty="0" smtClean="0">
                <a:solidFill>
                  <a:srgbClr val="0000FF"/>
                </a:solidFill>
                <a:latin typeface="Arial Narrow" pitchFamily="34" charset="0"/>
              </a:rPr>
              <a:t>The </a:t>
            </a:r>
            <a:r>
              <a:rPr lang="en-CA" sz="2000" b="1" dirty="0">
                <a:solidFill>
                  <a:srgbClr val="0000FF"/>
                </a:solidFill>
                <a:latin typeface="Arial Narrow" pitchFamily="34" charset="0"/>
              </a:rPr>
              <a:t>members from various centres and devotional groups in and around Toronto area participated in the Conference.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tthayapa\AppData\Local\Microsoft\Windows\Temporary Internet Files\Content.Outlook\BT1UOO4Q\A_Group_photo (1024x684).jpg"/>
          <p:cNvPicPr>
            <a:picLocks noChangeAspect="1" noChangeArrowheads="1"/>
          </p:cNvPicPr>
          <p:nvPr/>
        </p:nvPicPr>
        <p:blipFill>
          <a:blip r:embed="rId2" cstate="print"/>
          <a:srcRect/>
          <a:stretch>
            <a:fillRect/>
          </a:stretch>
        </p:blipFill>
        <p:spPr bwMode="auto">
          <a:xfrm>
            <a:off x="179512" y="862459"/>
            <a:ext cx="8801172" cy="5878909"/>
          </a:xfrm>
          <a:prstGeom prst="rect">
            <a:avLst/>
          </a:prstGeom>
          <a:noFill/>
        </p:spPr>
      </p:pic>
      <p:sp>
        <p:nvSpPr>
          <p:cNvPr id="4" name="TextBox 3"/>
          <p:cNvSpPr txBox="1"/>
          <p:nvPr/>
        </p:nvSpPr>
        <p:spPr>
          <a:xfrm>
            <a:off x="3059832" y="44624"/>
            <a:ext cx="2880320" cy="646331"/>
          </a:xfrm>
          <a:prstGeom prst="rect">
            <a:avLst/>
          </a:prstGeom>
          <a:noFill/>
        </p:spPr>
        <p:txBody>
          <a:bodyPr wrap="square" rtlCol="0">
            <a:spAutoFit/>
          </a:bodyPr>
          <a:lstStyle/>
          <a:p>
            <a:pPr algn="ctr"/>
            <a:r>
              <a:rPr lang="en-CA" sz="3600" b="1" dirty="0" smtClean="0">
                <a:latin typeface="Arial Narrow" pitchFamily="34" charset="0"/>
              </a:rPr>
              <a:t>Multi-Faith</a:t>
            </a:r>
            <a:endParaRPr lang="en-CA" sz="3600" b="1" dirty="0">
              <a:latin typeface="Arial Narrow"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79512" y="476672"/>
            <a:ext cx="4053087" cy="2708473"/>
          </a:xfrm>
          <a:prstGeom prst="rect">
            <a:avLst/>
          </a:prstGeom>
          <a:noFill/>
          <a:ln w="9525">
            <a:noFill/>
            <a:miter lim="800000"/>
            <a:headEnd/>
            <a:tailEnd/>
          </a:ln>
          <a:effectLst/>
        </p:spPr>
      </p:pic>
      <p:pic>
        <p:nvPicPr>
          <p:cNvPr id="4" name="Picture 2"/>
          <p:cNvPicPr>
            <a:picLocks noChangeAspect="1" noChangeArrowheads="1"/>
          </p:cNvPicPr>
          <p:nvPr/>
        </p:nvPicPr>
        <p:blipFill>
          <a:blip r:embed="rId3" cstate="print"/>
          <a:srcRect/>
          <a:stretch>
            <a:fillRect/>
          </a:stretch>
        </p:blipFill>
        <p:spPr bwMode="auto">
          <a:xfrm>
            <a:off x="251518" y="4149080"/>
            <a:ext cx="3290586" cy="2198009"/>
          </a:xfrm>
          <a:prstGeom prst="rect">
            <a:avLst/>
          </a:prstGeom>
          <a:noFill/>
          <a:ln w="9525">
            <a:noFill/>
            <a:miter lim="800000"/>
            <a:headEnd/>
            <a:tailEnd/>
          </a:ln>
          <a:effectLst/>
        </p:spPr>
      </p:pic>
      <p:sp>
        <p:nvSpPr>
          <p:cNvPr id="5" name="TextBox 4"/>
          <p:cNvSpPr txBox="1"/>
          <p:nvPr/>
        </p:nvSpPr>
        <p:spPr>
          <a:xfrm>
            <a:off x="323528" y="0"/>
            <a:ext cx="2880320" cy="461665"/>
          </a:xfrm>
          <a:prstGeom prst="rect">
            <a:avLst/>
          </a:prstGeom>
          <a:noFill/>
        </p:spPr>
        <p:txBody>
          <a:bodyPr wrap="square" rtlCol="0">
            <a:spAutoFit/>
          </a:bodyPr>
          <a:lstStyle/>
          <a:p>
            <a:pPr algn="ctr"/>
            <a:r>
              <a:rPr lang="en-CA" sz="2400" b="1" dirty="0" smtClean="0">
                <a:latin typeface="Arial Narrow" pitchFamily="34" charset="0"/>
              </a:rPr>
              <a:t>Buddhism</a:t>
            </a:r>
            <a:endParaRPr lang="en-CA" sz="2400" b="1" dirty="0">
              <a:latin typeface="Arial Narrow" pitchFamily="34" charset="0"/>
            </a:endParaRPr>
          </a:p>
        </p:txBody>
      </p:sp>
      <p:sp>
        <p:nvSpPr>
          <p:cNvPr id="6" name="TextBox 5"/>
          <p:cNvSpPr txBox="1"/>
          <p:nvPr/>
        </p:nvSpPr>
        <p:spPr>
          <a:xfrm>
            <a:off x="395536" y="3543399"/>
            <a:ext cx="2376264" cy="461665"/>
          </a:xfrm>
          <a:prstGeom prst="rect">
            <a:avLst/>
          </a:prstGeom>
          <a:noFill/>
        </p:spPr>
        <p:txBody>
          <a:bodyPr wrap="square" rtlCol="0">
            <a:spAutoFit/>
          </a:bodyPr>
          <a:lstStyle/>
          <a:p>
            <a:pPr algn="ctr"/>
            <a:r>
              <a:rPr lang="en-CA" sz="2400" b="1" dirty="0" smtClean="0">
                <a:latin typeface="Arial Narrow" pitchFamily="34" charset="0"/>
              </a:rPr>
              <a:t>Christianity</a:t>
            </a:r>
            <a:endParaRPr lang="en-CA" sz="2400" b="1" dirty="0">
              <a:latin typeface="Arial Narrow" pitchFamily="34" charset="0"/>
            </a:endParaRPr>
          </a:p>
        </p:txBody>
      </p:sp>
      <p:pic>
        <p:nvPicPr>
          <p:cNvPr id="7" name="Picture 2"/>
          <p:cNvPicPr>
            <a:picLocks noChangeAspect="1" noChangeArrowheads="1"/>
          </p:cNvPicPr>
          <p:nvPr/>
        </p:nvPicPr>
        <p:blipFill>
          <a:blip r:embed="rId4" cstate="print"/>
          <a:srcRect/>
          <a:stretch>
            <a:fillRect/>
          </a:stretch>
        </p:blipFill>
        <p:spPr bwMode="auto">
          <a:xfrm>
            <a:off x="4499992" y="476671"/>
            <a:ext cx="4066415" cy="2716238"/>
          </a:xfrm>
          <a:prstGeom prst="rect">
            <a:avLst/>
          </a:prstGeom>
          <a:noFill/>
          <a:ln w="9525">
            <a:noFill/>
            <a:miter lim="800000"/>
            <a:headEnd/>
            <a:tailEnd/>
          </a:ln>
          <a:effectLst/>
        </p:spPr>
      </p:pic>
      <p:pic>
        <p:nvPicPr>
          <p:cNvPr id="8" name="Picture 2"/>
          <p:cNvPicPr>
            <a:picLocks noChangeAspect="1" noChangeArrowheads="1"/>
          </p:cNvPicPr>
          <p:nvPr/>
        </p:nvPicPr>
        <p:blipFill>
          <a:blip r:embed="rId5" cstate="print"/>
          <a:srcRect/>
          <a:stretch>
            <a:fillRect/>
          </a:stretch>
        </p:blipFill>
        <p:spPr bwMode="auto">
          <a:xfrm>
            <a:off x="2987823" y="4149080"/>
            <a:ext cx="3290586" cy="2198009"/>
          </a:xfrm>
          <a:prstGeom prst="rect">
            <a:avLst/>
          </a:prstGeom>
          <a:noFill/>
          <a:ln w="9525">
            <a:noFill/>
            <a:miter lim="800000"/>
            <a:headEnd/>
            <a:tailEnd/>
          </a:ln>
          <a:effectLst/>
        </p:spPr>
      </p:pic>
      <p:sp>
        <p:nvSpPr>
          <p:cNvPr id="9" name="TextBox 8"/>
          <p:cNvSpPr txBox="1"/>
          <p:nvPr/>
        </p:nvSpPr>
        <p:spPr>
          <a:xfrm>
            <a:off x="3419872" y="3543399"/>
            <a:ext cx="2160240" cy="461665"/>
          </a:xfrm>
          <a:prstGeom prst="rect">
            <a:avLst/>
          </a:prstGeom>
          <a:noFill/>
        </p:spPr>
        <p:txBody>
          <a:bodyPr wrap="square" rtlCol="0">
            <a:spAutoFit/>
          </a:bodyPr>
          <a:lstStyle/>
          <a:p>
            <a:pPr algn="ctr"/>
            <a:r>
              <a:rPr lang="en-CA" sz="2400" b="1" dirty="0" smtClean="0">
                <a:latin typeface="Arial Narrow" pitchFamily="34" charset="0"/>
              </a:rPr>
              <a:t>Sikhism</a:t>
            </a:r>
            <a:endParaRPr lang="en-CA" sz="2400" b="1" dirty="0">
              <a:latin typeface="Arial Narrow" pitchFamily="34" charset="0"/>
            </a:endParaRPr>
          </a:p>
        </p:txBody>
      </p:sp>
      <p:sp>
        <p:nvSpPr>
          <p:cNvPr id="10" name="TextBox 9"/>
          <p:cNvSpPr txBox="1"/>
          <p:nvPr/>
        </p:nvSpPr>
        <p:spPr>
          <a:xfrm>
            <a:off x="4139952" y="0"/>
            <a:ext cx="4608512" cy="461665"/>
          </a:xfrm>
          <a:prstGeom prst="rect">
            <a:avLst/>
          </a:prstGeom>
          <a:noFill/>
        </p:spPr>
        <p:txBody>
          <a:bodyPr wrap="square" rtlCol="0">
            <a:spAutoFit/>
          </a:bodyPr>
          <a:lstStyle/>
          <a:p>
            <a:pPr algn="ctr"/>
            <a:r>
              <a:rPr lang="en-CA" sz="2400" b="1" dirty="0" smtClean="0">
                <a:latin typeface="Arial Narrow" pitchFamily="34" charset="0"/>
              </a:rPr>
              <a:t>Aboriginal Spirituality</a:t>
            </a:r>
            <a:endParaRPr lang="en-CA" sz="2400" b="1" dirty="0">
              <a:latin typeface="Arial Narrow" pitchFamily="34" charset="0"/>
            </a:endParaRPr>
          </a:p>
        </p:txBody>
      </p:sp>
      <p:pic>
        <p:nvPicPr>
          <p:cNvPr id="11" name="Picture 2"/>
          <p:cNvPicPr>
            <a:picLocks noChangeAspect="1" noChangeArrowheads="1"/>
          </p:cNvPicPr>
          <p:nvPr/>
        </p:nvPicPr>
        <p:blipFill>
          <a:blip r:embed="rId6" cstate="print"/>
          <a:srcRect/>
          <a:stretch>
            <a:fillRect/>
          </a:stretch>
        </p:blipFill>
        <p:spPr bwMode="auto">
          <a:xfrm>
            <a:off x="5652120" y="4149080"/>
            <a:ext cx="3298795" cy="2204417"/>
          </a:xfrm>
          <a:prstGeom prst="rect">
            <a:avLst/>
          </a:prstGeom>
          <a:noFill/>
          <a:ln w="9525">
            <a:noFill/>
            <a:miter lim="800000"/>
            <a:headEnd/>
            <a:tailEnd/>
          </a:ln>
          <a:effectLst/>
        </p:spPr>
      </p:pic>
      <p:sp>
        <p:nvSpPr>
          <p:cNvPr id="12" name="TextBox 11"/>
          <p:cNvSpPr txBox="1"/>
          <p:nvPr/>
        </p:nvSpPr>
        <p:spPr>
          <a:xfrm>
            <a:off x="5796136" y="3543399"/>
            <a:ext cx="2880320" cy="461665"/>
          </a:xfrm>
          <a:prstGeom prst="rect">
            <a:avLst/>
          </a:prstGeom>
          <a:noFill/>
        </p:spPr>
        <p:txBody>
          <a:bodyPr wrap="square" rtlCol="0">
            <a:spAutoFit/>
          </a:bodyPr>
          <a:lstStyle/>
          <a:p>
            <a:pPr algn="ctr"/>
            <a:r>
              <a:rPr lang="en-CA" sz="2400" b="1" dirty="0" smtClean="0">
                <a:latin typeface="Arial Narrow" pitchFamily="34" charset="0"/>
              </a:rPr>
              <a:t>Hinduism</a:t>
            </a:r>
            <a:endParaRPr lang="en-CA" sz="2400" b="1" dirty="0">
              <a:latin typeface="Arial Narrow"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2313726" cy="6858000"/>
          </a:xfrm>
          <a:prstGeom prst="rect">
            <a:avLst/>
          </a:prstGeom>
          <a:gradFill flip="none" rotWithShape="1">
            <a:gsLst>
              <a:gs pos="0">
                <a:srgbClr val="FF9B16">
                  <a:alpha val="84000"/>
                </a:srgbClr>
              </a:gs>
              <a:gs pos="100000">
                <a:srgbClr val="FFFFFF">
                  <a:alpha val="98000"/>
                </a:srgbClr>
              </a:gs>
            </a:gsLst>
            <a:lin ang="21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33873" t="1676" r="22013" b="6791"/>
          <a:stretch/>
        </p:blipFill>
        <p:spPr>
          <a:xfrm>
            <a:off x="-10160" y="1342009"/>
            <a:ext cx="1602228" cy="5515991"/>
          </a:xfrm>
          <a:prstGeom prst="rect">
            <a:avLst/>
          </a:prstGeom>
        </p:spPr>
      </p:pic>
      <p:sp>
        <p:nvSpPr>
          <p:cNvPr id="9" name="Content Placeholder 8"/>
          <p:cNvSpPr>
            <a:spLocks noGrp="1"/>
          </p:cNvSpPr>
          <p:nvPr>
            <p:ph idx="1"/>
          </p:nvPr>
        </p:nvSpPr>
        <p:spPr>
          <a:xfrm>
            <a:off x="1592068" y="1805385"/>
            <a:ext cx="6902856" cy="4586992"/>
          </a:xfrm>
        </p:spPr>
        <p:txBody>
          <a:bodyPr>
            <a:normAutofit/>
          </a:bodyPr>
          <a:lstStyle/>
          <a:p>
            <a:pPr marL="342900" lvl="1" indent="-342900">
              <a:buFont typeface="Arial"/>
              <a:buChar char="•"/>
            </a:pPr>
            <a:endParaRPr lang="en-US" sz="4000" dirty="0">
              <a:solidFill>
                <a:srgbClr val="17375E"/>
              </a:solidFill>
            </a:endParaRPr>
          </a:p>
          <a:p>
            <a:pPr algn="ctr">
              <a:buNone/>
            </a:pPr>
            <a:endParaRPr lang="en-US" sz="4000" dirty="0" smtClean="0">
              <a:solidFill>
                <a:srgbClr val="17375E"/>
              </a:solidFill>
            </a:endParaRPr>
          </a:p>
          <a:p>
            <a:pPr algn="ctr">
              <a:buNone/>
            </a:pPr>
            <a:endParaRPr lang="en-US" sz="4000" dirty="0" smtClean="0">
              <a:solidFill>
                <a:srgbClr val="17375E"/>
              </a:solidFill>
            </a:endParaRPr>
          </a:p>
          <a:p>
            <a:pPr algn="ctr">
              <a:buNone/>
            </a:pPr>
            <a:r>
              <a:rPr lang="en-US" dirty="0" smtClean="0">
                <a:solidFill>
                  <a:srgbClr val="17375E"/>
                </a:solidFill>
              </a:rPr>
              <a:t>An offering at the</a:t>
            </a:r>
          </a:p>
          <a:p>
            <a:pPr algn="ctr">
              <a:buNone/>
            </a:pPr>
            <a:r>
              <a:rPr lang="en-US" dirty="0" smtClean="0">
                <a:solidFill>
                  <a:srgbClr val="17375E"/>
                </a:solidFill>
              </a:rPr>
              <a:t>Divine Lotus Feet of</a:t>
            </a:r>
          </a:p>
          <a:p>
            <a:pPr algn="ctr">
              <a:buNone/>
            </a:pPr>
            <a:r>
              <a:rPr lang="en-US" dirty="0" smtClean="0">
                <a:solidFill>
                  <a:srgbClr val="17375E"/>
                </a:solidFill>
              </a:rPr>
              <a:t>Bhagawan Sri Sathya Sai Baba</a:t>
            </a:r>
            <a:endParaRPr lang="en-US" dirty="0">
              <a:solidFill>
                <a:srgbClr val="17375E"/>
              </a:solidFill>
            </a:endParaRPr>
          </a:p>
        </p:txBody>
      </p:sp>
      <p:sp>
        <p:nvSpPr>
          <p:cNvPr id="2" name="Rectangle 1"/>
          <p:cNvSpPr/>
          <p:nvPr/>
        </p:nvSpPr>
        <p:spPr>
          <a:xfrm>
            <a:off x="1740314" y="510988"/>
            <a:ext cx="7055329" cy="1384995"/>
          </a:xfrm>
          <a:prstGeom prst="rect">
            <a:avLst/>
          </a:prstGeom>
        </p:spPr>
        <p:txBody>
          <a:bodyPr wrap="square">
            <a:spAutoFit/>
          </a:bodyPr>
          <a:lstStyle/>
          <a:p>
            <a:pPr algn="ctr"/>
            <a:r>
              <a:rPr lang="en-US" sz="3600" b="1" dirty="0" smtClean="0">
                <a:solidFill>
                  <a:schemeClr val="tx2">
                    <a:lumMod val="75000"/>
                  </a:schemeClr>
                </a:solidFill>
              </a:rPr>
              <a:t>Sathya</a:t>
            </a:r>
            <a:r>
              <a:rPr lang="en-US" sz="3200" b="1" dirty="0" smtClean="0">
                <a:solidFill>
                  <a:schemeClr val="tx2">
                    <a:lumMod val="75000"/>
                  </a:schemeClr>
                </a:solidFill>
              </a:rPr>
              <a:t> Sai School Building </a:t>
            </a:r>
            <a:r>
              <a:rPr lang="en-US" sz="3600" b="1" dirty="0" smtClean="0">
                <a:solidFill>
                  <a:schemeClr val="tx2">
                    <a:lumMod val="75000"/>
                  </a:schemeClr>
                </a:solidFill>
              </a:rPr>
              <a:t>Project</a:t>
            </a:r>
            <a:r>
              <a:rPr lang="en-US" sz="3200" b="1" dirty="0" smtClean="0">
                <a:solidFill>
                  <a:schemeClr val="tx2">
                    <a:lumMod val="75000"/>
                  </a:schemeClr>
                </a:solidFill>
              </a:rPr>
              <a:t> </a:t>
            </a:r>
          </a:p>
          <a:p>
            <a:pPr algn="ctr"/>
            <a:r>
              <a:rPr lang="en-US" sz="2400" b="1" dirty="0" smtClean="0">
                <a:solidFill>
                  <a:schemeClr val="tx2">
                    <a:lumMod val="75000"/>
                  </a:schemeClr>
                </a:solidFill>
              </a:rPr>
              <a:t>451 Ellesmere Road, Toronto</a:t>
            </a:r>
          </a:p>
          <a:p>
            <a:pPr algn="ctr"/>
            <a:r>
              <a:rPr lang="en-US" sz="2400" b="1" dirty="0" smtClean="0">
                <a:solidFill>
                  <a:schemeClr val="tx2">
                    <a:lumMod val="75000"/>
                  </a:schemeClr>
                </a:solidFill>
              </a:rPr>
              <a:t>Ontario, M1R 4E5, Canada</a:t>
            </a:r>
            <a:endParaRPr lang="en-US" sz="2400" b="1" dirty="0">
              <a:solidFill>
                <a:schemeClr val="tx2">
                  <a:lumMod val="75000"/>
                </a:schemeClr>
              </a:solidFill>
            </a:endParaRPr>
          </a:p>
        </p:txBody>
      </p:sp>
      <p:pic>
        <p:nvPicPr>
          <p:cNvPr id="11" name="Picture 10"/>
          <p:cNvPicPr>
            <a:picLocks noChangeAspect="1"/>
          </p:cNvPicPr>
          <p:nvPr/>
        </p:nvPicPr>
        <p:blipFill>
          <a:blip r:embed="rId4" cstate="print"/>
          <a:stretch>
            <a:fillRect/>
          </a:stretch>
        </p:blipFill>
        <p:spPr>
          <a:xfrm>
            <a:off x="0" y="29492"/>
            <a:ext cx="1977699" cy="1775893"/>
          </a:xfrm>
          <a:prstGeom prst="rect">
            <a:avLst/>
          </a:prstGeom>
        </p:spPr>
      </p:pic>
      <p:pic>
        <p:nvPicPr>
          <p:cNvPr id="4" name="Picture 3" descr="Exterior-front.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3856" y="2276872"/>
            <a:ext cx="4208243" cy="1608765"/>
          </a:xfrm>
          <a:prstGeom prst="rect">
            <a:avLst/>
          </a:prstGeom>
        </p:spPr>
      </p:pic>
    </p:spTree>
    <p:extLst>
      <p:ext uri="{BB962C8B-B14F-4D97-AF65-F5344CB8AC3E}">
        <p14:creationId xmlns:p14="http://schemas.microsoft.com/office/powerpoint/2010/main" val="4244460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2313726" cy="6858000"/>
          </a:xfrm>
          <a:prstGeom prst="rect">
            <a:avLst/>
          </a:prstGeom>
          <a:gradFill flip="none" rotWithShape="1">
            <a:gsLst>
              <a:gs pos="0">
                <a:srgbClr val="FF9B16">
                  <a:alpha val="84000"/>
                </a:srgbClr>
              </a:gs>
              <a:gs pos="100000">
                <a:srgbClr val="FFFFFF">
                  <a:alpha val="98000"/>
                </a:srgbClr>
              </a:gs>
            </a:gsLst>
            <a:lin ang="21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l="33873" t="1676" r="22013" b="6791"/>
          <a:stretch/>
        </p:blipFill>
        <p:spPr>
          <a:xfrm>
            <a:off x="-10160" y="1342009"/>
            <a:ext cx="1602228" cy="5515991"/>
          </a:xfrm>
          <a:prstGeom prst="rect">
            <a:avLst/>
          </a:prstGeom>
        </p:spPr>
      </p:pic>
      <p:sp>
        <p:nvSpPr>
          <p:cNvPr id="9" name="Content Placeholder 8"/>
          <p:cNvSpPr>
            <a:spLocks noGrp="1"/>
          </p:cNvSpPr>
          <p:nvPr>
            <p:ph idx="1"/>
          </p:nvPr>
        </p:nvSpPr>
        <p:spPr>
          <a:xfrm>
            <a:off x="2090309" y="1516690"/>
            <a:ext cx="7250611" cy="4787251"/>
          </a:xfrm>
        </p:spPr>
        <p:txBody>
          <a:bodyPr>
            <a:normAutofit fontScale="25000" lnSpcReduction="20000"/>
          </a:bodyPr>
          <a:lstStyle/>
          <a:p>
            <a:pPr>
              <a:buFont typeface="Wingdings" charset="2"/>
              <a:buChar char="Ø"/>
            </a:pPr>
            <a:r>
              <a:rPr lang="en-CA" sz="11200" dirty="0" smtClean="0">
                <a:solidFill>
                  <a:srgbClr val="17375E"/>
                </a:solidFill>
              </a:rPr>
              <a:t>Date of Purchase: Jan 31, 2013</a:t>
            </a:r>
          </a:p>
          <a:p>
            <a:pPr>
              <a:buFont typeface="Wingdings" charset="2"/>
              <a:buChar char="Ø"/>
            </a:pPr>
            <a:endParaRPr lang="en-CA" sz="11200" dirty="0" smtClean="0">
              <a:solidFill>
                <a:srgbClr val="FFC000"/>
              </a:solidFill>
            </a:endParaRPr>
          </a:p>
          <a:p>
            <a:pPr>
              <a:buFont typeface="Wingdings" charset="2"/>
              <a:buChar char="Ø"/>
            </a:pPr>
            <a:r>
              <a:rPr lang="en-CA" sz="11200" dirty="0" smtClean="0">
                <a:solidFill>
                  <a:srgbClr val="17375E"/>
                </a:solidFill>
              </a:rPr>
              <a:t>24,000 Sq. ft on 2.5 Acres</a:t>
            </a:r>
          </a:p>
          <a:p>
            <a:pPr>
              <a:buFont typeface="Wingdings" charset="2"/>
              <a:buChar char="Ø"/>
            </a:pPr>
            <a:endParaRPr lang="en-CA" sz="11200" dirty="0" smtClean="0">
              <a:solidFill>
                <a:srgbClr val="17375E"/>
              </a:solidFill>
            </a:endParaRPr>
          </a:p>
          <a:p>
            <a:pPr>
              <a:buFont typeface="Wingdings" charset="2"/>
              <a:buChar char="Ø"/>
            </a:pPr>
            <a:r>
              <a:rPr lang="en-CA" sz="11200" dirty="0" smtClean="0">
                <a:solidFill>
                  <a:srgbClr val="17375E"/>
                </a:solidFill>
              </a:rPr>
              <a:t>New extension of 6,000 Sq. ft</a:t>
            </a:r>
          </a:p>
          <a:p>
            <a:pPr>
              <a:buFont typeface="Wingdings" charset="2"/>
              <a:buChar char="Ø"/>
            </a:pPr>
            <a:endParaRPr lang="en-CA" sz="11200" dirty="0" smtClean="0">
              <a:solidFill>
                <a:srgbClr val="17375E"/>
              </a:solidFill>
            </a:endParaRPr>
          </a:p>
          <a:p>
            <a:pPr>
              <a:buFont typeface="Wingdings" charset="2"/>
              <a:buChar char="Ø"/>
            </a:pPr>
            <a:r>
              <a:rPr lang="en-CA" sz="11200" dirty="0" smtClean="0">
                <a:solidFill>
                  <a:srgbClr val="17375E"/>
                </a:solidFill>
              </a:rPr>
              <a:t>Construction Began: October 2013</a:t>
            </a:r>
          </a:p>
          <a:p>
            <a:pPr>
              <a:buFont typeface="Wingdings" charset="2"/>
              <a:buChar char="Ø"/>
            </a:pPr>
            <a:endParaRPr lang="en-CA" sz="11200" dirty="0" smtClean="0">
              <a:solidFill>
                <a:srgbClr val="17375E"/>
              </a:solidFill>
            </a:endParaRPr>
          </a:p>
          <a:p>
            <a:pPr>
              <a:buFont typeface="Wingdings" charset="2"/>
              <a:buChar char="Ø"/>
            </a:pPr>
            <a:r>
              <a:rPr lang="en-CA" sz="11200" dirty="0" smtClean="0">
                <a:solidFill>
                  <a:srgbClr val="17375E"/>
                </a:solidFill>
              </a:rPr>
              <a:t>Completion Date: December 2014</a:t>
            </a:r>
          </a:p>
          <a:p>
            <a:pPr>
              <a:buFont typeface="Wingdings" pitchFamily="2" charset="2"/>
              <a:buChar char="Ø"/>
            </a:pPr>
            <a:endParaRPr lang="en-CA" sz="11200" dirty="0" smtClean="0">
              <a:solidFill>
                <a:srgbClr val="17375E"/>
              </a:solidFill>
            </a:endParaRPr>
          </a:p>
          <a:p>
            <a:pPr>
              <a:buFont typeface="Wingdings" pitchFamily="2" charset="2"/>
              <a:buChar char="Ø"/>
            </a:pPr>
            <a:endParaRPr lang="en-CA" sz="9600" dirty="0" smtClean="0">
              <a:solidFill>
                <a:srgbClr val="17375E"/>
              </a:solidFill>
            </a:endParaRPr>
          </a:p>
          <a:p>
            <a:pPr>
              <a:buFont typeface="Wingdings" pitchFamily="2" charset="2"/>
              <a:buChar char="Ø"/>
            </a:pPr>
            <a:endParaRPr lang="en-CA" sz="4000" dirty="0" smtClean="0">
              <a:solidFill>
                <a:srgbClr val="17375E"/>
              </a:solidFill>
            </a:endParaRPr>
          </a:p>
          <a:p>
            <a:pPr>
              <a:buNone/>
            </a:pPr>
            <a:endParaRPr lang="en-CA" sz="4000" dirty="0" smtClean="0">
              <a:solidFill>
                <a:srgbClr val="17375E"/>
              </a:solidFill>
            </a:endParaRPr>
          </a:p>
          <a:p>
            <a:endParaRPr lang="en-CA" sz="4000" dirty="0" smtClean="0">
              <a:solidFill>
                <a:srgbClr val="17375E"/>
              </a:solidFill>
            </a:endParaRPr>
          </a:p>
          <a:p>
            <a:endParaRPr lang="en-CA" sz="4000" dirty="0" smtClean="0">
              <a:solidFill>
                <a:srgbClr val="17375E"/>
              </a:solidFill>
            </a:endParaRPr>
          </a:p>
          <a:p>
            <a:endParaRPr lang="en-CA" sz="4000" dirty="0">
              <a:solidFill>
                <a:srgbClr val="17375E"/>
              </a:solidFill>
            </a:endParaRPr>
          </a:p>
          <a:p>
            <a:pPr>
              <a:buNone/>
            </a:pPr>
            <a:r>
              <a:rPr lang="en-CA" sz="4000" dirty="0">
                <a:solidFill>
                  <a:srgbClr val="17375E"/>
                </a:solidFill>
              </a:rPr>
              <a:t> </a:t>
            </a:r>
          </a:p>
          <a:p>
            <a:endParaRPr lang="en-US" sz="4000" dirty="0">
              <a:solidFill>
                <a:srgbClr val="17375E"/>
              </a:solidFill>
            </a:endParaRPr>
          </a:p>
        </p:txBody>
      </p:sp>
      <p:sp>
        <p:nvSpPr>
          <p:cNvPr id="2" name="Rectangle 1"/>
          <p:cNvSpPr/>
          <p:nvPr/>
        </p:nvSpPr>
        <p:spPr>
          <a:xfrm>
            <a:off x="2090309" y="397614"/>
            <a:ext cx="5294268" cy="707886"/>
          </a:xfrm>
          <a:prstGeom prst="rect">
            <a:avLst/>
          </a:prstGeom>
        </p:spPr>
        <p:txBody>
          <a:bodyPr wrap="square">
            <a:spAutoFit/>
          </a:bodyPr>
          <a:lstStyle/>
          <a:p>
            <a:pPr algn="ctr"/>
            <a:r>
              <a:rPr lang="en-US" sz="4000" b="1" dirty="0" smtClean="0">
                <a:solidFill>
                  <a:schemeClr val="tx2">
                    <a:lumMod val="75000"/>
                  </a:schemeClr>
                </a:solidFill>
              </a:rPr>
              <a:t>General Information</a:t>
            </a:r>
            <a:endParaRPr lang="en-US" sz="4000" b="1" dirty="0">
              <a:solidFill>
                <a:schemeClr val="tx2">
                  <a:lumMod val="75000"/>
                </a:schemeClr>
              </a:solidFill>
            </a:endParaRPr>
          </a:p>
        </p:txBody>
      </p:sp>
      <p:pic>
        <p:nvPicPr>
          <p:cNvPr id="11" name="Picture 10"/>
          <p:cNvPicPr>
            <a:picLocks noChangeAspect="1"/>
          </p:cNvPicPr>
          <p:nvPr/>
        </p:nvPicPr>
        <p:blipFill>
          <a:blip r:embed="rId3" cstate="print"/>
          <a:stretch>
            <a:fillRect/>
          </a:stretch>
        </p:blipFill>
        <p:spPr>
          <a:xfrm>
            <a:off x="0" y="160385"/>
            <a:ext cx="1977699" cy="1775893"/>
          </a:xfrm>
          <a:prstGeom prst="rect">
            <a:avLst/>
          </a:prstGeom>
        </p:spPr>
      </p:pic>
      <p:pic>
        <p:nvPicPr>
          <p:cNvPr id="8" name="Picture 7" descr="Exterior-fron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6672" y="111705"/>
            <a:ext cx="2197327" cy="1056320"/>
          </a:xfrm>
          <a:prstGeom prst="rect">
            <a:avLst/>
          </a:prstGeom>
        </p:spPr>
      </p:pic>
    </p:spTree>
    <p:extLst>
      <p:ext uri="{BB962C8B-B14F-4D97-AF65-F5344CB8AC3E}">
        <p14:creationId xmlns:p14="http://schemas.microsoft.com/office/powerpoint/2010/main" val="2150013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Text Placeholder 2"/>
          <p:cNvSpPr>
            <a:spLocks noGrp="1"/>
          </p:cNvSpPr>
          <p:nvPr>
            <p:ph type="body" idx="1"/>
          </p:nvPr>
        </p:nvSpPr>
        <p:spPr/>
        <p:txBody>
          <a:bodyPr/>
          <a:lstStyle/>
          <a:p>
            <a:endParaRPr lang="en-CA" dirty="0"/>
          </a:p>
        </p:txBody>
      </p:sp>
      <p:pic>
        <p:nvPicPr>
          <p:cNvPr id="17410" name="Picture 2"/>
          <p:cNvPicPr>
            <a:picLocks noChangeAspect="1" noChangeArrowheads="1"/>
          </p:cNvPicPr>
          <p:nvPr/>
        </p:nvPicPr>
        <p:blipFill>
          <a:blip r:embed="rId2" cstate="print"/>
          <a:srcRect/>
          <a:stretch>
            <a:fillRect/>
          </a:stretch>
        </p:blipFill>
        <p:spPr bwMode="auto">
          <a:xfrm>
            <a:off x="-1" y="0"/>
            <a:ext cx="9207807" cy="6858000"/>
          </a:xfrm>
          <a:prstGeom prst="rect">
            <a:avLst/>
          </a:prstGeom>
          <a:noFill/>
          <a:ln w="9525">
            <a:noFill/>
            <a:miter lim="800000"/>
            <a:headEnd/>
            <a:tailEnd/>
          </a:ln>
        </p:spPr>
      </p:pic>
    </p:spTree>
    <p:extLst>
      <p:ext uri="{BB962C8B-B14F-4D97-AF65-F5344CB8AC3E}">
        <p14:creationId xmlns:p14="http://schemas.microsoft.com/office/powerpoint/2010/main" val="19392039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4192" y="6332879"/>
            <a:ext cx="8799808" cy="422478"/>
          </a:xfrm>
        </p:spPr>
        <p:txBody>
          <a:bodyPr>
            <a:noAutofit/>
          </a:bodyPr>
          <a:lstStyle/>
          <a:p>
            <a:r>
              <a:rPr lang="en-CA" sz="2800" b="1" dirty="0" smtClean="0">
                <a:solidFill>
                  <a:srgbClr val="0000FF"/>
                </a:solidFill>
              </a:rPr>
              <a:t>Swami blessed </a:t>
            </a:r>
            <a:r>
              <a:rPr lang="en-CA" sz="2800" b="1" dirty="0" err="1" smtClean="0">
                <a:solidFill>
                  <a:srgbClr val="0000FF"/>
                </a:solidFill>
              </a:rPr>
              <a:t>Sathya</a:t>
            </a:r>
            <a:r>
              <a:rPr lang="en-CA" sz="2800" b="1" dirty="0" smtClean="0">
                <a:solidFill>
                  <a:srgbClr val="0000FF"/>
                </a:solidFill>
              </a:rPr>
              <a:t> </a:t>
            </a:r>
            <a:r>
              <a:rPr lang="en-CA" sz="2800" b="1" dirty="0" err="1">
                <a:solidFill>
                  <a:srgbClr val="0000FF"/>
                </a:solidFill>
              </a:rPr>
              <a:t>Sai</a:t>
            </a:r>
            <a:r>
              <a:rPr lang="en-CA" sz="2800" b="1" dirty="0">
                <a:solidFill>
                  <a:srgbClr val="0000FF"/>
                </a:solidFill>
              </a:rPr>
              <a:t> </a:t>
            </a:r>
            <a:r>
              <a:rPr lang="en-CA" sz="2800" b="1" dirty="0" smtClean="0">
                <a:solidFill>
                  <a:srgbClr val="0000FF"/>
                </a:solidFill>
              </a:rPr>
              <a:t>School Children  – July 2006</a:t>
            </a:r>
            <a:endParaRPr lang="en-CA" sz="2800" b="1" dirty="0">
              <a:solidFill>
                <a:srgbClr val="0000FF"/>
              </a:solidFill>
            </a:endParaRPr>
          </a:p>
        </p:txBody>
      </p:sp>
      <p:pic>
        <p:nvPicPr>
          <p:cNvPr id="4" name="Picture 3" descr="Trip to Founder in 200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3263"/>
            <a:ext cx="9144000" cy="6135948"/>
          </a:xfrm>
          <a:prstGeom prst="rect">
            <a:avLst/>
          </a:prstGeom>
        </p:spPr>
      </p:pic>
    </p:spTree>
    <p:extLst>
      <p:ext uri="{BB962C8B-B14F-4D97-AF65-F5344CB8AC3E}">
        <p14:creationId xmlns:p14="http://schemas.microsoft.com/office/powerpoint/2010/main" val="940752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016" y="2132856"/>
            <a:ext cx="8892480" cy="4124206"/>
          </a:xfrm>
          <a:prstGeom prst="rect">
            <a:avLst/>
          </a:prstGeom>
          <a:solidFill>
            <a:srgbClr val="FFFF00"/>
          </a:solidFill>
        </p:spPr>
        <p:txBody>
          <a:bodyPr wrap="square">
            <a:spAutoFit/>
          </a:bodyPr>
          <a:lstStyle/>
          <a:p>
            <a:pPr algn="ctr"/>
            <a:r>
              <a:rPr lang="en-CA" dirty="0" smtClean="0"/>
              <a:t> </a:t>
            </a:r>
            <a:endParaRPr lang="en-CA" sz="2800" b="1" dirty="0" smtClean="0">
              <a:solidFill>
                <a:srgbClr val="0000FF"/>
              </a:solidFill>
              <a:effectLst>
                <a:outerShdw blurRad="38100" dist="38100" dir="2700000" algn="tl">
                  <a:srgbClr val="000000">
                    <a:alpha val="43137"/>
                  </a:srgbClr>
                </a:outerShdw>
              </a:effectLst>
              <a:latin typeface="Arial Black" pitchFamily="34" charset="0"/>
            </a:endParaRPr>
          </a:p>
          <a:p>
            <a:pPr algn="ctr"/>
            <a:r>
              <a:rPr lang="en-CA" sz="2800" dirty="0" smtClean="0">
                <a:latin typeface="Arial" pitchFamily="34" charset="0"/>
                <a:cs typeface="Arial" pitchFamily="34" charset="0"/>
              </a:rPr>
              <a:t>With the Grace and Blessings of Sri Sathya Sai Baba, </a:t>
            </a:r>
            <a:r>
              <a:rPr lang="en-CA" sz="2800" i="1" dirty="0" smtClean="0">
                <a:latin typeface="Arial" pitchFamily="34" charset="0"/>
                <a:cs typeface="Arial" pitchFamily="34" charset="0"/>
              </a:rPr>
              <a:t>‘</a:t>
            </a:r>
            <a:r>
              <a:rPr lang="en-CA" sz="2800" b="1" i="1" dirty="0" smtClean="0">
                <a:latin typeface="Arial" pitchFamily="34" charset="0"/>
                <a:cs typeface="Arial" pitchFamily="34" charset="0"/>
              </a:rPr>
              <a:t>Walk for Values’ became an official partner with Pan Am Games 2015 !! </a:t>
            </a:r>
          </a:p>
          <a:p>
            <a:pPr algn="ctr"/>
            <a:endParaRPr lang="en-CA" sz="2800" b="1" i="1" dirty="0" smtClean="0">
              <a:latin typeface="Arial" pitchFamily="34" charset="0"/>
              <a:cs typeface="Arial" pitchFamily="34" charset="0"/>
            </a:endParaRPr>
          </a:p>
          <a:p>
            <a:pPr algn="ctr"/>
            <a:endParaRPr lang="en-CA" sz="2800" b="1" i="1" dirty="0" smtClean="0">
              <a:latin typeface="Arial" pitchFamily="34" charset="0"/>
              <a:cs typeface="Arial" pitchFamily="34" charset="0"/>
            </a:endParaRPr>
          </a:p>
          <a:p>
            <a:pPr lvl="0" algn="ctr"/>
            <a:r>
              <a:rPr lang="en-CA" sz="2400" b="1" dirty="0" smtClean="0">
                <a:solidFill>
                  <a:srgbClr val="0000FF"/>
                </a:solidFill>
                <a:latin typeface="Arial" pitchFamily="34" charset="0"/>
                <a:ea typeface="Calibri" pitchFamily="34" charset="0"/>
                <a:cs typeface="Arial" pitchFamily="34" charset="0"/>
              </a:rPr>
              <a:t>The Pan Am Games take place from July 10-26, 2015 and the </a:t>
            </a:r>
            <a:r>
              <a:rPr lang="en-CA" sz="2400" b="1" dirty="0" err="1" smtClean="0">
                <a:solidFill>
                  <a:srgbClr val="0000FF"/>
                </a:solidFill>
                <a:latin typeface="Arial" pitchFamily="34" charset="0"/>
                <a:ea typeface="Calibri" pitchFamily="34" charset="0"/>
                <a:cs typeface="Arial" pitchFamily="34" charset="0"/>
              </a:rPr>
              <a:t>Parapan</a:t>
            </a:r>
            <a:r>
              <a:rPr lang="en-CA" sz="2400" b="1" dirty="0" smtClean="0">
                <a:solidFill>
                  <a:srgbClr val="0000FF"/>
                </a:solidFill>
                <a:latin typeface="Arial" pitchFamily="34" charset="0"/>
                <a:ea typeface="Calibri" pitchFamily="34" charset="0"/>
                <a:cs typeface="Arial" pitchFamily="34" charset="0"/>
              </a:rPr>
              <a:t> Am Games from August 7-15, 2015.</a:t>
            </a:r>
          </a:p>
          <a:p>
            <a:pPr algn="ctr"/>
            <a:endParaRPr lang="en-CA" sz="2800" b="1" i="1" dirty="0" smtClean="0">
              <a:latin typeface="Arial" pitchFamily="34" charset="0"/>
              <a:cs typeface="Arial" pitchFamily="34" charset="0"/>
            </a:endParaRPr>
          </a:p>
          <a:p>
            <a:pPr algn="ctr"/>
            <a:endParaRPr lang="en-CA" sz="2800" b="1" dirty="0">
              <a:solidFill>
                <a:srgbClr val="0000FF"/>
              </a:solidFill>
              <a:effectLst>
                <a:outerShdw blurRad="38100" dist="38100" dir="2700000" algn="tl">
                  <a:srgbClr val="000000">
                    <a:alpha val="43137"/>
                  </a:srgbClr>
                </a:outerShdw>
              </a:effectLst>
              <a:latin typeface="Arial Black" pitchFamily="34" charset="0"/>
            </a:endParaRPr>
          </a:p>
        </p:txBody>
      </p:sp>
      <p:sp>
        <p:nvSpPr>
          <p:cNvPr id="3" name="Rectangle 2"/>
          <p:cNvSpPr/>
          <p:nvPr/>
        </p:nvSpPr>
        <p:spPr>
          <a:xfrm>
            <a:off x="1043608" y="260648"/>
            <a:ext cx="6408712" cy="1323439"/>
          </a:xfrm>
          <a:prstGeom prst="rect">
            <a:avLst/>
          </a:prstGeom>
          <a:solidFill>
            <a:schemeClr val="accent1">
              <a:lumMod val="20000"/>
              <a:lumOff val="80000"/>
            </a:schemeClr>
          </a:solidFill>
        </p:spPr>
        <p:txBody>
          <a:bodyPr wrap="square">
            <a:spAutoFit/>
          </a:bodyPr>
          <a:lstStyle/>
          <a:p>
            <a:r>
              <a:rPr lang="en-CA" sz="4000" b="1" dirty="0" smtClean="0">
                <a:solidFill>
                  <a:srgbClr val="0000FF"/>
                </a:solidFill>
                <a:effectLst>
                  <a:outerShdw blurRad="38100" dist="38100" dir="2700000" algn="tl">
                    <a:srgbClr val="000000">
                      <a:alpha val="43137"/>
                    </a:srgbClr>
                  </a:outerShdw>
                </a:effectLst>
                <a:latin typeface="Arial Black" pitchFamily="34" charset="0"/>
              </a:rPr>
              <a:t>“Walk for Values” and “</a:t>
            </a:r>
            <a:r>
              <a:rPr lang="en-CA" sz="4000" b="1" dirty="0" err="1" smtClean="0">
                <a:solidFill>
                  <a:srgbClr val="0000FF"/>
                </a:solidFill>
                <a:effectLst>
                  <a:outerShdw blurRad="38100" dist="38100" dir="2700000" algn="tl">
                    <a:srgbClr val="000000">
                      <a:alpha val="43137"/>
                    </a:srgbClr>
                  </a:outerShdw>
                </a:effectLst>
                <a:latin typeface="Arial Black" pitchFamily="34" charset="0"/>
              </a:rPr>
              <a:t>PanAm</a:t>
            </a:r>
            <a:r>
              <a:rPr lang="en-CA" sz="4000" b="1" dirty="0" smtClean="0">
                <a:solidFill>
                  <a:srgbClr val="0000FF"/>
                </a:solidFill>
                <a:effectLst>
                  <a:outerShdw blurRad="38100" dist="38100" dir="2700000" algn="tl">
                    <a:srgbClr val="000000">
                      <a:alpha val="43137"/>
                    </a:srgbClr>
                  </a:outerShdw>
                </a:effectLst>
                <a:latin typeface="Arial Black" pitchFamily="34" charset="0"/>
              </a:rPr>
              <a:t> Games 2015“</a:t>
            </a:r>
            <a:endParaRPr lang="en-CA" sz="4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260648"/>
            <a:ext cx="7992888" cy="1077218"/>
          </a:xfrm>
          <a:prstGeom prst="rect">
            <a:avLst/>
          </a:prstGeom>
          <a:solidFill>
            <a:schemeClr val="accent1">
              <a:lumMod val="20000"/>
              <a:lumOff val="80000"/>
            </a:schemeClr>
          </a:solidFill>
        </p:spPr>
        <p:txBody>
          <a:bodyPr wrap="square">
            <a:spAutoFit/>
          </a:bodyPr>
          <a:lstStyle/>
          <a:p>
            <a:pPr algn="ctr"/>
            <a:r>
              <a:rPr lang="en-CA" sz="3200" b="1" dirty="0" smtClean="0">
                <a:solidFill>
                  <a:srgbClr val="0000FF"/>
                </a:solidFill>
                <a:effectLst>
                  <a:outerShdw blurRad="38100" dist="38100" dir="2700000" algn="tl">
                    <a:srgbClr val="000000">
                      <a:alpha val="43137"/>
                    </a:srgbClr>
                  </a:outerShdw>
                </a:effectLst>
                <a:latin typeface="Arial Black" pitchFamily="34" charset="0"/>
                <a:cs typeface="Arial" pitchFamily="34" charset="0"/>
              </a:rPr>
              <a:t>Canadian Pilgrimage </a:t>
            </a:r>
            <a:r>
              <a:rPr lang="en-CA" sz="3200" b="1" dirty="0">
                <a:solidFill>
                  <a:srgbClr val="0000FF"/>
                </a:solidFill>
                <a:effectLst>
                  <a:outerShdw blurRad="38100" dist="38100" dir="2700000" algn="tl">
                    <a:srgbClr val="000000">
                      <a:alpha val="43137"/>
                    </a:srgbClr>
                  </a:outerShdw>
                </a:effectLst>
                <a:latin typeface="Arial Black" pitchFamily="34" charset="0"/>
                <a:cs typeface="Arial" pitchFamily="34" charset="0"/>
              </a:rPr>
              <a:t>to </a:t>
            </a:r>
            <a:r>
              <a:rPr lang="en-CA" sz="3200" b="1" dirty="0" err="1">
                <a:solidFill>
                  <a:srgbClr val="0000FF"/>
                </a:solidFill>
                <a:effectLst>
                  <a:outerShdw blurRad="38100" dist="38100" dir="2700000" algn="tl">
                    <a:srgbClr val="000000">
                      <a:alpha val="43137"/>
                    </a:srgbClr>
                  </a:outerShdw>
                </a:effectLst>
                <a:latin typeface="Arial Black" pitchFamily="34" charset="0"/>
                <a:cs typeface="Arial" pitchFamily="34" charset="0"/>
              </a:rPr>
              <a:t>Prasanthi</a:t>
            </a:r>
            <a:r>
              <a:rPr lang="en-CA" sz="3200" b="1" dirty="0">
                <a:solidFill>
                  <a:srgbClr val="0000FF"/>
                </a:solidFill>
                <a:effectLst>
                  <a:outerShdw blurRad="38100" dist="38100" dir="2700000" algn="tl">
                    <a:srgbClr val="000000">
                      <a:alpha val="43137"/>
                    </a:srgbClr>
                  </a:outerShdw>
                </a:effectLst>
                <a:latin typeface="Arial Black" pitchFamily="34" charset="0"/>
                <a:cs typeface="Arial" pitchFamily="34" charset="0"/>
              </a:rPr>
              <a:t> </a:t>
            </a:r>
            <a:r>
              <a:rPr lang="en-CA" sz="3200" b="1" dirty="0" err="1">
                <a:solidFill>
                  <a:srgbClr val="0000FF"/>
                </a:solidFill>
                <a:effectLst>
                  <a:outerShdw blurRad="38100" dist="38100" dir="2700000" algn="tl">
                    <a:srgbClr val="000000">
                      <a:alpha val="43137"/>
                    </a:srgbClr>
                  </a:outerShdw>
                </a:effectLst>
                <a:latin typeface="Arial Black" pitchFamily="34" charset="0"/>
                <a:cs typeface="Arial" pitchFamily="34" charset="0"/>
              </a:rPr>
              <a:t>Nilayam</a:t>
            </a:r>
            <a:r>
              <a:rPr lang="en-CA" sz="3200" b="1" dirty="0">
                <a:solidFill>
                  <a:srgbClr val="0000FF"/>
                </a:solidFill>
                <a:effectLst>
                  <a:outerShdw blurRad="38100" dist="38100" dir="2700000" algn="tl">
                    <a:srgbClr val="000000">
                      <a:alpha val="43137"/>
                    </a:srgbClr>
                  </a:outerShdw>
                </a:effectLst>
                <a:latin typeface="Arial Black" pitchFamily="34" charset="0"/>
                <a:cs typeface="Arial" pitchFamily="34" charset="0"/>
              </a:rPr>
              <a:t> in December </a:t>
            </a:r>
            <a:r>
              <a:rPr lang="en-CA" sz="3200" b="1" dirty="0" smtClean="0">
                <a:solidFill>
                  <a:srgbClr val="0000FF"/>
                </a:solidFill>
                <a:effectLst>
                  <a:outerShdw blurRad="38100" dist="38100" dir="2700000" algn="tl">
                    <a:srgbClr val="000000">
                      <a:alpha val="43137"/>
                    </a:srgbClr>
                  </a:outerShdw>
                </a:effectLst>
                <a:latin typeface="Arial Black" pitchFamily="34" charset="0"/>
                <a:cs typeface="Arial" pitchFamily="34" charset="0"/>
              </a:rPr>
              <a:t>2014</a:t>
            </a:r>
            <a:endParaRPr lang="en-CA" sz="3200" dirty="0">
              <a:solidFill>
                <a:srgbClr val="0000FF"/>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3" name="Rectangle 2"/>
          <p:cNvSpPr/>
          <p:nvPr/>
        </p:nvSpPr>
        <p:spPr>
          <a:xfrm>
            <a:off x="971600" y="1700808"/>
            <a:ext cx="7344816" cy="4370427"/>
          </a:xfrm>
          <a:prstGeom prst="rect">
            <a:avLst/>
          </a:prstGeom>
          <a:solidFill>
            <a:schemeClr val="accent3">
              <a:lumMod val="20000"/>
              <a:lumOff val="80000"/>
            </a:schemeClr>
          </a:solidFill>
        </p:spPr>
        <p:txBody>
          <a:bodyPr wrap="square">
            <a:spAutoFit/>
          </a:bodyPr>
          <a:lstStyle/>
          <a:p>
            <a:endParaRPr lang="en-CA" dirty="0" smtClean="0">
              <a:solidFill>
                <a:srgbClr val="0000FF"/>
              </a:solidFill>
            </a:endParaRPr>
          </a:p>
          <a:p>
            <a:r>
              <a:rPr lang="en-CA" sz="2000" dirty="0" smtClean="0">
                <a:solidFill>
                  <a:srgbClr val="0000FF"/>
                </a:solidFill>
              </a:rPr>
              <a:t>The </a:t>
            </a:r>
            <a:r>
              <a:rPr lang="en-CA" sz="2000" dirty="0">
                <a:solidFill>
                  <a:srgbClr val="0000FF"/>
                </a:solidFill>
              </a:rPr>
              <a:t>National theme for 2014 is, </a:t>
            </a:r>
            <a:r>
              <a:rPr lang="en-CA" sz="2000" b="1" dirty="0">
                <a:solidFill>
                  <a:srgbClr val="0000FF"/>
                </a:solidFill>
              </a:rPr>
              <a:t>“All ARE ONE, ALL ARE LOVE, ALL ARE SAI”. </a:t>
            </a:r>
            <a:endParaRPr lang="en-CA" sz="2000" b="1" dirty="0" smtClean="0">
              <a:solidFill>
                <a:srgbClr val="0000FF"/>
              </a:solidFill>
            </a:endParaRPr>
          </a:p>
          <a:p>
            <a:endParaRPr lang="en-CA" sz="2000" dirty="0" smtClean="0">
              <a:solidFill>
                <a:srgbClr val="0000FF"/>
              </a:solidFill>
            </a:endParaRPr>
          </a:p>
          <a:p>
            <a:pPr marL="342900" indent="-342900">
              <a:buFont typeface="Arial" pitchFamily="34" charset="0"/>
              <a:buChar char="•"/>
            </a:pPr>
            <a:r>
              <a:rPr lang="en-CA" sz="2000" b="1" dirty="0" smtClean="0">
                <a:solidFill>
                  <a:srgbClr val="0000FF"/>
                </a:solidFill>
              </a:rPr>
              <a:t>Christmas </a:t>
            </a:r>
            <a:r>
              <a:rPr lang="en-CA" sz="2000" b="1" dirty="0">
                <a:solidFill>
                  <a:srgbClr val="0000FF"/>
                </a:solidFill>
              </a:rPr>
              <a:t>Carols led by the Canadian Devotees</a:t>
            </a:r>
            <a:r>
              <a:rPr lang="en-CA" sz="2000" dirty="0">
                <a:solidFill>
                  <a:srgbClr val="0000FF"/>
                </a:solidFill>
              </a:rPr>
              <a:t> - Thursday, 25th Morning, December 2014</a:t>
            </a:r>
            <a:r>
              <a:rPr lang="en-CA" sz="2000" dirty="0" smtClean="0">
                <a:solidFill>
                  <a:srgbClr val="0000FF"/>
                </a:solidFill>
              </a:rPr>
              <a:t>.</a:t>
            </a:r>
          </a:p>
          <a:p>
            <a:pPr marL="342900" indent="-342900">
              <a:buFont typeface="Arial" pitchFamily="34" charset="0"/>
              <a:buChar char="•"/>
            </a:pPr>
            <a:r>
              <a:rPr lang="en-CA" sz="2000" b="1" dirty="0" smtClean="0">
                <a:solidFill>
                  <a:srgbClr val="0000FF"/>
                </a:solidFill>
              </a:rPr>
              <a:t>Play </a:t>
            </a:r>
            <a:r>
              <a:rPr lang="en-CA" sz="2000" b="1" dirty="0">
                <a:solidFill>
                  <a:srgbClr val="0000FF"/>
                </a:solidFill>
              </a:rPr>
              <a:t>by the Sathya Sai School of Canada</a:t>
            </a:r>
            <a:r>
              <a:rPr lang="en-CA" sz="2000" dirty="0">
                <a:solidFill>
                  <a:srgbClr val="0000FF"/>
                </a:solidFill>
              </a:rPr>
              <a:t> – Thursday, 25th evening, December 2014</a:t>
            </a:r>
            <a:r>
              <a:rPr lang="en-CA" sz="2000" dirty="0" smtClean="0">
                <a:solidFill>
                  <a:srgbClr val="0000FF"/>
                </a:solidFill>
              </a:rPr>
              <a:t>.</a:t>
            </a:r>
          </a:p>
          <a:p>
            <a:pPr marL="342900" indent="-342900">
              <a:buFont typeface="Arial" pitchFamily="34" charset="0"/>
              <a:buChar char="•"/>
            </a:pPr>
            <a:r>
              <a:rPr lang="en-CA" sz="2000" b="1" dirty="0" smtClean="0">
                <a:solidFill>
                  <a:srgbClr val="0000FF"/>
                </a:solidFill>
              </a:rPr>
              <a:t>Musical </a:t>
            </a:r>
            <a:r>
              <a:rPr lang="en-CA" sz="2000" b="1" dirty="0">
                <a:solidFill>
                  <a:srgbClr val="0000FF"/>
                </a:solidFill>
              </a:rPr>
              <a:t>Performance by SSE/Youth/Sathya Sai school</a:t>
            </a:r>
            <a:r>
              <a:rPr lang="en-CA" sz="2000" dirty="0">
                <a:solidFill>
                  <a:srgbClr val="0000FF"/>
                </a:solidFill>
              </a:rPr>
              <a:t> – Saturday, 27th evening, December 2014</a:t>
            </a:r>
            <a:r>
              <a:rPr lang="en-CA" sz="2000" dirty="0" smtClean="0">
                <a:solidFill>
                  <a:srgbClr val="0000FF"/>
                </a:solidFill>
              </a:rPr>
              <a:t>.</a:t>
            </a:r>
          </a:p>
          <a:p>
            <a:endParaRPr lang="en-CA" sz="2000" dirty="0">
              <a:solidFill>
                <a:srgbClr val="0000FF"/>
              </a:solidFill>
            </a:endParaRPr>
          </a:p>
          <a:p>
            <a:r>
              <a:rPr lang="en-CA" sz="2000" dirty="0" smtClean="0">
                <a:solidFill>
                  <a:srgbClr val="0000FF"/>
                </a:solidFill>
              </a:rPr>
              <a:t>Devotees will be decorating </a:t>
            </a:r>
            <a:r>
              <a:rPr lang="en-CA" sz="2000" dirty="0">
                <a:solidFill>
                  <a:srgbClr val="0000FF"/>
                </a:solidFill>
              </a:rPr>
              <a:t>Swami’s residence and his Abode the “</a:t>
            </a:r>
            <a:r>
              <a:rPr lang="en-CA" sz="2000" dirty="0" err="1">
                <a:solidFill>
                  <a:srgbClr val="0000FF"/>
                </a:solidFill>
              </a:rPr>
              <a:t>Prasanthi</a:t>
            </a:r>
            <a:r>
              <a:rPr lang="en-CA" sz="2000" dirty="0">
                <a:solidFill>
                  <a:srgbClr val="0000FF"/>
                </a:solidFill>
              </a:rPr>
              <a:t> </a:t>
            </a:r>
            <a:r>
              <a:rPr lang="en-CA" sz="2000" dirty="0" err="1">
                <a:solidFill>
                  <a:srgbClr val="0000FF"/>
                </a:solidFill>
              </a:rPr>
              <a:t>Nilayam</a:t>
            </a:r>
            <a:r>
              <a:rPr lang="en-CA" sz="2000" dirty="0">
                <a:solidFill>
                  <a:srgbClr val="0000FF"/>
                </a:solidFill>
              </a:rPr>
              <a:t>” </a:t>
            </a:r>
            <a:br>
              <a:rPr lang="en-CA" sz="2000" dirty="0">
                <a:solidFill>
                  <a:srgbClr val="0000FF"/>
                </a:solidFill>
              </a:rPr>
            </a:br>
            <a:endParaRPr lang="en-CA" sz="2000" dirty="0">
              <a:solidFill>
                <a:srgbClr val="0000FF"/>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67544" y="548680"/>
            <a:ext cx="8424936" cy="2277547"/>
          </a:xfrm>
          <a:prstGeom prst="rect">
            <a:avLst/>
          </a:prstGeom>
          <a:solidFill>
            <a:schemeClr val="accent3">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CA" sz="1600" b="1" i="0" u="none" strike="noStrike" cap="none" normalizeH="0" baseline="0" dirty="0" smtClean="0">
              <a:ln>
                <a:noFill/>
              </a:ln>
              <a:solidFill>
                <a:srgbClr val="0000FF"/>
              </a:solidFill>
              <a:effectLst/>
              <a:latin typeface="Arial Narrow"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CA" b="1" i="0" u="none" strike="noStrike" cap="none" normalizeH="0" baseline="0" dirty="0" smtClean="0">
                <a:ln>
                  <a:noFill/>
                </a:ln>
                <a:solidFill>
                  <a:srgbClr val="0000FF"/>
                </a:solidFill>
                <a:effectLst/>
                <a:latin typeface="Arial Narrow" pitchFamily="34" charset="0"/>
                <a:ea typeface="Calibri" pitchFamily="34" charset="0"/>
                <a:cs typeface="Times New Roman" pitchFamily="18" charset="0"/>
              </a:rPr>
              <a:t> These Games are now the world’s third largest international multi-sport Games.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CA" b="1" i="0" u="none" strike="noStrike" cap="none" normalizeH="0" baseline="0" dirty="0" smtClean="0">
              <a:ln>
                <a:noFill/>
              </a:ln>
              <a:solidFill>
                <a:srgbClr val="0000FF"/>
              </a:solidFill>
              <a:effectLst/>
              <a:latin typeface="Arial Narrow"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n-CA" b="1" i="1" u="none" strike="noStrike" cap="none" normalizeH="0" baseline="0" dirty="0" smtClean="0">
                <a:ln>
                  <a:noFill/>
                </a:ln>
                <a:effectLst/>
                <a:latin typeface="Arial Narrow" pitchFamily="34" charset="0"/>
                <a:ea typeface="Calibri" pitchFamily="34" charset="0"/>
                <a:cs typeface="Times New Roman" pitchFamily="18" charset="0"/>
              </a:rPr>
              <a:t>The Games are a showcase—Toronto and the Golden Horseshoe Region will host close to 7,000 athletes, coaches and delegates from 41 countries, and up to 250,000 tourists who come to cheer them on.</a:t>
            </a:r>
            <a:endParaRPr kumimoji="0" lang="en-CA" b="1" i="1" u="none" strike="noStrike" cap="none" normalizeH="0" baseline="0" dirty="0" smtClean="0">
              <a:ln>
                <a:noFill/>
              </a:ln>
              <a:effectLst/>
              <a:latin typeface="Arial Narrow" pitchFamily="34" charset="0"/>
              <a:cs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 typeface="Arial" pitchFamily="34" charset="0"/>
              <a:buChar char="•"/>
              <a:tabLst/>
            </a:pPr>
            <a:endParaRPr kumimoji="0" lang="en-CA" b="1" i="0" u="none" strike="noStrike" cap="none" normalizeH="0" baseline="0" dirty="0" smtClean="0">
              <a:ln>
                <a:noFill/>
              </a:ln>
              <a:solidFill>
                <a:srgbClr val="0000FF"/>
              </a:solidFill>
              <a:effectLst/>
              <a:latin typeface="Arial Narrow"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b="0" i="0" u="none" strike="noStrike" cap="none" normalizeH="0" baseline="0" dirty="0" smtClean="0">
              <a:ln>
                <a:noFill/>
              </a:ln>
              <a:solidFill>
                <a:srgbClr val="0000FF"/>
              </a:solidFill>
              <a:effectLst/>
              <a:latin typeface="Arial" pitchFamily="34" charset="0"/>
              <a:cs typeface="Arial" pitchFamily="34" charset="0"/>
            </a:endParaRPr>
          </a:p>
        </p:txBody>
      </p:sp>
      <p:sp>
        <p:nvSpPr>
          <p:cNvPr id="4" name="Rectangle 1"/>
          <p:cNvSpPr>
            <a:spLocks noChangeArrowheads="1"/>
          </p:cNvSpPr>
          <p:nvPr/>
        </p:nvSpPr>
        <p:spPr bwMode="auto">
          <a:xfrm>
            <a:off x="467544" y="2826227"/>
            <a:ext cx="8388424" cy="3108543"/>
          </a:xfrm>
          <a:prstGeom prst="rect">
            <a:avLst/>
          </a:prstGeom>
          <a:solidFill>
            <a:schemeClr val="accent3">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tabLst/>
            </a:pPr>
            <a:endParaRPr kumimoji="0" lang="en-CA" sz="1600" b="1" i="0" u="none" strike="noStrike" cap="none" normalizeH="0" baseline="0" dirty="0" smtClean="0">
              <a:ln>
                <a:noFill/>
              </a:ln>
              <a:solidFill>
                <a:schemeClr val="tx1"/>
              </a:solidFill>
              <a:effectLst/>
              <a:latin typeface="Arial Narrow" pitchFamily="34" charset="0"/>
              <a:ea typeface="Calibri" pitchFamily="34"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pitchFamily="34" charset="0"/>
              <a:buChar char="•"/>
              <a:tabLst/>
            </a:pPr>
            <a:r>
              <a:rPr kumimoji="0" lang="en-CA" b="1" i="0" u="none" strike="noStrike" cap="none" normalizeH="0" baseline="0" dirty="0" smtClean="0">
                <a:ln>
                  <a:noFill/>
                </a:ln>
                <a:solidFill>
                  <a:srgbClr val="0000FF"/>
                </a:solidFill>
                <a:effectLst/>
                <a:latin typeface="Arial Narrow" pitchFamily="34" charset="0"/>
                <a:ea typeface="Calibri" pitchFamily="34" charset="0"/>
                <a:cs typeface="Times New Roman" pitchFamily="18" charset="0"/>
              </a:rPr>
              <a:t>The </a:t>
            </a:r>
            <a:r>
              <a:rPr kumimoji="0" lang="en-CA" b="1" i="0" u="none" strike="noStrike" cap="none" normalizeH="0" baseline="0" dirty="0" smtClean="0">
                <a:ln>
                  <a:noFill/>
                </a:ln>
                <a:solidFill>
                  <a:srgbClr val="0000FF"/>
                </a:solidFill>
                <a:effectLst/>
                <a:latin typeface="Arial Narrow" pitchFamily="34" charset="0"/>
                <a:ea typeface="Calibri" pitchFamily="34" charset="0"/>
                <a:cs typeface="Times New Roman" pitchFamily="18" charset="0"/>
              </a:rPr>
              <a:t>Sathya </a:t>
            </a:r>
            <a:r>
              <a:rPr kumimoji="0" lang="en-CA" b="1" i="0" u="none" strike="noStrike" cap="none" normalizeH="0" baseline="0" dirty="0" smtClean="0">
                <a:ln>
                  <a:noFill/>
                </a:ln>
                <a:solidFill>
                  <a:srgbClr val="0000FF"/>
                </a:solidFill>
                <a:effectLst/>
                <a:latin typeface="Arial Narrow" pitchFamily="34" charset="0"/>
                <a:ea typeface="Calibri" pitchFamily="34" charset="0"/>
                <a:cs typeface="Times New Roman" pitchFamily="18" charset="0"/>
              </a:rPr>
              <a:t>Sai </a:t>
            </a:r>
            <a:r>
              <a:rPr lang="en-CA" b="1" dirty="0" smtClean="0">
                <a:solidFill>
                  <a:srgbClr val="0000FF"/>
                </a:solidFill>
                <a:latin typeface="Arial Narrow" pitchFamily="34" charset="0"/>
                <a:ea typeface="Calibri" pitchFamily="34" charset="0"/>
                <a:cs typeface="Times New Roman" pitchFamily="18" charset="0"/>
              </a:rPr>
              <a:t>International </a:t>
            </a:r>
            <a:r>
              <a:rPr kumimoji="0" lang="en-CA" b="1" i="0" u="none" strike="noStrike" cap="none" normalizeH="0" baseline="0" dirty="0" smtClean="0">
                <a:ln>
                  <a:noFill/>
                </a:ln>
                <a:solidFill>
                  <a:srgbClr val="0000FF"/>
                </a:solidFill>
                <a:effectLst/>
                <a:latin typeface="Arial Narrow" pitchFamily="34" charset="0"/>
                <a:ea typeface="Calibri" pitchFamily="34" charset="0"/>
                <a:cs typeface="Times New Roman" pitchFamily="18" charset="0"/>
              </a:rPr>
              <a:t>Organisation </a:t>
            </a:r>
            <a:r>
              <a:rPr kumimoji="0" lang="en-CA" b="1" i="0" u="none" strike="noStrike" cap="none" normalizeH="0" baseline="0" dirty="0" smtClean="0">
                <a:ln>
                  <a:noFill/>
                </a:ln>
                <a:solidFill>
                  <a:srgbClr val="0000FF"/>
                </a:solidFill>
                <a:effectLst/>
                <a:latin typeface="Arial Narrow" pitchFamily="34" charset="0"/>
                <a:ea typeface="Calibri" pitchFamily="34" charset="0"/>
                <a:cs typeface="Times New Roman" pitchFamily="18" charset="0"/>
              </a:rPr>
              <a:t>in Canada has chosen to partner with the Pan American Games because their organisation has demonstrated a high level of commitment to building stronger communities based upon values. </a:t>
            </a:r>
          </a:p>
          <a:p>
            <a:pPr marL="342900" marR="0" lvl="0" indent="-342900" algn="l" defTabSz="914400" rtl="0" eaLnBrk="0" fontAlgn="base" latinLnBrk="0" hangingPunct="0">
              <a:lnSpc>
                <a:spcPct val="100000"/>
              </a:lnSpc>
              <a:spcBef>
                <a:spcPct val="0"/>
              </a:spcBef>
              <a:spcAft>
                <a:spcPct val="0"/>
              </a:spcAft>
              <a:buClrTx/>
              <a:buSzTx/>
              <a:buFont typeface="Arial" pitchFamily="34" charset="0"/>
              <a:buChar char="•"/>
              <a:tabLst/>
            </a:pPr>
            <a:endParaRPr kumimoji="0" lang="en-CA" b="1" i="0" u="none" strike="noStrike" cap="none" normalizeH="0" baseline="0" dirty="0" smtClean="0">
              <a:ln>
                <a:noFill/>
              </a:ln>
              <a:solidFill>
                <a:srgbClr val="0000FF"/>
              </a:solidFill>
              <a:effectLst/>
              <a:latin typeface="Arial Narrow" pitchFamily="34" charset="0"/>
              <a:ea typeface="Calibri" pitchFamily="34" charset="0"/>
              <a:cs typeface="Times New Roman" pitchFamily="18" charset="0"/>
            </a:endParaRPr>
          </a:p>
          <a:p>
            <a:pPr lvl="0" eaLnBrk="0" fontAlgn="base" hangingPunct="0">
              <a:spcBef>
                <a:spcPct val="0"/>
              </a:spcBef>
              <a:spcAft>
                <a:spcPct val="0"/>
              </a:spcAft>
            </a:pPr>
            <a:endParaRPr lang="en-CA" b="1" dirty="0" smtClean="0">
              <a:solidFill>
                <a:srgbClr val="0000FF"/>
              </a:solidFill>
              <a:latin typeface="Arial Narrow" pitchFamily="34" charset="0"/>
              <a:cs typeface="Arial" pitchFamily="34" charset="0"/>
            </a:endParaRPr>
          </a:p>
          <a:p>
            <a:pPr marL="342900" lvl="0" indent="-342900" eaLnBrk="0" fontAlgn="base" hangingPunct="0">
              <a:spcBef>
                <a:spcPct val="0"/>
              </a:spcBef>
              <a:spcAft>
                <a:spcPct val="0"/>
              </a:spcAft>
              <a:buFont typeface="Wingdings" pitchFamily="2" charset="2"/>
              <a:buChar char="Ø"/>
            </a:pPr>
            <a:r>
              <a:rPr lang="en-CA" b="1" dirty="0" smtClean="0">
                <a:solidFill>
                  <a:srgbClr val="0000FF"/>
                </a:solidFill>
                <a:latin typeface="Arial Narrow" pitchFamily="34" charset="0"/>
                <a:ea typeface="Calibri" pitchFamily="34" charset="0"/>
                <a:cs typeface="Times New Roman" pitchFamily="18" charset="0"/>
              </a:rPr>
              <a:t>Thus, working together with them will allow members of the Sai Organisation to demonstrate the human values in a global context. </a:t>
            </a:r>
            <a:endParaRPr lang="en-CA" b="1" dirty="0" smtClean="0">
              <a:solidFill>
                <a:srgbClr val="0000FF"/>
              </a:solidFill>
              <a:latin typeface="Arial Narrow" pitchFamily="34"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itchFamily="34" charset="0"/>
              <a:buChar char="•"/>
              <a:tabLst/>
            </a:pPr>
            <a:endParaRPr lang="en-CA" b="1" dirty="0" smtClean="0">
              <a:latin typeface="Arial Narrow" pitchFamily="34" charset="0"/>
              <a:ea typeface="Calibri" pitchFamily="34"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pitchFamily="34" charset="0"/>
              <a:buChar char="•"/>
              <a:tabLst/>
            </a:pPr>
            <a:endParaRPr kumimoji="0" lang="en-CA" b="1" i="0" u="none" strike="noStrike" cap="none" normalizeH="0" baseline="0" dirty="0" smtClean="0">
              <a:ln>
                <a:noFill/>
              </a:ln>
              <a:solidFill>
                <a:schemeClr val="tx1"/>
              </a:solidFill>
              <a:effectLst/>
              <a:latin typeface="Arial Narrow"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CA" b="1" dirty="0">
              <a:latin typeface="Arial Narrow"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CentralCouncil\Walk for Values 2014\W4V 2014 - photoset 4 (183).JPG"/>
          <p:cNvPicPr>
            <a:picLocks noChangeAspect="1" noChangeArrowheads="1"/>
          </p:cNvPicPr>
          <p:nvPr/>
        </p:nvPicPr>
        <p:blipFill>
          <a:blip r:embed="rId2" cstate="print"/>
          <a:srcRect/>
          <a:stretch>
            <a:fillRect/>
          </a:stretch>
        </p:blipFill>
        <p:spPr bwMode="auto">
          <a:xfrm>
            <a:off x="323528" y="548680"/>
            <a:ext cx="3977801" cy="5968975"/>
          </a:xfrm>
          <a:prstGeom prst="rect">
            <a:avLst/>
          </a:prstGeom>
          <a:noFill/>
        </p:spPr>
      </p:pic>
      <p:pic>
        <p:nvPicPr>
          <p:cNvPr id="2051" name="Picture 3" descr="C:\CentralCouncil\Walk for Values 2014\W4V 2014 - photoset 4 (45).JPG"/>
          <p:cNvPicPr>
            <a:picLocks noChangeAspect="1" noChangeArrowheads="1"/>
          </p:cNvPicPr>
          <p:nvPr/>
        </p:nvPicPr>
        <p:blipFill>
          <a:blip r:embed="rId3" cstate="print"/>
          <a:srcRect/>
          <a:stretch>
            <a:fillRect/>
          </a:stretch>
        </p:blipFill>
        <p:spPr bwMode="auto">
          <a:xfrm>
            <a:off x="4788024" y="2204864"/>
            <a:ext cx="4060722" cy="2706117"/>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CentralCouncil\Walk for Values 2014\W4V 2014 - photoset 2 (30).jpg"/>
          <p:cNvPicPr>
            <a:picLocks noChangeAspect="1" noChangeArrowheads="1"/>
          </p:cNvPicPr>
          <p:nvPr/>
        </p:nvPicPr>
        <p:blipFill>
          <a:blip r:embed="rId2" cstate="print"/>
          <a:srcRect/>
          <a:stretch>
            <a:fillRect/>
          </a:stretch>
        </p:blipFill>
        <p:spPr bwMode="auto">
          <a:xfrm>
            <a:off x="251520" y="908720"/>
            <a:ext cx="8559800" cy="570865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7624" y="188640"/>
            <a:ext cx="6364243" cy="584775"/>
          </a:xfrm>
          <a:prstGeom prst="rect">
            <a:avLst/>
          </a:prstGeom>
          <a:solidFill>
            <a:schemeClr val="accent1">
              <a:lumMod val="20000"/>
              <a:lumOff val="80000"/>
            </a:schemeClr>
          </a:solidFill>
        </p:spPr>
        <p:txBody>
          <a:bodyPr wrap="none">
            <a:spAutoFit/>
          </a:bodyPr>
          <a:lstStyle/>
          <a:p>
            <a:r>
              <a:rPr lang="en-CA" sz="3200" b="1" dirty="0" smtClean="0">
                <a:solidFill>
                  <a:srgbClr val="0000FF"/>
                </a:solidFill>
                <a:effectLst>
                  <a:outerShdw blurRad="38100" dist="38100" dir="2700000" algn="tl">
                    <a:srgbClr val="000000">
                      <a:alpha val="43137"/>
                    </a:srgbClr>
                  </a:outerShdw>
                </a:effectLst>
                <a:latin typeface="Arial Black" pitchFamily="34" charset="0"/>
              </a:rPr>
              <a:t>Edmonton's K-Days Parade </a:t>
            </a:r>
            <a:endParaRPr lang="en-CA" sz="3200" b="1" dirty="0">
              <a:solidFill>
                <a:srgbClr val="0000FF"/>
              </a:solidFill>
              <a:effectLst>
                <a:outerShdw blurRad="38100" dist="38100" dir="2700000" algn="tl">
                  <a:srgbClr val="000000">
                    <a:alpha val="43137"/>
                  </a:srgbClr>
                </a:outerShdw>
              </a:effectLst>
              <a:latin typeface="Arial Black" pitchFamily="34" charset="0"/>
            </a:endParaRPr>
          </a:p>
        </p:txBody>
      </p:sp>
      <p:sp>
        <p:nvSpPr>
          <p:cNvPr id="33793" name="Rectangle 1"/>
          <p:cNvSpPr>
            <a:spLocks noChangeArrowheads="1"/>
          </p:cNvSpPr>
          <p:nvPr/>
        </p:nvSpPr>
        <p:spPr bwMode="auto">
          <a:xfrm>
            <a:off x="179512" y="1658118"/>
            <a:ext cx="8640960" cy="4278094"/>
          </a:xfrm>
          <a:prstGeom prst="rect">
            <a:avLst/>
          </a:prstGeom>
          <a:solidFill>
            <a:schemeClr val="accent3">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n-US" sz="1600" b="1" i="0" u="none" strike="noStrike" cap="none" normalizeH="0" baseline="0" dirty="0" smtClean="0">
                <a:ln>
                  <a:noFill/>
                </a:ln>
                <a:solidFill>
                  <a:srgbClr val="0000FF"/>
                </a:solidFill>
                <a:effectLst/>
                <a:latin typeface="Arial Narrow" pitchFamily="34" charset="0"/>
                <a:ea typeface="Times New Roman" pitchFamily="18" charset="0"/>
                <a:cs typeface="Arial" pitchFamily="34" charset="0"/>
              </a:rPr>
              <a:t>Edmonton Sai Center participated in the city’s K-Days Parade on July 18</a:t>
            </a:r>
            <a:r>
              <a:rPr kumimoji="0" lang="en-US" sz="1600" b="1" i="0" u="none" strike="noStrike" cap="none" normalizeH="0" baseline="30000" dirty="0" smtClean="0">
                <a:ln>
                  <a:noFill/>
                </a:ln>
                <a:solidFill>
                  <a:srgbClr val="0000FF"/>
                </a:solidFill>
                <a:effectLst/>
                <a:latin typeface="Arial Narrow" pitchFamily="34" charset="0"/>
                <a:ea typeface="Times New Roman" pitchFamily="18" charset="0"/>
                <a:cs typeface="Arial" pitchFamily="34" charset="0"/>
              </a:rPr>
              <a:t>th</a:t>
            </a:r>
            <a:r>
              <a:rPr kumimoji="0" lang="en-US" sz="1600" b="1" i="0" u="none" strike="noStrike" cap="none" normalizeH="0" baseline="0" dirty="0" smtClean="0">
                <a:ln>
                  <a:noFill/>
                </a:ln>
                <a:solidFill>
                  <a:srgbClr val="0000FF"/>
                </a:solidFill>
                <a:effectLst/>
                <a:latin typeface="Arial Narrow" pitchFamily="34" charset="0"/>
                <a:ea typeface="Times New Roman" pitchFamily="18" charset="0"/>
                <a:cs typeface="Arial" pitchFamily="34" charset="0"/>
              </a:rPr>
              <a:t>, 2014 in order to propagate Swami's messages of the 5 Human Values to the Edmonton community with a specially built Walk for Values float.  </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Ø"/>
              <a:tabLst/>
            </a:pPr>
            <a:endParaRPr lang="en-US" sz="1600" b="1" dirty="0" smtClean="0">
              <a:solidFill>
                <a:srgbClr val="0000FF"/>
              </a:solidFill>
              <a:latin typeface="Arial Narrow" pitchFamily="34" charset="0"/>
              <a:ea typeface="Times New Roman" pitchFamily="18" charset="0"/>
              <a:cs typeface="Arial" pitchFamily="34" charset="0"/>
            </a:endParaRPr>
          </a:p>
          <a:p>
            <a:pPr marL="342900" lvl="0" indent="-342900" fontAlgn="base">
              <a:spcBef>
                <a:spcPct val="0"/>
              </a:spcBef>
              <a:spcAft>
                <a:spcPct val="0"/>
              </a:spcAft>
              <a:buFont typeface="Wingdings" pitchFamily="2" charset="2"/>
              <a:buChar char="Ø"/>
            </a:pPr>
            <a:r>
              <a:rPr lang="en-US" sz="1600" b="1" dirty="0" smtClean="0">
                <a:solidFill>
                  <a:srgbClr val="0000FF"/>
                </a:solidFill>
                <a:latin typeface="Arial Narrow" pitchFamily="34" charset="0"/>
                <a:ea typeface="Times New Roman" pitchFamily="18" charset="0"/>
                <a:cs typeface="Arial" pitchFamily="34" charset="0"/>
              </a:rPr>
              <a:t>The theme for the float was 'Garden of Values'. The float was decorated with close to 50 large flower pots. </a:t>
            </a:r>
          </a:p>
          <a:p>
            <a:pPr marL="342900" lvl="0" indent="-342900" fontAlgn="base">
              <a:spcBef>
                <a:spcPct val="0"/>
              </a:spcBef>
              <a:spcAft>
                <a:spcPct val="0"/>
              </a:spcAft>
              <a:buFont typeface="Wingdings" pitchFamily="2" charset="2"/>
              <a:buChar char="Ø"/>
            </a:pPr>
            <a:endParaRPr lang="en-US" sz="1600" b="1" dirty="0" smtClean="0">
              <a:solidFill>
                <a:srgbClr val="0000FF"/>
              </a:solidFill>
              <a:latin typeface="Arial Narrow" pitchFamily="34" charset="0"/>
              <a:ea typeface="Times New Roman" pitchFamily="18" charset="0"/>
              <a:cs typeface="Arial" pitchFamily="34" charset="0"/>
            </a:endParaRPr>
          </a:p>
          <a:p>
            <a:pPr marL="342900" lvl="0" indent="-342900" fontAlgn="base">
              <a:spcBef>
                <a:spcPct val="0"/>
              </a:spcBef>
              <a:spcAft>
                <a:spcPct val="0"/>
              </a:spcAft>
              <a:buFont typeface="Wingdings" pitchFamily="2" charset="2"/>
              <a:buChar char="Ø"/>
            </a:pPr>
            <a:r>
              <a:rPr lang="en-US" sz="1600" b="1" dirty="0" smtClean="0">
                <a:solidFill>
                  <a:srgbClr val="0000FF"/>
                </a:solidFill>
                <a:latin typeface="Arial Narrow" pitchFamily="34" charset="0"/>
                <a:ea typeface="Times New Roman" pitchFamily="18" charset="0"/>
                <a:cs typeface="Arial" pitchFamily="34" charset="0"/>
              </a:rPr>
              <a:t>The float depicted 5 human values, “Love all Serve All”; “Help Ever Hurt Never” and “End of Education is Character”.  </a:t>
            </a:r>
          </a:p>
          <a:p>
            <a:pPr marL="342900" lvl="0" indent="-342900" fontAlgn="base">
              <a:spcBef>
                <a:spcPct val="0"/>
              </a:spcBef>
              <a:spcAft>
                <a:spcPct val="0"/>
              </a:spcAft>
              <a:buFont typeface="Wingdings" pitchFamily="2" charset="2"/>
              <a:buChar char="Ø"/>
            </a:pPr>
            <a:endParaRPr kumimoji="0" lang="en-US" sz="1600" b="1" i="0" u="none" strike="noStrike" cap="none" normalizeH="0" baseline="0" dirty="0" smtClean="0">
              <a:ln>
                <a:noFill/>
              </a:ln>
              <a:solidFill>
                <a:srgbClr val="0000FF"/>
              </a:solidFill>
              <a:effectLst/>
              <a:latin typeface="Arial Narrow" pitchFamily="34" charset="0"/>
              <a:ea typeface="Times New Roman" pitchFamily="18" charset="0"/>
              <a:cs typeface="Arial" pitchFamily="34" charset="0"/>
            </a:endParaRPr>
          </a:p>
          <a:p>
            <a:pPr marL="342900" indent="-342900">
              <a:buFont typeface="Wingdings" pitchFamily="2" charset="2"/>
              <a:buChar char="Ø"/>
            </a:pPr>
            <a:r>
              <a:rPr lang="en-US" sz="1600" b="1" dirty="0" smtClean="0">
                <a:solidFill>
                  <a:srgbClr val="0000FF"/>
                </a:solidFill>
                <a:latin typeface="Arial Narrow" pitchFamily="34" charset="0"/>
              </a:rPr>
              <a:t>The parade covered close to 10 blocks in downtown Edmonton and is the largest summer event. Thousands of spectators lined the sidewalks.  </a:t>
            </a:r>
          </a:p>
          <a:p>
            <a:endParaRPr lang="en-CA" sz="1600" b="1" dirty="0" smtClean="0">
              <a:solidFill>
                <a:srgbClr val="0000FF"/>
              </a:solidFill>
              <a:latin typeface="Arial Narrow" pitchFamily="34" charset="0"/>
            </a:endParaRPr>
          </a:p>
          <a:p>
            <a:pPr marL="342900" indent="-342900">
              <a:buFont typeface="Wingdings" pitchFamily="2" charset="2"/>
              <a:buChar char="Ø"/>
            </a:pPr>
            <a:r>
              <a:rPr lang="en-US" sz="1600" b="1" i="1" dirty="0" smtClean="0">
                <a:latin typeface="Arial Narrow" pitchFamily="34" charset="0"/>
              </a:rPr>
              <a:t>Out of 120 floats that participated in the parade, Edmonton Sai Centre’s float was chosen for the 'Most Creative Award'.  Overall it was an exhilarating experience for the devotees and we thank Swami for His grace and love.</a:t>
            </a:r>
            <a:endParaRPr lang="en-CA" sz="1600" b="1" i="1" dirty="0" smtClean="0">
              <a:latin typeface="Arial Narrow" pitchFamily="34" charset="0"/>
            </a:endParaRPr>
          </a:p>
          <a:p>
            <a:pPr marL="342900" indent="-342900" fontAlgn="base">
              <a:spcBef>
                <a:spcPct val="0"/>
              </a:spcBef>
              <a:spcAft>
                <a:spcPct val="0"/>
              </a:spcAft>
              <a:buFont typeface="Wingdings" pitchFamily="2" charset="2"/>
              <a:buChar char="Ø"/>
            </a:pPr>
            <a:endParaRPr lang="en-CA" sz="1600" b="1" i="1" dirty="0" smtClean="0">
              <a:latin typeface="Arial Narrow"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3155950" y="2997200"/>
          <a:ext cx="2830513" cy="863600"/>
        </p:xfrm>
        <a:graphic>
          <a:graphicData uri="http://schemas.openxmlformats.org/presentationml/2006/ole">
            <mc:AlternateContent xmlns:mc="http://schemas.openxmlformats.org/markup-compatibility/2006">
              <mc:Choice xmlns:v="urn:schemas-microsoft-com:vml" Requires="v">
                <p:oleObj spid="_x0000_s45065" name="Packager Shell Object" showAsIcon="1" r:id="rId3" imgW="2830680" imgH="862920" progId="Package">
                  <p:embed/>
                </p:oleObj>
              </mc:Choice>
              <mc:Fallback>
                <p:oleObj name="Packager Shell Object" showAsIcon="1" r:id="rId3" imgW="2830680" imgH="862920" progId="Package">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5950" y="2997200"/>
                        <a:ext cx="28305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
          <p:cNvSpPr/>
          <p:nvPr/>
        </p:nvSpPr>
        <p:spPr>
          <a:xfrm>
            <a:off x="1115616" y="548680"/>
            <a:ext cx="7037055" cy="707886"/>
          </a:xfrm>
          <a:prstGeom prst="rect">
            <a:avLst/>
          </a:prstGeom>
          <a:solidFill>
            <a:schemeClr val="accent1">
              <a:lumMod val="20000"/>
              <a:lumOff val="80000"/>
            </a:schemeClr>
          </a:solidFill>
        </p:spPr>
        <p:txBody>
          <a:bodyPr wrap="none">
            <a:spAutoFit/>
          </a:bodyPr>
          <a:lstStyle/>
          <a:p>
            <a:pPr algn="ctr"/>
            <a:r>
              <a:rPr lang="en-CA" sz="4000" dirty="0" smtClean="0">
                <a:solidFill>
                  <a:srgbClr val="0000FF"/>
                </a:solidFill>
                <a:effectLst>
                  <a:outerShdw blurRad="38100" dist="38100" dir="2700000" algn="tl">
                    <a:srgbClr val="000000">
                      <a:alpha val="43137"/>
                    </a:srgbClr>
                  </a:outerShdw>
                </a:effectLst>
                <a:latin typeface="Arial Black" pitchFamily="34" charset="0"/>
              </a:rPr>
              <a:t>K-Days Media video clip </a:t>
            </a:r>
            <a:endParaRPr lang="en-CA" sz="4000" dirty="0">
              <a:solidFill>
                <a:srgbClr val="0000FF"/>
              </a:solidFill>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60241" y="188640"/>
            <a:ext cx="8416215" cy="523220"/>
          </a:xfrm>
          <a:prstGeom prst="rect">
            <a:avLst/>
          </a:prstGeom>
          <a:solidFill>
            <a:schemeClr val="accent1">
              <a:lumMod val="20000"/>
              <a:lumOff val="80000"/>
            </a:schemeClr>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CA" sz="2800" b="1" strike="noStrike" cap="none" normalizeH="0" baseline="0" dirty="0" smtClean="0">
                <a:ln>
                  <a:noFill/>
                </a:ln>
                <a:solidFill>
                  <a:srgbClr val="0000FF"/>
                </a:solidFill>
                <a:effectLst>
                  <a:outerShdw blurRad="38100" dist="38100" dir="2700000" algn="tl">
                    <a:srgbClr val="000000">
                      <a:alpha val="43137"/>
                    </a:srgbClr>
                  </a:outerShdw>
                </a:effectLst>
                <a:latin typeface="Arial Black" pitchFamily="34" charset="0"/>
                <a:ea typeface="Calibri" pitchFamily="34" charset="0"/>
                <a:cs typeface="Arial" pitchFamily="34" charset="0"/>
              </a:rPr>
              <a:t>The “We Care We Share Service” - Ottawa</a:t>
            </a:r>
            <a:endParaRPr kumimoji="0" lang="en-CA" sz="2800" b="1" strike="noStrike" cap="none" normalizeH="0" baseline="0" dirty="0" smtClean="0">
              <a:ln>
                <a:noFill/>
              </a:ln>
              <a:solidFill>
                <a:srgbClr val="0000FF"/>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1026" name="Rectangle 2"/>
          <p:cNvSpPr>
            <a:spLocks noChangeArrowheads="1"/>
          </p:cNvSpPr>
          <p:nvPr/>
        </p:nvSpPr>
        <p:spPr bwMode="auto">
          <a:xfrm>
            <a:off x="611560" y="1854114"/>
            <a:ext cx="7992888" cy="3970318"/>
          </a:xfrm>
          <a:prstGeom prst="rect">
            <a:avLst/>
          </a:prstGeom>
          <a:solidFill>
            <a:schemeClr val="accent3">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v"/>
              <a:tabLst/>
            </a:pPr>
            <a:r>
              <a:rPr kumimoji="0" lang="en-US" b="1" i="0" u="none" strike="noStrike" cap="none" normalizeH="0" baseline="0" dirty="0" smtClean="0">
                <a:ln>
                  <a:noFill/>
                </a:ln>
                <a:solidFill>
                  <a:srgbClr val="0000FF"/>
                </a:solidFill>
                <a:effectLst/>
                <a:latin typeface="Arial Narrow" pitchFamily="34" charset="0"/>
                <a:ea typeface="Times New Roman" pitchFamily="18" charset="0"/>
                <a:cs typeface="Arial" pitchFamily="34" charset="0"/>
              </a:rPr>
              <a:t>WE CARE WE SHARE “Mobile Food Service” is rendered to less fortunate across Ottawa, Canada. The Van, for this purpose, was inaugurated on April 24</a:t>
            </a:r>
            <a:r>
              <a:rPr kumimoji="0" lang="en-US" b="1" i="0" u="none" strike="noStrike" cap="none" normalizeH="0" baseline="30000" dirty="0" smtClean="0">
                <a:ln>
                  <a:noFill/>
                </a:ln>
                <a:solidFill>
                  <a:srgbClr val="0000FF"/>
                </a:solidFill>
                <a:effectLst/>
                <a:latin typeface="Arial Narrow" pitchFamily="34" charset="0"/>
                <a:ea typeface="Times New Roman" pitchFamily="18" charset="0"/>
                <a:cs typeface="Arial" pitchFamily="34" charset="0"/>
              </a:rPr>
              <a:t>th</a:t>
            </a:r>
            <a:r>
              <a:rPr kumimoji="0" lang="en-US" b="1" i="0" u="none" strike="noStrike" cap="none" normalizeH="0" dirty="0" smtClean="0">
                <a:ln>
                  <a:noFill/>
                </a:ln>
                <a:solidFill>
                  <a:srgbClr val="0000FF"/>
                </a:solidFill>
                <a:effectLst/>
                <a:latin typeface="Arial Narrow" pitchFamily="34" charset="0"/>
                <a:ea typeface="Times New Roman" pitchFamily="18" charset="0"/>
                <a:cs typeface="Arial" pitchFamily="34" charset="0"/>
              </a:rPr>
              <a:t> ,</a:t>
            </a:r>
            <a:r>
              <a:rPr kumimoji="0" lang="en-US" b="1" i="0" u="none" strike="noStrike" cap="none" normalizeH="0" baseline="0" dirty="0" smtClean="0">
                <a:ln>
                  <a:noFill/>
                </a:ln>
                <a:solidFill>
                  <a:srgbClr val="0000FF"/>
                </a:solidFill>
                <a:effectLst/>
                <a:latin typeface="Arial Narrow" pitchFamily="34" charset="0"/>
                <a:ea typeface="Times New Roman" pitchFamily="18" charset="0"/>
                <a:cs typeface="Arial" pitchFamily="34" charset="0"/>
              </a:rPr>
              <a:t> 2014.</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v"/>
              <a:tabLst/>
            </a:pPr>
            <a:endParaRPr lang="en-US" b="1" dirty="0">
              <a:solidFill>
                <a:srgbClr val="0000FF"/>
              </a:solidFill>
              <a:latin typeface="Arial Narrow" pitchFamily="34" charset="0"/>
              <a:ea typeface="Times New Roman" pitchFamily="18" charset="0"/>
              <a:cs typeface="Arial" pitchFamily="34" charset="0"/>
            </a:endParaRPr>
          </a:p>
          <a:p>
            <a:pPr marL="342900" indent="-342900" fontAlgn="base">
              <a:spcBef>
                <a:spcPct val="0"/>
              </a:spcBef>
              <a:spcAft>
                <a:spcPct val="0"/>
              </a:spcAft>
              <a:buFont typeface="Wingdings" pitchFamily="2" charset="2"/>
              <a:buChar char="v"/>
            </a:pPr>
            <a:r>
              <a:rPr lang="en-CA" b="1" dirty="0">
                <a:solidFill>
                  <a:srgbClr val="0000FF"/>
                </a:solidFill>
                <a:latin typeface="Arial Narrow" pitchFamily="34" charset="0"/>
                <a:cs typeface="Arial" pitchFamily="34" charset="0"/>
              </a:rPr>
              <a:t>The Mobile Van has a </a:t>
            </a:r>
            <a:r>
              <a:rPr lang="en-CA" b="1" dirty="0" smtClean="0">
                <a:solidFill>
                  <a:srgbClr val="0000FF"/>
                </a:solidFill>
                <a:latin typeface="Arial Narrow" pitchFamily="34" charset="0"/>
                <a:cs typeface="Arial" pitchFamily="34" charset="0"/>
              </a:rPr>
              <a:t>Sarva </a:t>
            </a:r>
            <a:r>
              <a:rPr lang="en-CA" b="1" dirty="0">
                <a:solidFill>
                  <a:srgbClr val="0000FF"/>
                </a:solidFill>
                <a:latin typeface="Arial Narrow" pitchFamily="34" charset="0"/>
                <a:cs typeface="Arial" pitchFamily="34" charset="0"/>
              </a:rPr>
              <a:t>D</a:t>
            </a:r>
            <a:r>
              <a:rPr lang="en-CA" b="1" dirty="0" smtClean="0">
                <a:solidFill>
                  <a:srgbClr val="0000FF"/>
                </a:solidFill>
                <a:latin typeface="Arial Narrow" pitchFamily="34" charset="0"/>
                <a:cs typeface="Arial" pitchFamily="34" charset="0"/>
              </a:rPr>
              <a:t>harma </a:t>
            </a:r>
            <a:r>
              <a:rPr lang="en-CA" b="1" dirty="0">
                <a:solidFill>
                  <a:srgbClr val="0000FF"/>
                </a:solidFill>
                <a:latin typeface="Arial Narrow" pitchFamily="34" charset="0"/>
                <a:cs typeface="Arial" pitchFamily="34" charset="0"/>
              </a:rPr>
              <a:t>logo, “Love All Serve All”, “Help Ever Hurt Never” which in turn also spreads Swami's message around the city of Ottawa. </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v"/>
              <a:tabLst/>
            </a:pPr>
            <a:endParaRPr kumimoji="0" lang="en-US" b="1" i="0" u="none" strike="noStrike" cap="none" normalizeH="0" baseline="0" dirty="0" smtClean="0">
              <a:ln>
                <a:noFill/>
              </a:ln>
              <a:solidFill>
                <a:srgbClr val="0000FF"/>
              </a:solidFill>
              <a:effectLst/>
              <a:latin typeface="Arial Narrow" pitchFamily="34" charset="0"/>
              <a:ea typeface="Times New Roman" pitchFamily="18" charset="0"/>
              <a:cs typeface="Arial" pitchFamily="34" charset="0"/>
            </a:endParaRPr>
          </a:p>
          <a:p>
            <a:pPr marL="342900" indent="-342900" fontAlgn="base">
              <a:spcBef>
                <a:spcPct val="0"/>
              </a:spcBef>
              <a:spcAft>
                <a:spcPct val="0"/>
              </a:spcAft>
              <a:buFont typeface="Wingdings" pitchFamily="2" charset="2"/>
              <a:buChar char="v"/>
            </a:pPr>
            <a:r>
              <a:rPr lang="en-US" b="1" dirty="0">
                <a:solidFill>
                  <a:srgbClr val="0000FF"/>
                </a:solidFill>
                <a:latin typeface="Arial Narrow" pitchFamily="34" charset="0"/>
                <a:cs typeface="Arial" pitchFamily="34" charset="0"/>
              </a:rPr>
              <a:t>Food is prepared at the Ottawa Sai Centre with great care and love. It is then transported in the mobile van to be distributed to less fortunate people in Ottawa’s downtown area. </a:t>
            </a:r>
            <a:endParaRPr lang="en-CA" b="1" dirty="0">
              <a:solidFill>
                <a:srgbClr val="0000FF"/>
              </a:solidFill>
              <a:latin typeface="Arial Narrow" pitchFamily="34" charset="0"/>
              <a:cs typeface="Arial"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v"/>
              <a:tabLst/>
            </a:pPr>
            <a:endParaRPr kumimoji="0" lang="en-US" b="1" i="0" u="none" strike="noStrike" cap="none" normalizeH="0" baseline="0" dirty="0" smtClean="0">
              <a:ln>
                <a:noFill/>
              </a:ln>
              <a:solidFill>
                <a:srgbClr val="0000FF"/>
              </a:solidFill>
              <a:effectLst/>
              <a:latin typeface="Arial Narrow" pitchFamily="34" charset="0"/>
              <a:ea typeface="Times New Roman" pitchFamily="18" charset="0"/>
              <a:cs typeface="Arial" pitchFamily="34" charset="0"/>
            </a:endParaRPr>
          </a:p>
          <a:p>
            <a:pPr marL="342900" indent="-342900">
              <a:buFont typeface="Wingdings" pitchFamily="2" charset="2"/>
              <a:buChar char="v"/>
            </a:pPr>
            <a:r>
              <a:rPr lang="en-US" b="1" dirty="0">
                <a:solidFill>
                  <a:srgbClr val="0000FF"/>
                </a:solidFill>
                <a:latin typeface="Arial Narrow" pitchFamily="34" charset="0"/>
                <a:cs typeface="Arial" pitchFamily="34" charset="0"/>
              </a:rPr>
              <a:t>Devotees of Ottawa Sai Center volunteer to carry out this service all year on a monthly basis</a:t>
            </a:r>
            <a:r>
              <a:rPr lang="en-US" b="1" dirty="0" smtClean="0">
                <a:solidFill>
                  <a:srgbClr val="0000FF"/>
                </a:solidFill>
                <a:latin typeface="Arial Narrow" pitchFamily="34" charset="0"/>
                <a:cs typeface="Arial" pitchFamily="34" charset="0"/>
              </a:rPr>
              <a:t>.</a:t>
            </a:r>
          </a:p>
          <a:p>
            <a:endParaRPr lang="en-CA" b="1" dirty="0">
              <a:solidFill>
                <a:srgbClr val="0000FF"/>
              </a:solidFill>
              <a:latin typeface="Arial Narrow" pitchFamily="34" charset="0"/>
              <a:cs typeface="Arial" pitchFamily="34" charset="0"/>
            </a:endParaRPr>
          </a:p>
          <a:p>
            <a:pPr marL="342900" indent="-342900">
              <a:buFont typeface="Wingdings" pitchFamily="2" charset="2"/>
              <a:buChar char="Ø"/>
            </a:pPr>
            <a:r>
              <a:rPr lang="en-CA" b="1" i="1" dirty="0" smtClean="0">
                <a:latin typeface="Arial Narrow" pitchFamily="34" charset="0"/>
                <a:cs typeface="Arial" pitchFamily="34" charset="0"/>
              </a:rPr>
              <a:t>Approximately, </a:t>
            </a:r>
            <a:r>
              <a:rPr kumimoji="0" lang="en-US" b="1" i="1" u="none" strike="noStrike" cap="none" normalizeH="0" baseline="0" dirty="0" smtClean="0">
                <a:ln>
                  <a:noFill/>
                </a:ln>
                <a:effectLst/>
                <a:latin typeface="Arial Narrow" pitchFamily="34" charset="0"/>
                <a:ea typeface="Times New Roman" pitchFamily="18" charset="0"/>
                <a:cs typeface="Arial" pitchFamily="34" charset="0"/>
              </a:rPr>
              <a:t>“Mobile Food Service”  served </a:t>
            </a:r>
            <a:r>
              <a:rPr lang="en-CA" b="1" i="1" dirty="0" smtClean="0">
                <a:latin typeface="Arial Narrow" pitchFamily="34" charset="0"/>
                <a:cs typeface="Arial" pitchFamily="34" charset="0"/>
              </a:rPr>
              <a:t>10,000 less fortunate people </a:t>
            </a:r>
            <a:r>
              <a:rPr lang="en-CA" b="1" i="1" dirty="0">
                <a:latin typeface="Arial Narrow" pitchFamily="34" charset="0"/>
                <a:cs typeface="Arial" pitchFamily="34" charset="0"/>
              </a:rPr>
              <a:t>so </a:t>
            </a:r>
            <a:r>
              <a:rPr lang="en-CA" b="1" i="1" dirty="0" smtClean="0">
                <a:latin typeface="Arial Narrow" pitchFamily="34" charset="0"/>
                <a:cs typeface="Arial" pitchFamily="34" charset="0"/>
              </a:rPr>
              <a:t>far.</a:t>
            </a:r>
            <a:endParaRPr lang="en-CA" b="1" i="1" dirty="0">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TotalTime>
  <Words>1374</Words>
  <Application>Microsoft Office PowerPoint</Application>
  <PresentationFormat>On-screen Show (4:3)</PresentationFormat>
  <Paragraphs>137</Paragraphs>
  <Slides>30</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9" baseType="lpstr">
      <vt:lpstr>MS Mincho</vt:lpstr>
      <vt:lpstr>Arial</vt:lpstr>
      <vt:lpstr>Arial Black</vt:lpstr>
      <vt:lpstr>Arial Narrow</vt:lpstr>
      <vt:lpstr>Calibri</vt:lpstr>
      <vt:lpstr>Times New Roman</vt:lpstr>
      <vt:lpstr>Wingdings</vt: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Swami blessed Sathya Sai School Children  – July 2006</vt:lpstr>
      <vt:lpstr>PowerPoint Presentation</vt:lpstr>
    </vt:vector>
  </TitlesOfParts>
  <Company>DRDC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tthayapa</dc:creator>
  <cp:lastModifiedBy>Anupom Ganguli</cp:lastModifiedBy>
  <cp:revision>67</cp:revision>
  <dcterms:created xsi:type="dcterms:W3CDTF">2014-11-06T19:48:51Z</dcterms:created>
  <dcterms:modified xsi:type="dcterms:W3CDTF">2014-11-08T19:31:22Z</dcterms:modified>
</cp:coreProperties>
</file>