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4"/>
  </p:notesMasterIdLst>
  <p:sldIdLst>
    <p:sldId id="256" r:id="rId2"/>
    <p:sldId id="277" r:id="rId3"/>
    <p:sldId id="278" r:id="rId4"/>
    <p:sldId id="279" r:id="rId5"/>
    <p:sldId id="281" r:id="rId6"/>
    <p:sldId id="282" r:id="rId7"/>
    <p:sldId id="274" r:id="rId8"/>
    <p:sldId id="276" r:id="rId9"/>
    <p:sldId id="284" r:id="rId10"/>
    <p:sldId id="283" r:id="rId11"/>
    <p:sldId id="28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1186" autoAdjust="0"/>
  </p:normalViewPr>
  <p:slideViewPr>
    <p:cSldViewPr snapToGrid="0">
      <p:cViewPr>
        <p:scale>
          <a:sx n="70" d="100"/>
          <a:sy n="70" d="100"/>
        </p:scale>
        <p:origin x="-9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B8492-38D0-4976-98C9-9AE647B47F8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DA619F-F581-4A09-94DE-4FEFA62C77E2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sz="3200" dirty="0" smtClean="0">
              <a:latin typeface="Calibri" pitchFamily="34" charset="0"/>
              <a:cs typeface="Calibri" pitchFamily="34" charset="0"/>
            </a:rPr>
            <a:t>SEO</a:t>
          </a:r>
          <a:endParaRPr lang="en-US" sz="3200" dirty="0">
            <a:latin typeface="Calibri" pitchFamily="34" charset="0"/>
            <a:cs typeface="Calibri" pitchFamily="34" charset="0"/>
          </a:endParaRPr>
        </a:p>
      </dgm:t>
    </dgm:pt>
    <dgm:pt modelId="{22706607-9B8E-4351-8AB4-D5795387425A}" type="parTrans" cxnId="{5D74988C-F647-4BA2-8083-6798A4B1D56A}">
      <dgm:prSet/>
      <dgm:spPr/>
      <dgm:t>
        <a:bodyPr/>
        <a:lstStyle/>
        <a:p>
          <a:endParaRPr lang="en-US" sz="1400">
            <a:latin typeface="Myriad Pro" pitchFamily="34" charset="0"/>
          </a:endParaRPr>
        </a:p>
      </dgm:t>
    </dgm:pt>
    <dgm:pt modelId="{2440B3AD-C73C-451C-AFC1-56A2A4AEC640}" type="sibTrans" cxnId="{5D74988C-F647-4BA2-8083-6798A4B1D56A}">
      <dgm:prSet/>
      <dgm:spPr/>
      <dgm:t>
        <a:bodyPr/>
        <a:lstStyle/>
        <a:p>
          <a:endParaRPr lang="en-US" sz="1400">
            <a:latin typeface="Myriad Pro" pitchFamily="34" charset="0"/>
          </a:endParaRPr>
        </a:p>
      </dgm:t>
    </dgm:pt>
    <dgm:pt modelId="{2584BB5B-3664-46DE-919D-CC070D593ECE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Content</a:t>
          </a:r>
          <a:endParaRPr lang="en-US" sz="20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(Regular &amp; Relevant)</a:t>
          </a:r>
          <a:endParaRPr lang="en-US" sz="1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CE62135-16EA-4482-8A35-D802519B2AB9}" type="parTrans" cxnId="{A85856D3-1835-4635-9B0A-9D2534D95425}">
      <dgm:prSet/>
      <dgm:spPr/>
      <dgm:t>
        <a:bodyPr/>
        <a:lstStyle/>
        <a:p>
          <a:endParaRPr lang="en-US" sz="1400">
            <a:latin typeface="Myriad Pro" pitchFamily="34" charset="0"/>
          </a:endParaRPr>
        </a:p>
      </dgm:t>
    </dgm:pt>
    <dgm:pt modelId="{EEC0DAD7-41E9-48C8-8422-074C6DBF909C}" type="sibTrans" cxnId="{A85856D3-1835-4635-9B0A-9D2534D95425}">
      <dgm:prSet/>
      <dgm:spPr/>
      <dgm:t>
        <a:bodyPr/>
        <a:lstStyle/>
        <a:p>
          <a:endParaRPr lang="en-US" sz="1400">
            <a:latin typeface="Myriad Pro" pitchFamily="34" charset="0"/>
          </a:endParaRPr>
        </a:p>
      </dgm:t>
    </dgm:pt>
    <dgm:pt modelId="{C5A1EA05-6875-435E-9DE0-4AB7F8B474D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Site Structure</a:t>
          </a:r>
        </a:p>
        <a:p>
          <a:r>
            <a: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(Keywords, Image Names, URLs, etc.)</a:t>
          </a:r>
          <a:endParaRPr lang="en-US" sz="1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7C02A89-5DD1-4DE4-8980-524EFDE476DA}" type="parTrans" cxnId="{F4918648-8765-4A05-A674-28428EBD421B}">
      <dgm:prSet/>
      <dgm:spPr/>
      <dgm:t>
        <a:bodyPr/>
        <a:lstStyle/>
        <a:p>
          <a:endParaRPr lang="en-US" sz="1400">
            <a:latin typeface="Myriad Pro" pitchFamily="34" charset="0"/>
          </a:endParaRPr>
        </a:p>
      </dgm:t>
    </dgm:pt>
    <dgm:pt modelId="{CC933546-EDB1-4B65-A33A-C7A8CC87C018}" type="sibTrans" cxnId="{F4918648-8765-4A05-A674-28428EBD421B}">
      <dgm:prSet/>
      <dgm:spPr/>
      <dgm:t>
        <a:bodyPr/>
        <a:lstStyle/>
        <a:p>
          <a:endParaRPr lang="en-US" sz="1400">
            <a:latin typeface="Myriad Pro" pitchFamily="34" charset="0"/>
          </a:endParaRPr>
        </a:p>
      </dgm:t>
    </dgm:pt>
    <dgm:pt modelId="{66C265AD-8754-4E30-81EB-8ADA2019A86F}">
      <dgm:prSet phldrT="[Text]" custT="1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  <a:cs typeface="Calibri" pitchFamily="34" charset="0"/>
            </a:rPr>
            <a:t>Off-Page</a:t>
          </a:r>
        </a:p>
        <a:p>
          <a:r>
            <a:rPr lang="en-US" sz="1400" dirty="0" smtClean="0">
              <a:latin typeface="Calibri" pitchFamily="34" charset="0"/>
              <a:cs typeface="Calibri" pitchFamily="34" charset="0"/>
            </a:rPr>
            <a:t>(Third-Party Links &amp; ‘Reputation’)</a:t>
          </a:r>
          <a:endParaRPr lang="en-US" sz="1400" dirty="0">
            <a:latin typeface="Calibri" pitchFamily="34" charset="0"/>
            <a:cs typeface="Calibri" pitchFamily="34" charset="0"/>
          </a:endParaRPr>
        </a:p>
      </dgm:t>
    </dgm:pt>
    <dgm:pt modelId="{C0563542-D08B-4D3A-B1E2-C88123A17982}" type="parTrans" cxnId="{116CE9A3-0DD4-4D63-813C-F0A77B549356}">
      <dgm:prSet/>
      <dgm:spPr/>
      <dgm:t>
        <a:bodyPr/>
        <a:lstStyle/>
        <a:p>
          <a:endParaRPr lang="en-US" sz="1400">
            <a:latin typeface="Myriad Pro" pitchFamily="34" charset="0"/>
          </a:endParaRPr>
        </a:p>
      </dgm:t>
    </dgm:pt>
    <dgm:pt modelId="{02FB27C8-DCEF-4BC3-A3DF-26E74C43919F}" type="sibTrans" cxnId="{116CE9A3-0DD4-4D63-813C-F0A77B549356}">
      <dgm:prSet/>
      <dgm:spPr/>
      <dgm:t>
        <a:bodyPr/>
        <a:lstStyle/>
        <a:p>
          <a:endParaRPr lang="en-US" sz="1400">
            <a:latin typeface="Myriad Pro" pitchFamily="34" charset="0"/>
          </a:endParaRPr>
        </a:p>
      </dgm:t>
    </dgm:pt>
    <dgm:pt modelId="{CBC70213-C7D4-49FF-874B-1CCBD45A8FCE}" type="pres">
      <dgm:prSet presAssocID="{1A9B8492-38D0-4976-98C9-9AE647B47F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2354A7-408D-492E-A344-2AA7B3EFFB0A}" type="pres">
      <dgm:prSet presAssocID="{7ADA619F-F581-4A09-94DE-4FEFA62C77E2}" presName="centerShape" presStyleLbl="node0" presStyleIdx="0" presStyleCnt="1"/>
      <dgm:spPr/>
      <dgm:t>
        <a:bodyPr/>
        <a:lstStyle/>
        <a:p>
          <a:endParaRPr lang="en-US"/>
        </a:p>
      </dgm:t>
    </dgm:pt>
    <dgm:pt modelId="{7C06C77A-2465-4BBA-B3B0-214854717B33}" type="pres">
      <dgm:prSet presAssocID="{3CE62135-16EA-4482-8A35-D802519B2AB9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3CB18C1-0F69-474D-8E3E-8763D473E296}" type="pres">
      <dgm:prSet presAssocID="{2584BB5B-3664-46DE-919D-CC070D593E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751EA-36E7-4A9B-8849-E663F5729F4A}" type="pres">
      <dgm:prSet presAssocID="{17C02A89-5DD1-4DE4-8980-524EFDE476D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A668874-286D-4FB0-AE35-7002D379917C}" type="pres">
      <dgm:prSet presAssocID="{C5A1EA05-6875-435E-9DE0-4AB7F8B474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7F2F7-60CD-4BA7-B9D3-F4EEC300BE84}" type="pres">
      <dgm:prSet presAssocID="{C0563542-D08B-4D3A-B1E2-C88123A17982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6781318C-7938-44A5-AEE9-15358F7F41D1}" type="pres">
      <dgm:prSet presAssocID="{66C265AD-8754-4E30-81EB-8ADA2019A8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5856D3-1835-4635-9B0A-9D2534D95425}" srcId="{7ADA619F-F581-4A09-94DE-4FEFA62C77E2}" destId="{2584BB5B-3664-46DE-919D-CC070D593ECE}" srcOrd="0" destOrd="0" parTransId="{3CE62135-16EA-4482-8A35-D802519B2AB9}" sibTransId="{EEC0DAD7-41E9-48C8-8422-074C6DBF909C}"/>
    <dgm:cxn modelId="{C6468FDE-1B14-4C37-BFD4-2D8DC0EFE543}" type="presOf" srcId="{2584BB5B-3664-46DE-919D-CC070D593ECE}" destId="{73CB18C1-0F69-474D-8E3E-8763D473E296}" srcOrd="0" destOrd="0" presId="urn:microsoft.com/office/officeart/2005/8/layout/radial4"/>
    <dgm:cxn modelId="{5933E97F-09E1-46C9-A479-16004517F7AD}" type="presOf" srcId="{17C02A89-5DD1-4DE4-8980-524EFDE476DA}" destId="{724751EA-36E7-4A9B-8849-E663F5729F4A}" srcOrd="0" destOrd="0" presId="urn:microsoft.com/office/officeart/2005/8/layout/radial4"/>
    <dgm:cxn modelId="{92FEC360-BA39-4A8F-80C5-13C716FD6349}" type="presOf" srcId="{1A9B8492-38D0-4976-98C9-9AE647B47F8E}" destId="{CBC70213-C7D4-49FF-874B-1CCBD45A8FCE}" srcOrd="0" destOrd="0" presId="urn:microsoft.com/office/officeart/2005/8/layout/radial4"/>
    <dgm:cxn modelId="{5D74988C-F647-4BA2-8083-6798A4B1D56A}" srcId="{1A9B8492-38D0-4976-98C9-9AE647B47F8E}" destId="{7ADA619F-F581-4A09-94DE-4FEFA62C77E2}" srcOrd="0" destOrd="0" parTransId="{22706607-9B8E-4351-8AB4-D5795387425A}" sibTransId="{2440B3AD-C73C-451C-AFC1-56A2A4AEC640}"/>
    <dgm:cxn modelId="{C44D07C1-8AAC-40AE-B547-11AA5B76EA46}" type="presOf" srcId="{C5A1EA05-6875-435E-9DE0-4AB7F8B474DE}" destId="{2A668874-286D-4FB0-AE35-7002D379917C}" srcOrd="0" destOrd="0" presId="urn:microsoft.com/office/officeart/2005/8/layout/radial4"/>
    <dgm:cxn modelId="{116CE9A3-0DD4-4D63-813C-F0A77B549356}" srcId="{7ADA619F-F581-4A09-94DE-4FEFA62C77E2}" destId="{66C265AD-8754-4E30-81EB-8ADA2019A86F}" srcOrd="2" destOrd="0" parTransId="{C0563542-D08B-4D3A-B1E2-C88123A17982}" sibTransId="{02FB27C8-DCEF-4BC3-A3DF-26E74C43919F}"/>
    <dgm:cxn modelId="{1C928ADF-0187-4659-A554-23E456357BF2}" type="presOf" srcId="{3CE62135-16EA-4482-8A35-D802519B2AB9}" destId="{7C06C77A-2465-4BBA-B3B0-214854717B33}" srcOrd="0" destOrd="0" presId="urn:microsoft.com/office/officeart/2005/8/layout/radial4"/>
    <dgm:cxn modelId="{64285E20-A946-4A14-A13F-F8425A31755C}" type="presOf" srcId="{66C265AD-8754-4E30-81EB-8ADA2019A86F}" destId="{6781318C-7938-44A5-AEE9-15358F7F41D1}" srcOrd="0" destOrd="0" presId="urn:microsoft.com/office/officeart/2005/8/layout/radial4"/>
    <dgm:cxn modelId="{54FF09A5-27DC-44D6-A144-0EDEFB3B6B75}" type="presOf" srcId="{C0563542-D08B-4D3A-B1E2-C88123A17982}" destId="{0D37F2F7-60CD-4BA7-B9D3-F4EEC300BE84}" srcOrd="0" destOrd="0" presId="urn:microsoft.com/office/officeart/2005/8/layout/radial4"/>
    <dgm:cxn modelId="{F4918648-8765-4A05-A674-28428EBD421B}" srcId="{7ADA619F-F581-4A09-94DE-4FEFA62C77E2}" destId="{C5A1EA05-6875-435E-9DE0-4AB7F8B474DE}" srcOrd="1" destOrd="0" parTransId="{17C02A89-5DD1-4DE4-8980-524EFDE476DA}" sibTransId="{CC933546-EDB1-4B65-A33A-C7A8CC87C018}"/>
    <dgm:cxn modelId="{4A5F1758-12CF-4A60-A570-F4CE67EAEE06}" type="presOf" srcId="{7ADA619F-F581-4A09-94DE-4FEFA62C77E2}" destId="{CE2354A7-408D-492E-A344-2AA7B3EFFB0A}" srcOrd="0" destOrd="0" presId="urn:microsoft.com/office/officeart/2005/8/layout/radial4"/>
    <dgm:cxn modelId="{81D5888F-A8CC-4BFA-869A-3150C7585691}" type="presParOf" srcId="{CBC70213-C7D4-49FF-874B-1CCBD45A8FCE}" destId="{CE2354A7-408D-492E-A344-2AA7B3EFFB0A}" srcOrd="0" destOrd="0" presId="urn:microsoft.com/office/officeart/2005/8/layout/radial4"/>
    <dgm:cxn modelId="{87564E53-C84C-42C4-BFC1-8D30DD95270D}" type="presParOf" srcId="{CBC70213-C7D4-49FF-874B-1CCBD45A8FCE}" destId="{7C06C77A-2465-4BBA-B3B0-214854717B33}" srcOrd="1" destOrd="0" presId="urn:microsoft.com/office/officeart/2005/8/layout/radial4"/>
    <dgm:cxn modelId="{EAD4EC9B-DD5C-49F7-ABAE-6D68CBFCBFCA}" type="presParOf" srcId="{CBC70213-C7D4-49FF-874B-1CCBD45A8FCE}" destId="{73CB18C1-0F69-474D-8E3E-8763D473E296}" srcOrd="2" destOrd="0" presId="urn:microsoft.com/office/officeart/2005/8/layout/radial4"/>
    <dgm:cxn modelId="{5C7D0DD9-5DA9-4F48-B679-C74F89C77F4C}" type="presParOf" srcId="{CBC70213-C7D4-49FF-874B-1CCBD45A8FCE}" destId="{724751EA-36E7-4A9B-8849-E663F5729F4A}" srcOrd="3" destOrd="0" presId="urn:microsoft.com/office/officeart/2005/8/layout/radial4"/>
    <dgm:cxn modelId="{9E90C11A-C032-4E95-B392-0261A96066EC}" type="presParOf" srcId="{CBC70213-C7D4-49FF-874B-1CCBD45A8FCE}" destId="{2A668874-286D-4FB0-AE35-7002D379917C}" srcOrd="4" destOrd="0" presId="urn:microsoft.com/office/officeart/2005/8/layout/radial4"/>
    <dgm:cxn modelId="{DE42DF00-F9C1-4A86-8049-5180D47D9BCC}" type="presParOf" srcId="{CBC70213-C7D4-49FF-874B-1CCBD45A8FCE}" destId="{0D37F2F7-60CD-4BA7-B9D3-F4EEC300BE84}" srcOrd="5" destOrd="0" presId="urn:microsoft.com/office/officeart/2005/8/layout/radial4"/>
    <dgm:cxn modelId="{0FFBF281-E3BD-4B0D-9C71-A18ED201D2F1}" type="presParOf" srcId="{CBC70213-C7D4-49FF-874B-1CCBD45A8FCE}" destId="{6781318C-7938-44A5-AEE9-15358F7F41D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2354A7-408D-492E-A344-2AA7B3EFFB0A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rgbClr val="A500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alibri" pitchFamily="34" charset="0"/>
              <a:cs typeface="Calibri" pitchFamily="34" charset="0"/>
            </a:rPr>
            <a:t>SEO</a:t>
          </a:r>
          <a:endParaRPr lang="en-US" sz="3200" kern="1200" dirty="0">
            <a:latin typeface="Calibri" pitchFamily="34" charset="0"/>
            <a:cs typeface="Calibri" pitchFamily="34" charset="0"/>
          </a:endParaRPr>
        </a:p>
      </dsp:txBody>
      <dsp:txXfrm>
        <a:off x="2155507" y="2277603"/>
        <a:ext cx="1784985" cy="1784985"/>
      </dsp:txXfrm>
    </dsp:sp>
    <dsp:sp modelId="{7C06C77A-2465-4BBA-B3B0-214854717B33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B18C1-0F69-474D-8E3E-8763D473E296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Content</a:t>
          </a:r>
          <a:endParaRPr lang="en-US" sz="2000" kern="12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(Regular &amp; Relevant)</a:t>
          </a:r>
          <a:endParaRPr lang="en-US" sz="14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60123" y="1063372"/>
        <a:ext cx="1695735" cy="1356588"/>
      </dsp:txXfrm>
    </dsp:sp>
    <dsp:sp modelId="{724751EA-36E7-4A9B-8849-E663F5729F4A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68874-286D-4FB0-AE35-7002D379917C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Site Structure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(Keywords, Image Names, URLs, etc.)</a:t>
          </a:r>
          <a:endParaRPr lang="en-US" sz="14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200132" y="1411"/>
        <a:ext cx="1695735" cy="1356588"/>
      </dsp:txXfrm>
    </dsp:sp>
    <dsp:sp modelId="{0D37F2F7-60CD-4BA7-B9D3-F4EEC300BE84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1318C-7938-44A5-AEE9-15358F7F41D1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  <a:cs typeface="Calibri" pitchFamily="34" charset="0"/>
            </a:rPr>
            <a:t>Off-Page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  <a:cs typeface="Calibri" pitchFamily="34" charset="0"/>
            </a:rPr>
            <a:t>(Third-Party Links &amp; ‘Reputation’)</a:t>
          </a:r>
          <a:endParaRPr lang="en-US" sz="1400" kern="1200" dirty="0">
            <a:latin typeface="Calibri" pitchFamily="34" charset="0"/>
            <a:cs typeface="Calibri" pitchFamily="34" charset="0"/>
          </a:endParaRPr>
        </a:p>
      </dsp:txBody>
      <dsp:txXfrm>
        <a:off x="4240140" y="1063372"/>
        <a:ext cx="1695735" cy="1356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A6478-3AA1-4DDB-BDBC-697B902A4735}" type="datetimeFigureOut">
              <a:rPr lang="en-US" smtClean="0"/>
              <a:pPr/>
              <a:t>11/21/2014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65BFA-81B1-4262-AA27-56CC3E8E6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319" y="2645960"/>
            <a:ext cx="1502768" cy="15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65550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7294" y="4577511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2928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7293" y="4577511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85504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3" name="Picture 12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416" y="4577511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547829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7188" y="4577511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30795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Picture 15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9311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04249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15147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arvaDharma [Converted] rev 2.ps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346904" y="548209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570670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643609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7294" y="273856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1742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64218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3674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8420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  <p:pic>
        <p:nvPicPr>
          <p:cNvPr id="5" name="Picture 4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252964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 userDrawn="1"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317051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  <p:pic>
        <p:nvPicPr>
          <p:cNvPr id="11" name="Picture 10" descr="SarvaDharma [Converted] rev 2.psd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4014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 cstate="screen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0536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33709"/>
            <a:ext cx="6579510" cy="1373070"/>
          </a:xfrm>
        </p:spPr>
        <p:txBody>
          <a:bodyPr/>
          <a:lstStyle/>
          <a:p>
            <a:r>
              <a:rPr lang="en-US" sz="4000" dirty="0" smtClean="0"/>
              <a:t>Protecting Swami’s Name in a Digital World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394040"/>
            <a:ext cx="6618342" cy="1117687"/>
          </a:xfrm>
        </p:spPr>
        <p:txBody>
          <a:bodyPr/>
          <a:lstStyle/>
          <a:p>
            <a:r>
              <a:rPr lang="en-US" dirty="0" smtClean="0"/>
              <a:t>Presented by the Sathya Sai International </a:t>
            </a:r>
            <a:r>
              <a:rPr lang="en-US" dirty="0" err="1" smtClean="0"/>
              <a:t>Organisation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IT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6845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4666"/>
          <a:stretch>
            <a:fillRect/>
          </a:stretch>
        </p:blipFill>
        <p:spPr bwMode="auto">
          <a:xfrm>
            <a:off x="2511189" y="0"/>
            <a:ext cx="6632812" cy="692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251118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Snapshot of Google Webmasters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Shows detail of what searches visitors made and how those queries are performing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You Can Do Tomorrow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119281" cy="35993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Have Google Analytics &amp; Google Webmasters enabled for your site(s)</a:t>
            </a:r>
          </a:p>
          <a:p>
            <a:pPr marL="914400" lvl="1" indent="-457200"/>
            <a:r>
              <a:rPr lang="en-US" sz="2400" dirty="0" smtClean="0"/>
              <a:t>For countries where Google products may not be an option, we will recommend an alternate solution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3600" dirty="0" smtClean="0"/>
              <a:t>Provide contact information for training session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639" y="2721567"/>
            <a:ext cx="6889150" cy="140963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Jai </a:t>
            </a:r>
            <a:r>
              <a:rPr lang="en-US" sz="6000" dirty="0" err="1" smtClean="0"/>
              <a:t>Sai</a:t>
            </a:r>
            <a:r>
              <a:rPr lang="en-US" sz="6000" dirty="0" smtClean="0"/>
              <a:t> Ram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382555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3228"/>
            <a:ext cx="6896534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 of Search Engine Optimization (“SEO”)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22" y="3369627"/>
            <a:ext cx="8501485" cy="17666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Ensure appropriate information about Swami &amp; His Works is easier to find while also </a:t>
            </a:r>
            <a:r>
              <a:rPr lang="en-US" sz="3200" dirty="0" smtClean="0"/>
              <a:t>improving prioritization for our </a:t>
            </a:r>
            <a:r>
              <a:rPr lang="en-US" sz="3200" dirty="0" smtClean="0"/>
              <a:t>official websites within internet search engine results</a:t>
            </a:r>
            <a:endParaRPr lang="en-US" sz="600" b="1" i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7599"/>
            <a:ext cx="7560860" cy="882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Context of the Usage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33" y="2312059"/>
            <a:ext cx="8653251" cy="52151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i="1" dirty="0" smtClean="0">
                <a:solidFill>
                  <a:schemeClr val="bg1"/>
                </a:solidFill>
              </a:rPr>
              <a:t>Summary</a:t>
            </a:r>
          </a:p>
          <a:p>
            <a:pPr>
              <a:buNone/>
            </a:pPr>
            <a:endParaRPr lang="en-US" sz="400" b="1" i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The Internet is Now the Primary Medium for Information &amp; Research for both Devotees and Seekers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Search </a:t>
            </a:r>
            <a:r>
              <a:rPr lang="en-US" dirty="0" smtClean="0"/>
              <a:t>Engines Rely on </a:t>
            </a:r>
            <a:r>
              <a:rPr lang="en-US" b="1" i="1" u="sng" dirty="0" smtClean="0"/>
              <a:t>Website Owners</a:t>
            </a:r>
            <a:r>
              <a:rPr lang="en-US" i="1" dirty="0" smtClean="0"/>
              <a:t> </a:t>
            </a:r>
            <a:r>
              <a:rPr lang="en-US" dirty="0" smtClean="0"/>
              <a:t>to Determine Appropriate Content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IT Committee is Developing Standards &amp; Training for Organization Webmasters &amp; Media Coordinators to Make SEO Easier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35325" y="2765305"/>
            <a:ext cx="4168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750" y="1815154"/>
            <a:ext cx="3614669" cy="451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5713"/>
            <a:ext cx="7560860" cy="8826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SEO Can Help Prioritize Relevant Content at the Top of Search Engine Results</a:t>
            </a: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04012" y="2020688"/>
            <a:ext cx="4065566" cy="3547599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Summary</a:t>
            </a:r>
          </a:p>
          <a:p>
            <a:pPr>
              <a:buNone/>
            </a:pPr>
            <a:endParaRPr lang="en-US" sz="300" b="1" i="1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smtClean="0"/>
              <a:t>Latest News by Recognized Sources Moves to the Top in Search Results</a:t>
            </a:r>
          </a:p>
          <a:p>
            <a:endParaRPr lang="en-US" sz="2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smtClean="0"/>
              <a:t>Search Engines Use ‘Internal Page Content’ to Determine Relevant Information</a:t>
            </a:r>
          </a:p>
          <a:p>
            <a:pPr marL="463550" indent="-231775"/>
            <a:r>
              <a:rPr lang="en-US" sz="1800" dirty="0" smtClean="0">
                <a:sym typeface="Wingdings" pitchFamily="2" charset="2"/>
              </a:rPr>
              <a:t>Image Names</a:t>
            </a:r>
          </a:p>
          <a:p>
            <a:pPr marL="463550" indent="-231775"/>
            <a:r>
              <a:rPr lang="en-US" sz="1800" dirty="0" smtClean="0">
                <a:sym typeface="Wingdings" pitchFamily="2" charset="2"/>
              </a:rPr>
              <a:t>Page Names</a:t>
            </a:r>
          </a:p>
          <a:p>
            <a:pPr marL="463550" indent="-231775"/>
            <a:r>
              <a:rPr lang="en-US" sz="1800" dirty="0" smtClean="0">
                <a:sym typeface="Wingdings" pitchFamily="2" charset="2"/>
              </a:rPr>
              <a:t>Page Descriptions</a:t>
            </a:r>
          </a:p>
          <a:p>
            <a:pPr marL="0" indent="0">
              <a:buNone/>
            </a:pPr>
            <a:endParaRPr lang="en-US" sz="1800" dirty="0" smtClean="0">
              <a:sym typeface="Wingdings" pitchFamily="2" charset="2"/>
            </a:endParaRPr>
          </a:p>
          <a:p>
            <a:pPr marL="463550" indent="-231775"/>
            <a:endParaRPr lang="en-US" sz="200" dirty="0" smtClean="0">
              <a:sym typeface="Wingdings" pitchFamily="2" charset="2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1800" b="1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858602" y="2538482"/>
            <a:ext cx="3806259" cy="1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0210" y="6528696"/>
            <a:ext cx="25619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j-lt"/>
              </a:rPr>
              <a:t>Search results as of November 18, 2014</a:t>
            </a:r>
            <a:endParaRPr lang="en-US" sz="1050" dirty="0">
              <a:latin typeface="+mj-lt"/>
            </a:endParaRPr>
          </a:p>
        </p:txBody>
      </p:sp>
      <p:sp>
        <p:nvSpPr>
          <p:cNvPr id="10" name="Curved Down Arrow 9"/>
          <p:cNvSpPr/>
          <p:nvPr/>
        </p:nvSpPr>
        <p:spPr bwMode="auto">
          <a:xfrm rot="16200000">
            <a:off x="-66390" y="2353403"/>
            <a:ext cx="1013672" cy="537670"/>
          </a:xfrm>
          <a:prstGeom prst="curved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eaLnBrk="0" hangingPunct="0">
              <a:buFont typeface="Arial" pitchFamily="34" charset="0"/>
              <a:buChar char="•"/>
            </a:pPr>
            <a:endParaRPr lang="en-US" sz="1800" dirty="0">
              <a:latin typeface="Tw Cen MT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297293" y="2729551"/>
            <a:ext cx="1803694" cy="775355"/>
          </a:xfrm>
          <a:prstGeom prst="roundRect">
            <a:avLst>
              <a:gd name="adj" fmla="val 5932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eaLnBrk="0" hangingPunct="0">
              <a:buFont typeface="Arial" pitchFamily="34" charset="0"/>
              <a:buChar char="•"/>
            </a:pPr>
            <a:endParaRPr lang="en-US" sz="1800" dirty="0">
              <a:latin typeface="Tw Cen MT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6316" r="15570"/>
          <a:stretch>
            <a:fillRect/>
          </a:stretch>
        </p:blipFill>
        <p:spPr bwMode="auto">
          <a:xfrm>
            <a:off x="2037270" y="3528601"/>
            <a:ext cx="2534731" cy="291491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4967785" y="5704765"/>
            <a:ext cx="3439236" cy="8734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ym typeface="Wingdings" pitchFamily="2" charset="2"/>
              </a:rPr>
              <a:t>Much of this is in our control </a:t>
            </a:r>
            <a:r>
              <a:rPr lang="en-US" b="1" i="1" u="sng" dirty="0" smtClean="0">
                <a:sym typeface="Wingdings" pitchFamily="2" charset="2"/>
              </a:rPr>
              <a:t>and</a:t>
            </a:r>
            <a:r>
              <a:rPr lang="en-US" b="1" i="1" dirty="0" smtClean="0">
                <a:sym typeface="Wingdings" pitchFamily="2" charset="2"/>
              </a:rPr>
              <a:t> is easy to do …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7599"/>
            <a:ext cx="7848600" cy="88265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Key Building Blocks of SEO: </a:t>
            </a:r>
            <a:br>
              <a:rPr lang="en-US" sz="3200" dirty="0" smtClean="0"/>
            </a:br>
            <a:r>
              <a:rPr lang="en-US" sz="3200" b="0" dirty="0" smtClean="0"/>
              <a:t>Regular, Relevant Content is a Priority</a:t>
            </a:r>
            <a:endParaRPr lang="en-US" sz="3200" b="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67769" y="24564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5564" y="5068018"/>
            <a:ext cx="38789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Calibri" pitchFamily="34" charset="0"/>
                <a:cs typeface="Calibri" pitchFamily="34" charset="0"/>
              </a:rPr>
              <a:t>Key Point</a:t>
            </a:r>
          </a:p>
          <a:p>
            <a:endParaRPr lang="en-US" b="1" u="sng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Our largest needs are in the On-Page and Structure areas; SathyaSai.org has sufficient third-party sites with links to it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204939" y="3339793"/>
            <a:ext cx="513245" cy="499265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eaLnBrk="0" hangingPunct="0">
              <a:buFont typeface="Arial" pitchFamily="34" charset="0"/>
              <a:buChar char="•"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3228"/>
            <a:ext cx="7428173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These Changes Need to be Made on All Official Websites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3075"/>
            <a:ext cx="7969155" cy="334311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While SEO work is taking place on SathyaSai.org, based on a review, most of our official websites need similar enhancements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We recognize not all Zones / Countries / Regions have SEO experience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IT Committee is holding a series of training sessions starting in early 2015</a:t>
            </a:r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3228"/>
            <a:ext cx="6896534" cy="10809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Preview of SEO Training Session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59448"/>
            <a:ext cx="8187519" cy="4473364"/>
          </a:xfrm>
        </p:spPr>
        <p:txBody>
          <a:bodyPr>
            <a:normAutofit lnSpcReduction="10000"/>
          </a:bodyPr>
          <a:lstStyle/>
          <a:p>
            <a:pPr marL="463550" indent="-463550">
              <a:buFont typeface="Wingdings" pitchFamily="2" charset="2"/>
              <a:buChar char="q"/>
            </a:pPr>
            <a:r>
              <a:rPr lang="en-US" dirty="0" smtClean="0"/>
              <a:t>Introduction to Search Engine Optimization (“SEO”)</a:t>
            </a:r>
          </a:p>
          <a:p>
            <a:pPr marL="463550" indent="-463550">
              <a:buFont typeface="Wingdings" pitchFamily="2" charset="2"/>
              <a:buChar char="q"/>
            </a:pPr>
            <a:r>
              <a:rPr lang="en-US" dirty="0" smtClean="0"/>
              <a:t>SEO best practices</a:t>
            </a:r>
          </a:p>
          <a:p>
            <a:pPr marL="920750" lvl="2" indent="-463550">
              <a:buFont typeface="Wingdings" pitchFamily="2" charset="2"/>
              <a:buChar char="§"/>
            </a:pPr>
            <a:r>
              <a:rPr lang="en-US" dirty="0" smtClean="0"/>
              <a:t>Determine descriptions, keywords and other SEO parameters</a:t>
            </a:r>
          </a:p>
          <a:p>
            <a:pPr marL="920750" lvl="2" indent="-463550">
              <a:buFont typeface="Wingdings" pitchFamily="2" charset="2"/>
              <a:buChar char="§"/>
            </a:pPr>
            <a:r>
              <a:rPr lang="en-US" dirty="0" smtClean="0"/>
              <a:t>Keyword density</a:t>
            </a:r>
          </a:p>
          <a:p>
            <a:pPr marL="920750" lvl="2" indent="-463550">
              <a:buFont typeface="Wingdings" pitchFamily="2" charset="2"/>
              <a:buChar char="§"/>
            </a:pPr>
            <a:r>
              <a:rPr lang="en-US" dirty="0" smtClean="0"/>
              <a:t>Naming images correctly (“Haiti Disaster Relief.jpg” </a:t>
            </a:r>
            <a:r>
              <a:rPr lang="en-US" dirty="0" err="1" smtClean="0"/>
              <a:t>vs</a:t>
            </a:r>
            <a:r>
              <a:rPr lang="en-US" dirty="0" smtClean="0"/>
              <a:t> “DSC_0123.jpg”)</a:t>
            </a:r>
          </a:p>
          <a:p>
            <a:pPr marL="463550" indent="-463550">
              <a:buFont typeface="Wingdings" pitchFamily="2" charset="2"/>
              <a:buChar char="q"/>
            </a:pPr>
            <a:r>
              <a:rPr lang="en-US" dirty="0" smtClean="0"/>
              <a:t>Tools to utilize</a:t>
            </a:r>
          </a:p>
          <a:p>
            <a:pPr marL="920750" lvl="1" indent="-463550">
              <a:buFont typeface="Wingdings" pitchFamily="2" charset="2"/>
              <a:buChar char="§"/>
            </a:pPr>
            <a:r>
              <a:rPr lang="en-US" dirty="0" smtClean="0"/>
              <a:t>Google Analytics &amp; Google Webmasters</a:t>
            </a:r>
          </a:p>
          <a:p>
            <a:pPr marL="920750" lvl="1" indent="-463550">
              <a:buFont typeface="Wingdings" pitchFamily="2" charset="2"/>
              <a:buChar char="§"/>
            </a:pPr>
            <a:r>
              <a:rPr lang="en-US" dirty="0" smtClean="0"/>
              <a:t>Others where Google may not be an option</a:t>
            </a:r>
          </a:p>
          <a:p>
            <a:pPr marL="463550" indent="-463550">
              <a:buFont typeface="Wingdings" pitchFamily="2" charset="2"/>
              <a:buChar char="q"/>
            </a:pPr>
            <a:r>
              <a:rPr lang="en-US" dirty="0" smtClean="0"/>
              <a:t>Video and social media are growing search engine influencers</a:t>
            </a:r>
          </a:p>
          <a:p>
            <a:pPr marL="463550" indent="-463550">
              <a:buFont typeface="Wingdings" pitchFamily="2" charset="2"/>
              <a:buChar char="q"/>
            </a:pPr>
            <a:r>
              <a:rPr lang="en-US" dirty="0" smtClean="0"/>
              <a:t>Why third-party, quality links matter</a:t>
            </a:r>
          </a:p>
          <a:p>
            <a:pPr marL="463550" indent="-463550">
              <a:buFont typeface="Wingdings" pitchFamily="2" charset="2"/>
              <a:buChar char="q"/>
            </a:pPr>
            <a:r>
              <a:rPr lang="en-US" dirty="0" smtClean="0"/>
              <a:t>Quick SEO Checklist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Participate, Please Have Your Webmasters Sign-Up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7933706" cy="4214052"/>
          </a:xfrm>
        </p:spPr>
        <p:txBody>
          <a:bodyPr>
            <a:normAutofit/>
          </a:bodyPr>
          <a:lstStyle/>
          <a:p>
            <a:r>
              <a:rPr lang="en-US" dirty="0" smtClean="0"/>
              <a:t>There are limited slots available for each training</a:t>
            </a:r>
          </a:p>
          <a:p>
            <a:endParaRPr lang="en-US" dirty="0" smtClean="0"/>
          </a:p>
          <a:p>
            <a:r>
              <a:rPr lang="en-US" dirty="0" smtClean="0"/>
              <a:t>Please have webmasters sign-up by writing to Dr. Venkat </a:t>
            </a:r>
            <a:r>
              <a:rPr lang="en-US" dirty="0" err="1" smtClean="0"/>
              <a:t>Sadanand</a:t>
            </a:r>
            <a:r>
              <a:rPr lang="en-US" dirty="0" smtClean="0"/>
              <a:t> via saiwork@gmail.com</a:t>
            </a:r>
          </a:p>
          <a:p>
            <a:endParaRPr lang="en-US" dirty="0" smtClean="0"/>
          </a:p>
          <a:p>
            <a:r>
              <a:rPr lang="en-US" dirty="0" smtClean="0"/>
              <a:t>We will also proactively contact the list of Webmasters we have already received from you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" y="5158854"/>
            <a:ext cx="9144000" cy="1699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Information from Google Analytics shows that organic Search is by far the largest source of traffic … and this is likely the same in other Organization websites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3875964"/>
            <a:ext cx="4094328" cy="4367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aiPresentationOrange4x3 ALT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75469539-B3B1-4C60-9789-5D0ADB9D1AA3}" vid="{2824B3B7-00D4-4FD1-9C9D-27F02536B4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SaiPresentationOrange4x3 ALT.potx</Template>
  <TotalTime>1470</TotalTime>
  <Words>485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SaiPresentationOrange4x3 ALT</vt:lpstr>
      <vt:lpstr>Protecting Swami’s Name in a Digital World</vt:lpstr>
      <vt:lpstr>Purpose of Search Engine Optimization (“SEO”)</vt:lpstr>
      <vt:lpstr>Current Context of the Usage of the Internet</vt:lpstr>
      <vt:lpstr>SEO Can Help Prioritize Relevant Content at the Top of Search Engine Results</vt:lpstr>
      <vt:lpstr>The Key Building Blocks of SEO:  Regular, Relevant Content is a Priority</vt:lpstr>
      <vt:lpstr>These Changes Need to be Made on All Official Websites … </vt:lpstr>
      <vt:lpstr>Preview of SEO Training Session Topics</vt:lpstr>
      <vt:lpstr>To Participate, Please Have Your Webmasters Sign-Up</vt:lpstr>
      <vt:lpstr>Slide 9</vt:lpstr>
      <vt:lpstr>Slide 10</vt:lpstr>
      <vt:lpstr>What You Can Do Tomorrow …</vt:lpstr>
      <vt:lpstr>Jai Sai 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Amrit Kirpalani; Venkat Sadanand</dc:creator>
  <cp:lastModifiedBy>Amrit</cp:lastModifiedBy>
  <cp:revision>61</cp:revision>
  <dcterms:created xsi:type="dcterms:W3CDTF">2014-06-08T17:09:16Z</dcterms:created>
  <dcterms:modified xsi:type="dcterms:W3CDTF">2014-11-21T07:35:27Z</dcterms:modified>
</cp:coreProperties>
</file>