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1"/>
  </p:notesMasterIdLst>
  <p:handoutMasterIdLst>
    <p:handoutMasterId r:id="rId102"/>
  </p:handoutMasterIdLst>
  <p:sldIdLst>
    <p:sldId id="584" r:id="rId2"/>
    <p:sldId id="535" r:id="rId3"/>
    <p:sldId id="616" r:id="rId4"/>
    <p:sldId id="618" r:id="rId5"/>
    <p:sldId id="444" r:id="rId6"/>
    <p:sldId id="445" r:id="rId7"/>
    <p:sldId id="498" r:id="rId8"/>
    <p:sldId id="495" r:id="rId9"/>
    <p:sldId id="558" r:id="rId10"/>
    <p:sldId id="474" r:id="rId11"/>
    <p:sldId id="433" r:id="rId12"/>
    <p:sldId id="426" r:id="rId13"/>
    <p:sldId id="552" r:id="rId14"/>
    <p:sldId id="554" r:id="rId15"/>
    <p:sldId id="503" r:id="rId16"/>
    <p:sldId id="502" r:id="rId17"/>
    <p:sldId id="546" r:id="rId18"/>
    <p:sldId id="556" r:id="rId19"/>
    <p:sldId id="479" r:id="rId20"/>
    <p:sldId id="540" r:id="rId21"/>
    <p:sldId id="491" r:id="rId22"/>
    <p:sldId id="531" r:id="rId23"/>
    <p:sldId id="493" r:id="rId24"/>
    <p:sldId id="492" r:id="rId25"/>
    <p:sldId id="480" r:id="rId26"/>
    <p:sldId id="481" r:id="rId27"/>
    <p:sldId id="564" r:id="rId28"/>
    <p:sldId id="505" r:id="rId29"/>
    <p:sldId id="483" r:id="rId30"/>
    <p:sldId id="533" r:id="rId31"/>
    <p:sldId id="509" r:id="rId32"/>
    <p:sldId id="508" r:id="rId33"/>
    <p:sldId id="507" r:id="rId34"/>
    <p:sldId id="510" r:id="rId35"/>
    <p:sldId id="600" r:id="rId36"/>
    <p:sldId id="602" r:id="rId37"/>
    <p:sldId id="609" r:id="rId38"/>
    <p:sldId id="604" r:id="rId39"/>
    <p:sldId id="605" r:id="rId40"/>
    <p:sldId id="610" r:id="rId41"/>
    <p:sldId id="606" r:id="rId42"/>
    <p:sldId id="607" r:id="rId43"/>
    <p:sldId id="611" r:id="rId44"/>
    <p:sldId id="612" r:id="rId45"/>
    <p:sldId id="614" r:id="rId46"/>
    <p:sldId id="613" r:id="rId47"/>
    <p:sldId id="608" r:id="rId48"/>
    <p:sldId id="615" r:id="rId49"/>
    <p:sldId id="420" r:id="rId50"/>
    <p:sldId id="469" r:id="rId51"/>
    <p:sldId id="455" r:id="rId52"/>
    <p:sldId id="515" r:id="rId53"/>
    <p:sldId id="285" r:id="rId54"/>
    <p:sldId id="322" r:id="rId55"/>
    <p:sldId id="457" r:id="rId56"/>
    <p:sldId id="459" r:id="rId57"/>
    <p:sldId id="585" r:id="rId58"/>
    <p:sldId id="328" r:id="rId59"/>
    <p:sldId id="593" r:id="rId60"/>
    <p:sldId id="566" r:id="rId61"/>
    <p:sldId id="596" r:id="rId62"/>
    <p:sldId id="595" r:id="rId63"/>
    <p:sldId id="597" r:id="rId64"/>
    <p:sldId id="573" r:id="rId65"/>
    <p:sldId id="577" r:id="rId66"/>
    <p:sldId id="598" r:id="rId67"/>
    <p:sldId id="567" r:id="rId68"/>
    <p:sldId id="541" r:id="rId69"/>
    <p:sldId id="586" r:id="rId70"/>
    <p:sldId id="589" r:id="rId71"/>
    <p:sldId id="442" r:id="rId72"/>
    <p:sldId id="350" r:id="rId73"/>
    <p:sldId id="306" r:id="rId74"/>
    <p:sldId id="466" r:id="rId75"/>
    <p:sldId id="351" r:id="rId76"/>
    <p:sldId id="543" r:id="rId77"/>
    <p:sldId id="599" r:id="rId78"/>
    <p:sldId id="440" r:id="rId79"/>
    <p:sldId id="518" r:id="rId80"/>
    <p:sldId id="519" r:id="rId81"/>
    <p:sldId id="549" r:id="rId82"/>
    <p:sldId id="551" r:id="rId83"/>
    <p:sldId id="312" r:id="rId84"/>
    <p:sldId id="269" r:id="rId85"/>
    <p:sldId id="301" r:id="rId86"/>
    <p:sldId id="320" r:id="rId87"/>
    <p:sldId id="470" r:id="rId88"/>
    <p:sldId id="295" r:id="rId89"/>
    <p:sldId id="326" r:id="rId90"/>
    <p:sldId id="333" r:id="rId91"/>
    <p:sldId id="587" r:id="rId92"/>
    <p:sldId id="575" r:id="rId93"/>
    <p:sldId id="302" r:id="rId94"/>
    <p:sldId id="462" r:id="rId95"/>
    <p:sldId id="621" r:id="rId96"/>
    <p:sldId id="468" r:id="rId97"/>
    <p:sldId id="463" r:id="rId98"/>
    <p:sldId id="622" r:id="rId99"/>
    <p:sldId id="623" r:id="rId10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ahoma"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ahoma"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ahoma"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ahoma"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ahoma" charset="0"/>
        <a:ea typeface="ＭＳ Ｐゴシック" charset="0"/>
        <a:cs typeface="ＭＳ Ｐゴシック" charset="0"/>
      </a:defRPr>
    </a:lvl5pPr>
    <a:lvl6pPr marL="2286000" algn="l" defTabSz="457200" rtl="0" eaLnBrk="1" latinLnBrk="0" hangingPunct="1">
      <a:defRPr sz="2400" kern="1200">
        <a:solidFill>
          <a:schemeClr val="tx1"/>
        </a:solidFill>
        <a:latin typeface="Tahoma" charset="0"/>
        <a:ea typeface="ＭＳ Ｐゴシック" charset="0"/>
        <a:cs typeface="ＭＳ Ｐゴシック" charset="0"/>
      </a:defRPr>
    </a:lvl6pPr>
    <a:lvl7pPr marL="2743200" algn="l" defTabSz="457200" rtl="0" eaLnBrk="1" latinLnBrk="0" hangingPunct="1">
      <a:defRPr sz="2400" kern="1200">
        <a:solidFill>
          <a:schemeClr val="tx1"/>
        </a:solidFill>
        <a:latin typeface="Tahoma" charset="0"/>
        <a:ea typeface="ＭＳ Ｐゴシック" charset="0"/>
        <a:cs typeface="ＭＳ Ｐゴシック" charset="0"/>
      </a:defRPr>
    </a:lvl7pPr>
    <a:lvl8pPr marL="3200400" algn="l" defTabSz="457200" rtl="0" eaLnBrk="1" latinLnBrk="0" hangingPunct="1">
      <a:defRPr sz="2400" kern="1200">
        <a:solidFill>
          <a:schemeClr val="tx1"/>
        </a:solidFill>
        <a:latin typeface="Tahoma" charset="0"/>
        <a:ea typeface="ＭＳ Ｐゴシック" charset="0"/>
        <a:cs typeface="ＭＳ Ｐゴシック" charset="0"/>
      </a:defRPr>
    </a:lvl8pPr>
    <a:lvl9pPr marL="3657600" algn="l" defTabSz="457200" rtl="0" eaLnBrk="1" latinLnBrk="0" hangingPunct="1">
      <a:defRPr sz="2400" kern="1200">
        <a:solidFill>
          <a:schemeClr val="tx1"/>
        </a:solidFill>
        <a:latin typeface="Tahoma"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bw"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337" autoAdjust="0"/>
  </p:normalViewPr>
  <p:slideViewPr>
    <p:cSldViewPr>
      <p:cViewPr varScale="1">
        <p:scale>
          <a:sx n="66" d="100"/>
          <a:sy n="66" d="100"/>
        </p:scale>
        <p:origin x="-1792" y="-96"/>
      </p:cViewPr>
      <p:guideLst>
        <p:guide orient="horz" pos="2160"/>
        <p:guide pos="2880"/>
      </p:guideLst>
    </p:cSldViewPr>
  </p:slideViewPr>
  <p:notesTextViewPr>
    <p:cViewPr>
      <p:scale>
        <a:sx n="100" d="100"/>
        <a:sy n="100" d="100"/>
      </p:scale>
      <p:origin x="0" y="0"/>
    </p:cViewPr>
  </p:notesTextViewPr>
  <p:sorterViewPr>
    <p:cViewPr>
      <p:scale>
        <a:sx n="75" d="100"/>
        <a:sy n="75" d="100"/>
      </p:scale>
      <p:origin x="0" y="744"/>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notesMaster" Target="notesMasters/notesMaster1.xml"/><Relationship Id="rId102" Type="http://schemas.openxmlformats.org/officeDocument/2006/relationships/handoutMaster" Target="handoutMasters/handoutMaster1.xml"/><Relationship Id="rId103" Type="http://schemas.openxmlformats.org/officeDocument/2006/relationships/printerSettings" Target="printerSettings/printerSettings1.bin"/><Relationship Id="rId104" Type="http://schemas.openxmlformats.org/officeDocument/2006/relationships/presProps" Target="presProps.xml"/><Relationship Id="rId105" Type="http://schemas.openxmlformats.org/officeDocument/2006/relationships/viewProps" Target="viewProps.xml"/><Relationship Id="rId106" Type="http://schemas.openxmlformats.org/officeDocument/2006/relationships/theme" Target="theme/theme1.xml"/><Relationship Id="rId10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Arial" charset="0"/>
                <a:cs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cs typeface="Arial" charset="0"/>
              </a:defRPr>
            </a:lvl1pPr>
          </a:lstStyle>
          <a:p>
            <a:pPr>
              <a:defRPr/>
            </a:pPr>
            <a:fld id="{E4478BFE-ADF1-1C44-8E2C-EF04B72F6E77}" type="datetimeFigureOut">
              <a:rPr lang="en-US"/>
              <a:pPr>
                <a:defRPr/>
              </a:pPr>
              <a:t>11/24/14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ea typeface="Arial" charset="0"/>
                <a:cs typeface="Arial"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cs typeface="Arial" charset="0"/>
              </a:defRPr>
            </a:lvl1pPr>
          </a:lstStyle>
          <a:p>
            <a:pPr>
              <a:defRPr/>
            </a:pPr>
            <a:fld id="{1F3A309A-E7FE-E24E-9770-93650AE13317}" type="slidenum">
              <a:rPr lang="en-US"/>
              <a:pPr>
                <a:defRPr/>
              </a:pPr>
              <a:t>‹#›</a:t>
            </a:fld>
            <a:endParaRPr lang="en-US"/>
          </a:p>
        </p:txBody>
      </p:sp>
    </p:spTree>
    <p:extLst>
      <p:ext uri="{BB962C8B-B14F-4D97-AF65-F5344CB8AC3E}">
        <p14:creationId xmlns:p14="http://schemas.microsoft.com/office/powerpoint/2010/main" val="33063267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Arial" charset="0"/>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cs typeface="Arial" charset="0"/>
              </a:defRPr>
            </a:lvl1pPr>
          </a:lstStyle>
          <a:p>
            <a:pPr>
              <a:defRPr/>
            </a:pPr>
            <a:fld id="{8D91B021-2242-884A-91EA-1841C2BCF268}" type="datetimeFigureOut">
              <a:rPr lang="en-US"/>
              <a:pPr>
                <a:defRPr/>
              </a:pPr>
              <a:t>11/24/14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cs typeface="Arial" charset="0"/>
              </a:defRPr>
            </a:lvl1pPr>
          </a:lstStyle>
          <a:p>
            <a:pPr>
              <a:defRPr/>
            </a:pPr>
            <a:fld id="{82148644-7F9A-9E4C-8C28-7F49798DEB1A}" type="slidenum">
              <a:rPr lang="en-US"/>
              <a:pPr>
                <a:defRPr/>
              </a:pPr>
              <a:t>‹#›</a:t>
            </a:fld>
            <a:endParaRPr lang="en-US"/>
          </a:p>
        </p:txBody>
      </p:sp>
    </p:spTree>
    <p:extLst>
      <p:ext uri="{BB962C8B-B14F-4D97-AF65-F5344CB8AC3E}">
        <p14:creationId xmlns:p14="http://schemas.microsoft.com/office/powerpoint/2010/main" val="243168694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we all focus together on Swami’s teachings</a:t>
            </a:r>
          </a:p>
          <a:p>
            <a:r>
              <a:rPr lang="en-US" baseline="0" dirty="0" smtClean="0"/>
              <a:t>And ask for His help and Grace</a:t>
            </a:r>
          </a:p>
          <a:p>
            <a:r>
              <a:rPr lang="en-US" baseline="0" dirty="0" smtClean="0"/>
              <a:t>This workshop will give us new insight and new skills</a:t>
            </a:r>
            <a:endParaRPr lang="en-US" dirty="0"/>
          </a:p>
        </p:txBody>
      </p:sp>
      <p:sp>
        <p:nvSpPr>
          <p:cNvPr id="4" name="Slide Number Placeholder 3"/>
          <p:cNvSpPr>
            <a:spLocks noGrp="1"/>
          </p:cNvSpPr>
          <p:nvPr>
            <p:ph type="sldNum" sz="quarter" idx="10"/>
          </p:nvPr>
        </p:nvSpPr>
        <p:spPr/>
        <p:txBody>
          <a:bodyPr/>
          <a:lstStyle/>
          <a:p>
            <a:pPr>
              <a:defRPr/>
            </a:pPr>
            <a:fld id="{82148644-7F9A-9E4C-8C28-7F49798DEB1A}" type="slidenum">
              <a:rPr lang="en-US" smtClean="0"/>
              <a:pPr>
                <a:defRPr/>
              </a:pPr>
              <a:t>5</a:t>
            </a:fld>
            <a:endParaRPr lang="en-US"/>
          </a:p>
        </p:txBody>
      </p:sp>
    </p:spTree>
    <p:extLst>
      <p:ext uri="{BB962C8B-B14F-4D97-AF65-F5344CB8AC3E}">
        <p14:creationId xmlns:p14="http://schemas.microsoft.com/office/powerpoint/2010/main" val="3523460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There</a:t>
            </a:r>
            <a:r>
              <a:rPr lang="en-US" baseline="0" dirty="0" smtClean="0">
                <a:latin typeface="Calibri" charset="0"/>
              </a:rPr>
              <a:t> are many good reasons why we want to take the easy way out  #1 email is faster and more efficient  #2  We may feel we don’ have the time to talk or speak with this other person  #3 This person may be hard to deal with on the phone or in person.  It does not matter, trying to resolve by email just does not work and you will likely have to end up speaking to them anyway and after angry emails are exchanged your conversation will be much more difficult.</a:t>
            </a: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4B4D7493-C5E6-C141-B225-803027CD43EC}" type="slidenum">
              <a:rPr lang="en-US" smtClean="0"/>
              <a:pPr>
                <a:defRPr/>
              </a:pPr>
              <a:t>20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best way in most situations… but many people still have a problem with this.  Why</a:t>
            </a:r>
            <a:endParaRPr lang="en-US" dirty="0"/>
          </a:p>
        </p:txBody>
      </p:sp>
      <p:sp>
        <p:nvSpPr>
          <p:cNvPr id="4" name="Slide Number Placeholder 3"/>
          <p:cNvSpPr>
            <a:spLocks noGrp="1"/>
          </p:cNvSpPr>
          <p:nvPr>
            <p:ph type="sldNum" sz="quarter" idx="10"/>
          </p:nvPr>
        </p:nvSpPr>
        <p:spPr/>
        <p:txBody>
          <a:bodyPr/>
          <a:lstStyle/>
          <a:p>
            <a:pPr>
              <a:defRPr/>
            </a:pPr>
            <a:fld id="{82148644-7F9A-9E4C-8C28-7F49798DEB1A}" type="slidenum">
              <a:rPr lang="en-US" smtClean="0"/>
              <a:pPr>
                <a:defRPr/>
              </a:pPr>
              <a:t>23</a:t>
            </a:fld>
            <a:endParaRPr lang="en-US"/>
          </a:p>
        </p:txBody>
      </p:sp>
    </p:spTree>
    <p:extLst>
      <p:ext uri="{BB962C8B-B14F-4D97-AF65-F5344CB8AC3E}">
        <p14:creationId xmlns:p14="http://schemas.microsoft.com/office/powerpoint/2010/main" val="2680525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a:t>
            </a:r>
            <a:r>
              <a:rPr lang="en-US" baseline="0" dirty="0" smtClean="0"/>
              <a:t> understanding\,  Then Adjustment</a:t>
            </a:r>
            <a:endParaRPr lang="en-US" dirty="0"/>
          </a:p>
        </p:txBody>
      </p:sp>
      <p:sp>
        <p:nvSpPr>
          <p:cNvPr id="4" name="Slide Number Placeholder 3"/>
          <p:cNvSpPr>
            <a:spLocks noGrp="1"/>
          </p:cNvSpPr>
          <p:nvPr>
            <p:ph type="sldNum" sz="quarter" idx="10"/>
          </p:nvPr>
        </p:nvSpPr>
        <p:spPr/>
        <p:txBody>
          <a:bodyPr/>
          <a:lstStyle/>
          <a:p>
            <a:pPr>
              <a:defRPr/>
            </a:pPr>
            <a:fld id="{82148644-7F9A-9E4C-8C28-7F49798DEB1A}" type="slidenum">
              <a:rPr lang="en-US" smtClean="0"/>
              <a:pPr>
                <a:defRPr/>
              </a:pPr>
              <a:t>25</a:t>
            </a:fld>
            <a:endParaRPr lang="en-US"/>
          </a:p>
        </p:txBody>
      </p:sp>
    </p:spTree>
    <p:extLst>
      <p:ext uri="{BB962C8B-B14F-4D97-AF65-F5344CB8AC3E}">
        <p14:creationId xmlns:p14="http://schemas.microsoft.com/office/powerpoint/2010/main" val="872215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600">
                <a:latin typeface="Calibri" charset="0"/>
              </a:rPr>
              <a:t>This is also practicing Swami’s teaching, We cannot always oblige…We can always speak obligingly</a:t>
            </a: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ndara" charset="0"/>
                <a:ea typeface="ＭＳ Ｐゴシック" charset="0"/>
                <a:cs typeface="ＭＳ Ｐゴシック" charset="0"/>
              </a:defRPr>
            </a:lvl1pPr>
            <a:lvl2pPr marL="742950" indent="-285750" eaLnBrk="0" hangingPunct="0">
              <a:defRPr sz="2400">
                <a:solidFill>
                  <a:schemeClr val="tx1"/>
                </a:solidFill>
                <a:latin typeface="Candara" charset="0"/>
                <a:ea typeface="ＭＳ Ｐゴシック" charset="0"/>
              </a:defRPr>
            </a:lvl2pPr>
            <a:lvl3pPr marL="1143000" indent="-228600" eaLnBrk="0" hangingPunct="0">
              <a:defRPr sz="2400">
                <a:solidFill>
                  <a:schemeClr val="tx1"/>
                </a:solidFill>
                <a:latin typeface="Candara" charset="0"/>
                <a:ea typeface="ＭＳ Ｐゴシック" charset="0"/>
              </a:defRPr>
            </a:lvl3pPr>
            <a:lvl4pPr marL="1600200" indent="-228600" eaLnBrk="0" hangingPunct="0">
              <a:defRPr sz="2400">
                <a:solidFill>
                  <a:schemeClr val="tx1"/>
                </a:solidFill>
                <a:latin typeface="Candara" charset="0"/>
                <a:ea typeface="ＭＳ Ｐゴシック" charset="0"/>
              </a:defRPr>
            </a:lvl4pPr>
            <a:lvl5pPr marL="2057400" indent="-228600" eaLnBrk="0" hangingPunct="0">
              <a:defRPr sz="2400">
                <a:solidFill>
                  <a:schemeClr val="tx1"/>
                </a:solidFill>
                <a:latin typeface="Candara" charset="0"/>
                <a:ea typeface="ＭＳ Ｐゴシック" charset="0"/>
              </a:defRPr>
            </a:lvl5pPr>
            <a:lvl6pPr marL="2514600" indent="-228600" eaLnBrk="0" fontAlgn="base" hangingPunct="0">
              <a:spcBef>
                <a:spcPct val="0"/>
              </a:spcBef>
              <a:spcAft>
                <a:spcPct val="0"/>
              </a:spcAft>
              <a:defRPr sz="2400">
                <a:solidFill>
                  <a:schemeClr val="tx1"/>
                </a:solidFill>
                <a:latin typeface="Candara" charset="0"/>
                <a:ea typeface="ＭＳ Ｐゴシック" charset="0"/>
              </a:defRPr>
            </a:lvl6pPr>
            <a:lvl7pPr marL="2971800" indent="-228600" eaLnBrk="0" fontAlgn="base" hangingPunct="0">
              <a:spcBef>
                <a:spcPct val="0"/>
              </a:spcBef>
              <a:spcAft>
                <a:spcPct val="0"/>
              </a:spcAft>
              <a:defRPr sz="2400">
                <a:solidFill>
                  <a:schemeClr val="tx1"/>
                </a:solidFill>
                <a:latin typeface="Candara" charset="0"/>
                <a:ea typeface="ＭＳ Ｐゴシック" charset="0"/>
              </a:defRPr>
            </a:lvl7pPr>
            <a:lvl8pPr marL="3429000" indent="-228600" eaLnBrk="0" fontAlgn="base" hangingPunct="0">
              <a:spcBef>
                <a:spcPct val="0"/>
              </a:spcBef>
              <a:spcAft>
                <a:spcPct val="0"/>
              </a:spcAft>
              <a:defRPr sz="2400">
                <a:solidFill>
                  <a:schemeClr val="tx1"/>
                </a:solidFill>
                <a:latin typeface="Candara" charset="0"/>
                <a:ea typeface="ＭＳ Ｐゴシック" charset="0"/>
              </a:defRPr>
            </a:lvl8pPr>
            <a:lvl9pPr marL="3886200" indent="-228600" eaLnBrk="0" fontAlgn="base" hangingPunct="0">
              <a:spcBef>
                <a:spcPct val="0"/>
              </a:spcBef>
              <a:spcAft>
                <a:spcPct val="0"/>
              </a:spcAft>
              <a:defRPr sz="2400">
                <a:solidFill>
                  <a:schemeClr val="tx1"/>
                </a:solidFill>
                <a:latin typeface="Candara" charset="0"/>
                <a:ea typeface="ＭＳ Ｐゴシック" charset="0"/>
              </a:defRPr>
            </a:lvl9pPr>
          </a:lstStyle>
          <a:p>
            <a:pPr eaLnBrk="1" fontAlgn="base" hangingPunct="1">
              <a:spcBef>
                <a:spcPct val="0"/>
              </a:spcBef>
              <a:spcAft>
                <a:spcPct val="0"/>
              </a:spcAft>
            </a:pPr>
            <a:fld id="{B78B3867-2C59-984B-92E0-0ECCC93ECB44}" type="slidenum">
              <a:rPr lang="en-US" sz="1200">
                <a:latin typeface="Calibri" charset="0"/>
              </a:rPr>
              <a:pPr eaLnBrk="1" fontAlgn="base" hangingPunct="1">
                <a:spcBef>
                  <a:spcPct val="0"/>
                </a:spcBef>
                <a:spcAft>
                  <a:spcPct val="0"/>
                </a:spcAft>
              </a:pPr>
              <a:t>26</a:t>
            </a:fld>
            <a:endParaRPr lang="en-US" sz="1200">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600">
                <a:latin typeface="Calibri" charset="0"/>
              </a:rPr>
              <a:t>This is also practicing Swami’s teaching, We cannot always oblige…We can always speak obligingly</a:t>
            </a: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ndara" charset="0"/>
                <a:ea typeface="ＭＳ Ｐゴシック" charset="0"/>
                <a:cs typeface="ＭＳ Ｐゴシック" charset="0"/>
              </a:defRPr>
            </a:lvl1pPr>
            <a:lvl2pPr marL="742950" indent="-285750" eaLnBrk="0" hangingPunct="0">
              <a:defRPr sz="2400">
                <a:solidFill>
                  <a:schemeClr val="tx1"/>
                </a:solidFill>
                <a:latin typeface="Candara" charset="0"/>
                <a:ea typeface="ＭＳ Ｐゴシック" charset="0"/>
              </a:defRPr>
            </a:lvl2pPr>
            <a:lvl3pPr marL="1143000" indent="-228600" eaLnBrk="0" hangingPunct="0">
              <a:defRPr sz="2400">
                <a:solidFill>
                  <a:schemeClr val="tx1"/>
                </a:solidFill>
                <a:latin typeface="Candara" charset="0"/>
                <a:ea typeface="ＭＳ Ｐゴシック" charset="0"/>
              </a:defRPr>
            </a:lvl3pPr>
            <a:lvl4pPr marL="1600200" indent="-228600" eaLnBrk="0" hangingPunct="0">
              <a:defRPr sz="2400">
                <a:solidFill>
                  <a:schemeClr val="tx1"/>
                </a:solidFill>
                <a:latin typeface="Candara" charset="0"/>
                <a:ea typeface="ＭＳ Ｐゴシック" charset="0"/>
              </a:defRPr>
            </a:lvl4pPr>
            <a:lvl5pPr marL="2057400" indent="-228600" eaLnBrk="0" hangingPunct="0">
              <a:defRPr sz="2400">
                <a:solidFill>
                  <a:schemeClr val="tx1"/>
                </a:solidFill>
                <a:latin typeface="Candara" charset="0"/>
                <a:ea typeface="ＭＳ Ｐゴシック" charset="0"/>
              </a:defRPr>
            </a:lvl5pPr>
            <a:lvl6pPr marL="2514600" indent="-228600" eaLnBrk="0" fontAlgn="base" hangingPunct="0">
              <a:spcBef>
                <a:spcPct val="0"/>
              </a:spcBef>
              <a:spcAft>
                <a:spcPct val="0"/>
              </a:spcAft>
              <a:defRPr sz="2400">
                <a:solidFill>
                  <a:schemeClr val="tx1"/>
                </a:solidFill>
                <a:latin typeface="Candara" charset="0"/>
                <a:ea typeface="ＭＳ Ｐゴシック" charset="0"/>
              </a:defRPr>
            </a:lvl6pPr>
            <a:lvl7pPr marL="2971800" indent="-228600" eaLnBrk="0" fontAlgn="base" hangingPunct="0">
              <a:spcBef>
                <a:spcPct val="0"/>
              </a:spcBef>
              <a:spcAft>
                <a:spcPct val="0"/>
              </a:spcAft>
              <a:defRPr sz="2400">
                <a:solidFill>
                  <a:schemeClr val="tx1"/>
                </a:solidFill>
                <a:latin typeface="Candara" charset="0"/>
                <a:ea typeface="ＭＳ Ｐゴシック" charset="0"/>
              </a:defRPr>
            </a:lvl7pPr>
            <a:lvl8pPr marL="3429000" indent="-228600" eaLnBrk="0" fontAlgn="base" hangingPunct="0">
              <a:spcBef>
                <a:spcPct val="0"/>
              </a:spcBef>
              <a:spcAft>
                <a:spcPct val="0"/>
              </a:spcAft>
              <a:defRPr sz="2400">
                <a:solidFill>
                  <a:schemeClr val="tx1"/>
                </a:solidFill>
                <a:latin typeface="Candara" charset="0"/>
                <a:ea typeface="ＭＳ Ｐゴシック" charset="0"/>
              </a:defRPr>
            </a:lvl8pPr>
            <a:lvl9pPr marL="3886200" indent="-228600" eaLnBrk="0" fontAlgn="base" hangingPunct="0">
              <a:spcBef>
                <a:spcPct val="0"/>
              </a:spcBef>
              <a:spcAft>
                <a:spcPct val="0"/>
              </a:spcAft>
              <a:defRPr sz="2400">
                <a:solidFill>
                  <a:schemeClr val="tx1"/>
                </a:solidFill>
                <a:latin typeface="Candara" charset="0"/>
                <a:ea typeface="ＭＳ Ｐゴシック" charset="0"/>
              </a:defRPr>
            </a:lvl9pPr>
          </a:lstStyle>
          <a:p>
            <a:pPr eaLnBrk="1" fontAlgn="base" hangingPunct="1">
              <a:spcBef>
                <a:spcPct val="0"/>
              </a:spcBef>
              <a:spcAft>
                <a:spcPct val="0"/>
              </a:spcAft>
            </a:pPr>
            <a:fld id="{B78B3867-2C59-984B-92E0-0ECCC93ECB44}" type="slidenum">
              <a:rPr lang="en-US" sz="1200">
                <a:latin typeface="Calibri" charset="0"/>
              </a:rPr>
              <a:pPr eaLnBrk="1" fontAlgn="base" hangingPunct="1">
                <a:spcBef>
                  <a:spcPct val="0"/>
                </a:spcBef>
                <a:spcAft>
                  <a:spcPct val="0"/>
                </a:spcAft>
              </a:pPr>
              <a:t>27</a:t>
            </a:fld>
            <a:endParaRPr lang="en-US" sz="1200">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600" dirty="0" smtClean="0">
                <a:latin typeface="Calibri" charset="0"/>
              </a:rPr>
              <a:t>Have</a:t>
            </a:r>
            <a:r>
              <a:rPr lang="en-US" sz="1600" baseline="0" dirty="0" smtClean="0">
                <a:latin typeface="Calibri" charset="0"/>
              </a:rPr>
              <a:t> Interpreter read after BUT and after AND</a:t>
            </a:r>
            <a:endParaRPr lang="en-US" sz="1600" dirty="0" smtClean="0">
              <a:latin typeface="Calibri" charset="0"/>
            </a:endParaRP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ndara" charset="0"/>
                <a:ea typeface="ＭＳ Ｐゴシック" charset="0"/>
                <a:cs typeface="ＭＳ Ｐゴシック" charset="0"/>
              </a:defRPr>
            </a:lvl1pPr>
            <a:lvl2pPr marL="742950" indent="-285750" eaLnBrk="0" hangingPunct="0">
              <a:defRPr sz="2400">
                <a:solidFill>
                  <a:schemeClr val="tx1"/>
                </a:solidFill>
                <a:latin typeface="Candara" charset="0"/>
                <a:ea typeface="ＭＳ Ｐゴシック" charset="0"/>
              </a:defRPr>
            </a:lvl2pPr>
            <a:lvl3pPr marL="1143000" indent="-228600" eaLnBrk="0" hangingPunct="0">
              <a:defRPr sz="2400">
                <a:solidFill>
                  <a:schemeClr val="tx1"/>
                </a:solidFill>
                <a:latin typeface="Candara" charset="0"/>
                <a:ea typeface="ＭＳ Ｐゴシック" charset="0"/>
              </a:defRPr>
            </a:lvl3pPr>
            <a:lvl4pPr marL="1600200" indent="-228600" eaLnBrk="0" hangingPunct="0">
              <a:defRPr sz="2400">
                <a:solidFill>
                  <a:schemeClr val="tx1"/>
                </a:solidFill>
                <a:latin typeface="Candara" charset="0"/>
                <a:ea typeface="ＭＳ Ｐゴシック" charset="0"/>
              </a:defRPr>
            </a:lvl4pPr>
            <a:lvl5pPr marL="2057400" indent="-228600" eaLnBrk="0" hangingPunct="0">
              <a:defRPr sz="2400">
                <a:solidFill>
                  <a:schemeClr val="tx1"/>
                </a:solidFill>
                <a:latin typeface="Candara" charset="0"/>
                <a:ea typeface="ＭＳ Ｐゴシック" charset="0"/>
              </a:defRPr>
            </a:lvl5pPr>
            <a:lvl6pPr marL="2514600" indent="-228600" eaLnBrk="0" fontAlgn="base" hangingPunct="0">
              <a:spcBef>
                <a:spcPct val="0"/>
              </a:spcBef>
              <a:spcAft>
                <a:spcPct val="0"/>
              </a:spcAft>
              <a:defRPr sz="2400">
                <a:solidFill>
                  <a:schemeClr val="tx1"/>
                </a:solidFill>
                <a:latin typeface="Candara" charset="0"/>
                <a:ea typeface="ＭＳ Ｐゴシック" charset="0"/>
              </a:defRPr>
            </a:lvl6pPr>
            <a:lvl7pPr marL="2971800" indent="-228600" eaLnBrk="0" fontAlgn="base" hangingPunct="0">
              <a:spcBef>
                <a:spcPct val="0"/>
              </a:spcBef>
              <a:spcAft>
                <a:spcPct val="0"/>
              </a:spcAft>
              <a:defRPr sz="2400">
                <a:solidFill>
                  <a:schemeClr val="tx1"/>
                </a:solidFill>
                <a:latin typeface="Candara" charset="0"/>
                <a:ea typeface="ＭＳ Ｐゴシック" charset="0"/>
              </a:defRPr>
            </a:lvl7pPr>
            <a:lvl8pPr marL="3429000" indent="-228600" eaLnBrk="0" fontAlgn="base" hangingPunct="0">
              <a:spcBef>
                <a:spcPct val="0"/>
              </a:spcBef>
              <a:spcAft>
                <a:spcPct val="0"/>
              </a:spcAft>
              <a:defRPr sz="2400">
                <a:solidFill>
                  <a:schemeClr val="tx1"/>
                </a:solidFill>
                <a:latin typeface="Candara" charset="0"/>
                <a:ea typeface="ＭＳ Ｐゴシック" charset="0"/>
              </a:defRPr>
            </a:lvl8pPr>
            <a:lvl9pPr marL="3886200" indent="-228600" eaLnBrk="0" fontAlgn="base" hangingPunct="0">
              <a:spcBef>
                <a:spcPct val="0"/>
              </a:spcBef>
              <a:spcAft>
                <a:spcPct val="0"/>
              </a:spcAft>
              <a:defRPr sz="2400">
                <a:solidFill>
                  <a:schemeClr val="tx1"/>
                </a:solidFill>
                <a:latin typeface="Candara" charset="0"/>
                <a:ea typeface="ＭＳ Ｐゴシック" charset="0"/>
              </a:defRPr>
            </a:lvl9pPr>
          </a:lstStyle>
          <a:p>
            <a:pPr eaLnBrk="1" fontAlgn="base" hangingPunct="1">
              <a:spcBef>
                <a:spcPct val="0"/>
              </a:spcBef>
              <a:spcAft>
                <a:spcPct val="0"/>
              </a:spcAft>
            </a:pPr>
            <a:fld id="{B78B3867-2C59-984B-92E0-0ECCC93ECB44}" type="slidenum">
              <a:rPr lang="en-US" sz="1200">
                <a:latin typeface="Calibri" charset="0"/>
              </a:rPr>
              <a:pPr eaLnBrk="1" fontAlgn="base" hangingPunct="1">
                <a:spcBef>
                  <a:spcPct val="0"/>
                </a:spcBef>
                <a:spcAft>
                  <a:spcPct val="0"/>
                </a:spcAft>
              </a:pPr>
              <a:t>28</a:t>
            </a:fld>
            <a:endParaRPr lang="en-US" sz="1200">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It may go to many other people and sometimes end up in people’s email box all over the world, and most of the time it makes it back to the person we spoke about negatively</a:t>
            </a:r>
          </a:p>
        </p:txBody>
      </p:sp>
      <p:sp>
        <p:nvSpPr>
          <p:cNvPr id="4" name="Slide Number Placeholder 3"/>
          <p:cNvSpPr>
            <a:spLocks noGrp="1"/>
          </p:cNvSpPr>
          <p:nvPr>
            <p:ph type="sldNum" sz="quarter" idx="5"/>
          </p:nvPr>
        </p:nvSpPr>
        <p:spPr/>
        <p:txBody>
          <a:bodyPr/>
          <a:lstStyle/>
          <a:p>
            <a:pPr>
              <a:defRPr/>
            </a:pPr>
            <a:fld id="{30DFD72D-02A6-6741-A300-9D697EB0B27B}" type="slidenum">
              <a:rPr lang="en-US" smtClean="0"/>
              <a:pPr>
                <a:defRPr/>
              </a:pPr>
              <a:t>29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Basically this shows us trying to send an email when we are upset or</a:t>
            </a:r>
            <a:r>
              <a:rPr lang="en-US" baseline="0" dirty="0" smtClean="0"/>
              <a:t> angry</a:t>
            </a:r>
            <a:endParaRPr lang="en-US" dirty="0"/>
          </a:p>
        </p:txBody>
      </p:sp>
      <p:sp>
        <p:nvSpPr>
          <p:cNvPr id="4" name="Slide Number Placeholder 3"/>
          <p:cNvSpPr>
            <a:spLocks noGrp="1"/>
          </p:cNvSpPr>
          <p:nvPr>
            <p:ph type="sldNum" sz="quarter" idx="10"/>
          </p:nvPr>
        </p:nvSpPr>
        <p:spPr/>
        <p:txBody>
          <a:bodyPr/>
          <a:lstStyle/>
          <a:p>
            <a:pPr>
              <a:defRPr/>
            </a:pPr>
            <a:fld id="{82148644-7F9A-9E4C-8C28-7F49798DEB1A}" type="slidenum">
              <a:rPr lang="en-US" smtClean="0"/>
              <a:pPr>
                <a:defRPr/>
              </a:pPr>
              <a:t>31</a:t>
            </a:fld>
            <a:endParaRPr lang="en-US"/>
          </a:p>
        </p:txBody>
      </p:sp>
    </p:spTree>
    <p:extLst>
      <p:ext uri="{BB962C8B-B14F-4D97-AF65-F5344CB8AC3E}">
        <p14:creationId xmlns:p14="http://schemas.microsoft.com/office/powerpoint/2010/main" val="39032842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2148644-7F9A-9E4C-8C28-7F49798DEB1A}" type="slidenum">
              <a:rPr lang="en-US" smtClean="0"/>
              <a:pPr>
                <a:defRPr/>
              </a:pPr>
              <a:t>32</a:t>
            </a:fld>
            <a:endParaRPr lang="en-US"/>
          </a:p>
        </p:txBody>
      </p:sp>
    </p:spTree>
    <p:extLst>
      <p:ext uri="{BB962C8B-B14F-4D97-AF65-F5344CB8AC3E}">
        <p14:creationId xmlns:p14="http://schemas.microsoft.com/office/powerpoint/2010/main" val="4083440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Congratulations 100% test</a:t>
            </a:r>
          </a:p>
          <a:p>
            <a:r>
              <a:rPr lang="en-US" dirty="0" smtClean="0"/>
              <a:t>Now the real test will come when you and I got to work on Monday</a:t>
            </a:r>
          </a:p>
          <a:p>
            <a:r>
              <a:rPr lang="en-US" dirty="0" smtClean="0"/>
              <a:t>And we open our inbox with 100-200… or more emails.  That</a:t>
            </a:r>
            <a:r>
              <a:rPr lang="en-US" baseline="0" dirty="0" smtClean="0"/>
              <a:t> will be the true test.</a:t>
            </a:r>
            <a:endParaRPr lang="en-US" dirty="0"/>
          </a:p>
        </p:txBody>
      </p:sp>
      <p:sp>
        <p:nvSpPr>
          <p:cNvPr id="4" name="Slide Number Placeholder 3"/>
          <p:cNvSpPr>
            <a:spLocks noGrp="1"/>
          </p:cNvSpPr>
          <p:nvPr>
            <p:ph type="sldNum" sz="quarter" idx="10"/>
          </p:nvPr>
        </p:nvSpPr>
        <p:spPr/>
        <p:txBody>
          <a:bodyPr/>
          <a:lstStyle/>
          <a:p>
            <a:pPr>
              <a:defRPr/>
            </a:pPr>
            <a:fld id="{82148644-7F9A-9E4C-8C28-7F49798DEB1A}" type="slidenum">
              <a:rPr lang="en-US" smtClean="0"/>
              <a:pPr>
                <a:defRPr/>
              </a:pPr>
              <a:t>34</a:t>
            </a:fld>
            <a:endParaRPr lang="en-US"/>
          </a:p>
        </p:txBody>
      </p:sp>
    </p:spTree>
    <p:extLst>
      <p:ext uri="{BB962C8B-B14F-4D97-AF65-F5344CB8AC3E}">
        <p14:creationId xmlns:p14="http://schemas.microsoft.com/office/powerpoint/2010/main" val="2275172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people are really hard to deal</a:t>
            </a:r>
            <a:r>
              <a:rPr lang="en-US" baseline="0" dirty="0" smtClean="0"/>
              <a:t> with and communication with them is very challenging</a:t>
            </a:r>
            <a:endParaRPr lang="en-US" dirty="0"/>
          </a:p>
        </p:txBody>
      </p:sp>
      <p:sp>
        <p:nvSpPr>
          <p:cNvPr id="4" name="Slide Number Placeholder 3"/>
          <p:cNvSpPr>
            <a:spLocks noGrp="1"/>
          </p:cNvSpPr>
          <p:nvPr>
            <p:ph type="sldNum" sz="quarter" idx="10"/>
          </p:nvPr>
        </p:nvSpPr>
        <p:spPr/>
        <p:txBody>
          <a:bodyPr/>
          <a:lstStyle/>
          <a:p>
            <a:pPr>
              <a:defRPr/>
            </a:pPr>
            <a:fld id="{82148644-7F9A-9E4C-8C28-7F49798DEB1A}" type="slidenum">
              <a:rPr lang="en-US" smtClean="0"/>
              <a:pPr>
                <a:defRPr/>
              </a:pPr>
              <a:t>7</a:t>
            </a:fld>
            <a:endParaRPr lang="en-US"/>
          </a:p>
        </p:txBody>
      </p:sp>
    </p:spTree>
    <p:extLst>
      <p:ext uri="{BB962C8B-B14F-4D97-AF65-F5344CB8AC3E}">
        <p14:creationId xmlns:p14="http://schemas.microsoft.com/office/powerpoint/2010/main" val="1610889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Quote from Mark Twain</a:t>
            </a:r>
          </a:p>
        </p:txBody>
      </p:sp>
      <p:sp>
        <p:nvSpPr>
          <p:cNvPr id="4" name="Slide Number Placeholder 3"/>
          <p:cNvSpPr>
            <a:spLocks noGrp="1"/>
          </p:cNvSpPr>
          <p:nvPr>
            <p:ph type="sldNum" sz="quarter" idx="5"/>
          </p:nvPr>
        </p:nvSpPr>
        <p:spPr/>
        <p:txBody>
          <a:bodyPr/>
          <a:lstStyle/>
          <a:p>
            <a:pPr>
              <a:defRPr/>
            </a:pPr>
            <a:fld id="{BAC166E6-592D-FB43-95EE-6FF205605AE4}" type="slidenum">
              <a:rPr lang="en-US" smtClean="0"/>
              <a:pPr>
                <a:defRPr/>
              </a:pPr>
              <a:t>35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800">
                <a:latin typeface="Calibri" charset="0"/>
              </a:rPr>
              <a:t>Praise in public and give suggestions for improvement in private.  Also suggestions for improvement not likely to succeed if we have not already developed a positive emotional bank account with that person, which means we have pointed out the good things they have done many times in the past.</a:t>
            </a:r>
          </a:p>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E0BED0F1-021C-E242-ABDB-7DF3BED14A93}" type="slidenum">
              <a:rPr lang="en-US" smtClean="0"/>
              <a:pPr>
                <a:defRPr/>
              </a:pPr>
              <a:t>36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800">
                <a:latin typeface="Calibri" charset="0"/>
              </a:rPr>
              <a:t>Praise in public and give suggestions for improvement in private.  Also suggestions for improvement not likely to succeed if we have not already developed a positive emotional bank account with that person, which means we have pointed out the good things they have done many times in the past.</a:t>
            </a:r>
          </a:p>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E0BED0F1-021C-E242-ABDB-7DF3BED14A93}" type="slidenum">
              <a:rPr lang="en-US" smtClean="0"/>
              <a:pPr>
                <a:defRPr/>
              </a:pPr>
              <a:t>37</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8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8.  Email address lists have been used for commercial purposes or other ways that we don’t want.  </a:t>
            </a:r>
          </a:p>
          <a:p>
            <a:r>
              <a:rPr lang="en-US">
                <a:latin typeface="Calibri" charset="0"/>
              </a:rPr>
              <a:t>9.  When we do so inappropriately it clutters us many peoples inboxes. When working in small groups it is sometimes needed.</a:t>
            </a:r>
          </a:p>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EC887755-B68C-AE4A-B9CC-A344F904B62B}" type="slidenum">
              <a:rPr lang="en-US" smtClean="0"/>
              <a:pPr>
                <a:defRPr/>
              </a:pPr>
              <a:t>41</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78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25A206A5-0926-0A4F-A7F0-3AABFA15127D}" type="slidenum">
              <a:rPr lang="en-US" smtClean="0"/>
              <a:pPr>
                <a:defRPr/>
              </a:pPr>
              <a:t>42</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78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Font typeface="Symbol" charset="0"/>
              <a:buNone/>
            </a:pPr>
            <a:r>
              <a:rPr lang="en-US" b="1" dirty="0" smtClean="0">
                <a:latin typeface="Calibri" charset="0"/>
              </a:rPr>
              <a:t>           </a:t>
            </a:r>
            <a:endParaRPr lang="en-US" dirty="0">
              <a:latin typeface="Calibri" charset="0"/>
            </a:endParaRPr>
          </a:p>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25A206A5-0926-0A4F-A7F0-3AABFA15127D}" type="slidenum">
              <a:rPr lang="en-US" smtClean="0"/>
              <a:pPr>
                <a:defRPr/>
              </a:pPr>
              <a:t>43</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78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b="1" dirty="0">
                <a:latin typeface="Calibri" charset="0"/>
              </a:rPr>
              <a:t>12. Use good judgment in deciding if email is official and formal versus non official and informal</a:t>
            </a:r>
            <a:endParaRPr lang="en-US" dirty="0">
              <a:latin typeface="Calibri" charset="0"/>
            </a:endParaRPr>
          </a:p>
          <a:p>
            <a:pPr eaLnBrk="1" hangingPunct="1">
              <a:buFont typeface="Symbol" charset="0"/>
              <a:buNone/>
            </a:pPr>
            <a:r>
              <a:rPr lang="en-US" b="1" dirty="0">
                <a:latin typeface="Calibri" charset="0"/>
              </a:rPr>
              <a:t>           </a:t>
            </a:r>
            <a:endParaRPr lang="en-US" dirty="0">
              <a:latin typeface="Calibri" charset="0"/>
            </a:endParaRPr>
          </a:p>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25A206A5-0926-0A4F-A7F0-3AABFA15127D}" type="slidenum">
              <a:rPr lang="en-US" smtClean="0"/>
              <a:pPr>
                <a:defRPr/>
              </a:pPr>
              <a:t>44</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78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Font typeface="Symbol" charset="0"/>
              <a:buNone/>
            </a:pPr>
            <a:r>
              <a:rPr lang="en-US" b="1" dirty="0" smtClean="0">
                <a:latin typeface="Calibri" charset="0"/>
              </a:rPr>
              <a:t>           </a:t>
            </a:r>
            <a:endParaRPr lang="en-US" dirty="0">
              <a:latin typeface="Calibri" charset="0"/>
            </a:endParaRPr>
          </a:p>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25A206A5-0926-0A4F-A7F0-3AABFA15127D}" type="slidenum">
              <a:rPr lang="en-US" smtClean="0"/>
              <a:pPr>
                <a:defRPr/>
              </a:pPr>
              <a:t>45</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78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Font typeface="Symbol" charset="0"/>
              <a:buNone/>
            </a:pPr>
            <a:r>
              <a:rPr lang="en-US" b="1" dirty="0" smtClean="0">
                <a:latin typeface="Calibri" charset="0"/>
              </a:rPr>
              <a:t>           </a:t>
            </a:r>
            <a:endParaRPr lang="en-US" dirty="0">
              <a:latin typeface="Calibri" charset="0"/>
            </a:endParaRPr>
          </a:p>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25A206A5-0926-0A4F-A7F0-3AABFA15127D}" type="slidenum">
              <a:rPr lang="en-US" smtClean="0"/>
              <a:pPr>
                <a:defRPr/>
              </a:pPr>
              <a:t>46</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b="1" dirty="0">
                <a:latin typeface="Calibri" charset="0"/>
              </a:rPr>
              <a:t>12. For now just use one address, in future we will each have an official </a:t>
            </a:r>
            <a:r>
              <a:rPr lang="en-US" b="1" dirty="0" err="1">
                <a:latin typeface="Calibri" charset="0"/>
              </a:rPr>
              <a:t>Sai</a:t>
            </a:r>
            <a:r>
              <a:rPr lang="en-US" b="1" dirty="0">
                <a:latin typeface="Calibri" charset="0"/>
              </a:rPr>
              <a:t> Organization email address which we will use for official </a:t>
            </a:r>
            <a:r>
              <a:rPr lang="en-US" b="1" dirty="0" err="1">
                <a:latin typeface="Calibri" charset="0"/>
              </a:rPr>
              <a:t>Sai</a:t>
            </a:r>
            <a:r>
              <a:rPr lang="en-US" b="1" dirty="0">
                <a:latin typeface="Calibri" charset="0"/>
              </a:rPr>
              <a:t> organization emails</a:t>
            </a:r>
            <a:r>
              <a:rPr lang="en-US" b="1" dirty="0" smtClean="0">
                <a:latin typeface="Calibri" charset="0"/>
              </a:rPr>
              <a:t>. And this should only be</a:t>
            </a:r>
            <a:r>
              <a:rPr lang="en-US" b="1" baseline="0" dirty="0" smtClean="0">
                <a:latin typeface="Calibri" charset="0"/>
              </a:rPr>
              <a:t> one email address.</a:t>
            </a:r>
            <a:endParaRPr lang="en-US" dirty="0">
              <a:latin typeface="Calibri" charset="0"/>
            </a:endParaRPr>
          </a:p>
          <a:p>
            <a:pPr eaLnBrk="1" hangingPunct="1">
              <a:buFont typeface="Symbol" charset="0"/>
              <a:buNone/>
            </a:pPr>
            <a:r>
              <a:rPr lang="en-US" b="1" dirty="0">
                <a:latin typeface="Calibri" charset="0"/>
              </a:rPr>
              <a:t>           </a:t>
            </a:r>
            <a:endParaRPr lang="en-US" dirty="0">
              <a:latin typeface="Calibri" charset="0"/>
            </a:endParaRPr>
          </a:p>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D47820AD-6CA3-E84D-9ACB-2FA3A68FE4F7}" type="slidenum">
              <a:rPr lang="en-US" smtClean="0"/>
              <a:pPr>
                <a:defRPr/>
              </a:pPr>
              <a:t>47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a:ln/>
        </p:spPr>
      </p:sp>
      <p:sp>
        <p:nvSpPr>
          <p:cNvPr id="163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dirty="0" smtClean="0">
                <a:latin typeface="Calibri" charset="0"/>
                <a:ea typeface="ＭＳ Ｐゴシック" charset="0"/>
                <a:cs typeface="ＭＳ Ｐゴシック" charset="0"/>
              </a:rPr>
              <a:t>God is present in each and every person.  As </a:t>
            </a:r>
            <a:r>
              <a:rPr lang="en-US" dirty="0" err="1" smtClean="0">
                <a:latin typeface="Calibri" charset="0"/>
                <a:ea typeface="ＭＳ Ｐゴシック" charset="0"/>
                <a:cs typeface="ＭＳ Ｐゴシック" charset="0"/>
              </a:rPr>
              <a:t>Sai</a:t>
            </a:r>
            <a:r>
              <a:rPr lang="en-US" dirty="0" smtClean="0">
                <a:latin typeface="Calibri" charset="0"/>
                <a:ea typeface="ＭＳ Ｐゴシック" charset="0"/>
                <a:cs typeface="ＭＳ Ｐゴシック" charset="0"/>
              </a:rPr>
              <a:t> devotees we know</a:t>
            </a:r>
            <a:r>
              <a:rPr lang="en-US" baseline="0" dirty="0" smtClean="0">
                <a:latin typeface="Calibri" charset="0"/>
                <a:ea typeface="ＭＳ Ｐゴシック" charset="0"/>
                <a:cs typeface="ＭＳ Ｐゴシック" charset="0"/>
              </a:rPr>
              <a:t> Swami is present in the person we are speaking to.  Other people may worship Jesus in others as the preferred form.  For people who have a hard time picturing Divinity in others, they might imagine someone who is near and dear to them such as their Dearest Mother or Grandmother and speak to them with the reverence and respect they would do to someone who they hold in very high esteem.</a:t>
            </a:r>
            <a:endParaRPr lang="en-US" dirty="0">
              <a:latin typeface="Calibri" charset="0"/>
              <a:ea typeface="ＭＳ Ｐゴシック" charset="0"/>
              <a:cs typeface="ＭＳ Ｐゴシック" charset="0"/>
            </a:endParaRPr>
          </a:p>
        </p:txBody>
      </p:sp>
      <p:sp>
        <p:nvSpPr>
          <p:cNvPr id="163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FB6C2FD-5F51-C248-BB14-27D89C305B1D}" type="slidenum">
              <a:rPr lang="en-US" sz="1200"/>
              <a:pPr/>
              <a:t>9</a:t>
            </a:fld>
            <a:endParaRPr 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b="1">
                <a:latin typeface="Calibri" charset="0"/>
              </a:rPr>
              <a:t>12. For now just use one address, in future we will each have an official Sai Organization email address which we will use for official Sai organization emails.</a:t>
            </a:r>
            <a:endParaRPr lang="en-US">
              <a:latin typeface="Calibri" charset="0"/>
            </a:endParaRPr>
          </a:p>
          <a:p>
            <a:pPr eaLnBrk="1" hangingPunct="1">
              <a:buFont typeface="Symbol" charset="0"/>
              <a:buNone/>
            </a:pPr>
            <a:r>
              <a:rPr lang="en-US" b="1">
                <a:latin typeface="Calibri" charset="0"/>
              </a:rPr>
              <a:t>           </a:t>
            </a:r>
            <a:endParaRPr lang="en-US">
              <a:latin typeface="Calibri" charset="0"/>
            </a:endParaRPr>
          </a:p>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D47820AD-6CA3-E84D-9ACB-2FA3A68FE4F7}" type="slidenum">
              <a:rPr lang="en-US" smtClean="0"/>
              <a:pPr>
                <a:defRPr/>
              </a:pPr>
              <a:t>48</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800" dirty="0" smtClean="0">
                <a:latin typeface="Calibri" charset="0"/>
              </a:rPr>
              <a:t>This</a:t>
            </a:r>
            <a:r>
              <a:rPr lang="en-US" sz="1800" baseline="0" dirty="0" smtClean="0">
                <a:latin typeface="Calibri" charset="0"/>
              </a:rPr>
              <a:t> applies to spoken word face to face or on the phone or via email or twitter </a:t>
            </a:r>
            <a:r>
              <a:rPr lang="en-US" sz="1800" baseline="0" dirty="0" err="1" smtClean="0">
                <a:latin typeface="Calibri" charset="0"/>
              </a:rPr>
              <a:t>facebook</a:t>
            </a:r>
            <a:r>
              <a:rPr lang="en-US" sz="1800" baseline="0" dirty="0" smtClean="0">
                <a:latin typeface="Calibri" charset="0"/>
              </a:rPr>
              <a:t> etc.  </a:t>
            </a:r>
            <a:r>
              <a:rPr lang="en-US" sz="1800" dirty="0" smtClean="0">
                <a:latin typeface="Calibri" charset="0"/>
              </a:rPr>
              <a:t>Why </a:t>
            </a:r>
            <a:r>
              <a:rPr lang="en-US" sz="1800" dirty="0">
                <a:latin typeface="Calibri" charset="0"/>
              </a:rPr>
              <a:t>is this important?   Swami has said that if we injure someone accidentally and break one of their bone, it will heal with time and they will be OK, but if we hurt someone with </a:t>
            </a:r>
          </a:p>
          <a:p>
            <a:pPr eaLnBrk="1" hangingPunct="1">
              <a:spcBef>
                <a:spcPct val="0"/>
              </a:spcBef>
            </a:pPr>
            <a:r>
              <a:rPr lang="en-US" sz="1800" dirty="0">
                <a:latin typeface="Calibri" charset="0"/>
              </a:rPr>
              <a:t>Unkind words, the wound we cause may fester for a lifetime.  So we need to be very careful before we speak and not say something that is unkind or will hurt another person</a:t>
            </a:r>
          </a:p>
        </p:txBody>
      </p:sp>
      <p:sp>
        <p:nvSpPr>
          <p:cNvPr id="28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E7F85B28-8D3D-7B45-A69C-137D48617A62}" type="slidenum">
              <a:rPr lang="en-US" sz="1200"/>
              <a:pPr eaLnBrk="1" hangingPunct="1"/>
              <a:t>49</a:t>
            </a:fld>
            <a:endParaRPr 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2148644-7F9A-9E4C-8C28-7F49798DEB1A}" type="slidenum">
              <a:rPr lang="en-US" smtClean="0"/>
              <a:pPr>
                <a:defRPr/>
              </a:pPr>
              <a:t>51</a:t>
            </a:fld>
            <a:endParaRPr lang="en-US"/>
          </a:p>
        </p:txBody>
      </p:sp>
    </p:spTree>
    <p:extLst>
      <p:ext uri="{BB962C8B-B14F-4D97-AF65-F5344CB8AC3E}">
        <p14:creationId xmlns:p14="http://schemas.microsoft.com/office/powerpoint/2010/main" val="6063184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 see a </a:t>
            </a:r>
            <a:endParaRPr lang="en-US" dirty="0"/>
          </a:p>
        </p:txBody>
      </p:sp>
      <p:sp>
        <p:nvSpPr>
          <p:cNvPr id="4" name="Slide Number Placeholder 3"/>
          <p:cNvSpPr>
            <a:spLocks noGrp="1"/>
          </p:cNvSpPr>
          <p:nvPr>
            <p:ph type="sldNum" sz="quarter" idx="10"/>
          </p:nvPr>
        </p:nvSpPr>
        <p:spPr/>
        <p:txBody>
          <a:bodyPr/>
          <a:lstStyle/>
          <a:p>
            <a:pPr>
              <a:defRPr/>
            </a:pPr>
            <a:fld id="{82148644-7F9A-9E4C-8C28-7F49798DEB1A}" type="slidenum">
              <a:rPr lang="en-US" smtClean="0"/>
              <a:pPr>
                <a:defRPr/>
              </a:pPr>
              <a:t>52</a:t>
            </a:fld>
            <a:endParaRPr lang="en-US"/>
          </a:p>
        </p:txBody>
      </p:sp>
    </p:spTree>
    <p:extLst>
      <p:ext uri="{BB962C8B-B14F-4D97-AF65-F5344CB8AC3E}">
        <p14:creationId xmlns:p14="http://schemas.microsoft.com/office/powerpoint/2010/main" val="35892574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rPr>
              <a:t>People are sitting </a:t>
            </a:r>
            <a:r>
              <a:rPr lang="en-US" dirty="0">
                <a:latin typeface="Calibri" charset="0"/>
              </a:rPr>
              <a:t>at table during a brainstorming session on how to develop a better </a:t>
            </a:r>
            <a:r>
              <a:rPr lang="en-US" dirty="0" smtClean="0">
                <a:latin typeface="Calibri" charset="0"/>
              </a:rPr>
              <a:t>product… It could also</a:t>
            </a:r>
            <a:r>
              <a:rPr lang="en-US" baseline="0" dirty="0" smtClean="0">
                <a:latin typeface="Calibri" charset="0"/>
              </a:rPr>
              <a:t> be a very common situation</a:t>
            </a:r>
          </a:p>
          <a:p>
            <a:pPr eaLnBrk="1" hangingPunct="1">
              <a:spcBef>
                <a:spcPct val="0"/>
              </a:spcBef>
            </a:pPr>
            <a:r>
              <a:rPr lang="en-US" baseline="0" dirty="0" smtClean="0">
                <a:latin typeface="Calibri" charset="0"/>
              </a:rPr>
              <a:t>At </a:t>
            </a:r>
            <a:r>
              <a:rPr lang="en-US" baseline="0" dirty="0" err="1" smtClean="0">
                <a:latin typeface="Calibri" charset="0"/>
              </a:rPr>
              <a:t>Sai</a:t>
            </a:r>
            <a:r>
              <a:rPr lang="en-US" baseline="0" dirty="0" smtClean="0">
                <a:latin typeface="Calibri" charset="0"/>
              </a:rPr>
              <a:t> centers during study circle</a:t>
            </a:r>
            <a:endParaRPr lang="en-US" dirty="0">
              <a:latin typeface="Calibri" charset="0"/>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CBDB46AF-1FEB-5747-A864-CE6A4C62D986}" type="slidenum">
              <a:rPr lang="en-US" sz="1200"/>
              <a:pPr eaLnBrk="1" hangingPunct="1"/>
              <a:t>54</a:t>
            </a:fld>
            <a:endParaRPr 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42060280-329F-0642-BA51-FAFD5D6073E7}" type="slidenum">
              <a:rPr lang="en-US" sz="1200"/>
              <a:pPr eaLnBrk="1" hangingPunct="1"/>
              <a:t>55</a:t>
            </a:fld>
            <a:endParaRPr lang="en-US"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50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450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5DD57A9F-34DB-0D4F-A8C2-D79C8A1C03D9}" type="slidenum">
              <a:rPr lang="en-US" sz="1200"/>
              <a:pPr eaLnBrk="1" hangingPunct="1"/>
              <a:t>56</a:t>
            </a:fld>
            <a:endParaRPr lang="en-US"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Woman relating a very painful experience she just had with her boss</a:t>
            </a:r>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087AC85E-BC1B-B846-A31A-808FA2BF0DD0}" type="slidenum">
              <a:rPr lang="en-US" sz="1200"/>
              <a:pPr eaLnBrk="1" hangingPunct="1"/>
              <a:t>58</a:t>
            </a:fld>
            <a:endParaRPr lang="en-US"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087AC85E-BC1B-B846-A31A-808FA2BF0DD0}" type="slidenum">
              <a:rPr lang="en-US" sz="1200"/>
              <a:pPr eaLnBrk="1" hangingPunct="1"/>
              <a:t>59</a:t>
            </a:fld>
            <a:endParaRPr 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087AC85E-BC1B-B846-A31A-808FA2BF0DD0}" type="slidenum">
              <a:rPr lang="en-US" sz="1200"/>
              <a:pPr eaLnBrk="1" hangingPunct="1"/>
              <a:t>61</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aseline="0" dirty="0" smtClean="0"/>
              <a:t>Children do not listen to to their </a:t>
            </a:r>
            <a:r>
              <a:rPr lang="en-US" baseline="0" dirty="0" err="1" smtClean="0"/>
              <a:t>pareents</a:t>
            </a:r>
            <a:endParaRPr lang="en-US" baseline="0" dirty="0" smtClean="0"/>
          </a:p>
          <a:p>
            <a:r>
              <a:rPr lang="en-US" dirty="0" smtClean="0"/>
              <a:t>Swami is Gold</a:t>
            </a:r>
            <a:r>
              <a:rPr lang="en-US" baseline="0" dirty="0" smtClean="0"/>
              <a:t> Standard.</a:t>
            </a:r>
          </a:p>
          <a:p>
            <a:r>
              <a:rPr lang="en-US" baseline="0" dirty="0" smtClean="0"/>
              <a:t>Built 4 amazing hospitals where the highest quality of care is provided and it is delivered with love and compassion.  In addition to the medicines that you prescribe, also give patients the capsule of love, that will speed their progress and help their healing.  Your service to your patient’s is my </a:t>
            </a:r>
            <a:r>
              <a:rPr lang="en-US" baseline="0" dirty="0" err="1" smtClean="0"/>
              <a:t>Padnamaskar</a:t>
            </a:r>
            <a:r>
              <a:rPr lang="en-US" baseline="0" dirty="0" smtClean="0"/>
              <a:t>…I cannot give you anything higher than that</a:t>
            </a:r>
          </a:p>
          <a:p>
            <a:r>
              <a:rPr lang="en-US" baseline="0" dirty="0" smtClean="0"/>
              <a:t>Build many educational institutions in India from primary education to post grad such as PhD’s in many fields.  All education free of care and most importantly taught by loving and dedicated teachers.  Students learn the the 5 human values in addition to all the usual academic things.  The students from India and other countries like Zambia and Canada have all earned high honor by having their school ranked at the top of their country and even more importantly the students who graduate are student who practice the 5 human values of love, truth, right action, peace and non violence and they use their knowledge and skills to help those in need in their local communities and their work ethic and work excellence has helped them become leaders in the </a:t>
            </a:r>
            <a:r>
              <a:rPr lang="en-US" baseline="0" dirty="0" err="1" smtClean="0"/>
              <a:t>Sai</a:t>
            </a:r>
            <a:r>
              <a:rPr lang="en-US" baseline="0" dirty="0" smtClean="0"/>
              <a:t> organization as well as their place of employment and their communities</a:t>
            </a:r>
          </a:p>
          <a:p>
            <a:r>
              <a:rPr lang="en-US" baseline="0" dirty="0" smtClean="0"/>
              <a:t>Swami’s did not tell the government that they should provide free drinking water to those who had been suffering for lack of pure drinking water for decades.  Instead he quietly and in record time </a:t>
            </a:r>
            <a:r>
              <a:rPr lang="en-US" baseline="0" dirty="0" err="1" smtClean="0"/>
              <a:t>contructed</a:t>
            </a:r>
            <a:r>
              <a:rPr lang="en-US" baseline="0" dirty="0" smtClean="0"/>
              <a:t> massive projects in India that ended up providing pure and free drinking water to over 11 million people and then the trust </a:t>
            </a:r>
            <a:r>
              <a:rPr lang="en-US" baseline="0" dirty="0" err="1" smtClean="0"/>
              <a:t>quitely</a:t>
            </a:r>
            <a:r>
              <a:rPr lang="en-US" baseline="0" dirty="0" smtClean="0"/>
              <a:t> handed over this to the government to continue this program once the infrastructure had been set up.</a:t>
            </a:r>
            <a:endParaRPr lang="en-US" dirty="0"/>
          </a:p>
        </p:txBody>
      </p:sp>
      <p:sp>
        <p:nvSpPr>
          <p:cNvPr id="4" name="Slide Number Placeholder 3"/>
          <p:cNvSpPr>
            <a:spLocks noGrp="1"/>
          </p:cNvSpPr>
          <p:nvPr>
            <p:ph type="sldNum" sz="quarter" idx="10"/>
          </p:nvPr>
        </p:nvSpPr>
        <p:spPr/>
        <p:txBody>
          <a:bodyPr/>
          <a:lstStyle/>
          <a:p>
            <a:pPr>
              <a:defRPr/>
            </a:pPr>
            <a:fld id="{82148644-7F9A-9E4C-8C28-7F49798DEB1A}" type="slidenum">
              <a:rPr lang="en-US" smtClean="0"/>
              <a:pPr>
                <a:defRPr/>
              </a:pPr>
              <a:t>10</a:t>
            </a:fld>
            <a:endParaRPr lang="en-US"/>
          </a:p>
        </p:txBody>
      </p:sp>
    </p:spTree>
    <p:extLst>
      <p:ext uri="{BB962C8B-B14F-4D97-AF65-F5344CB8AC3E}">
        <p14:creationId xmlns:p14="http://schemas.microsoft.com/office/powerpoint/2010/main" val="7654623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Woman relating a very painful experience she just had with her boss</a:t>
            </a:r>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087AC85E-BC1B-B846-A31A-808FA2BF0DD0}" type="slidenum">
              <a:rPr lang="en-US" sz="1200"/>
              <a:pPr eaLnBrk="1" hangingPunct="1"/>
              <a:t>62</a:t>
            </a:fld>
            <a:endParaRPr lang="en-US"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087AC85E-BC1B-B846-A31A-808FA2BF0DD0}" type="slidenum">
              <a:rPr lang="en-US" sz="1200"/>
              <a:pPr eaLnBrk="1" hangingPunct="1"/>
              <a:t>63</a:t>
            </a:fld>
            <a:endParaRPr lang="en-US"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First</a:t>
            </a:r>
            <a:r>
              <a:rPr lang="en-US" baseline="0" dirty="0" smtClean="0"/>
              <a:t> up with person next to you</a:t>
            </a:r>
          </a:p>
          <a:p>
            <a:pPr marL="228600" indent="-228600">
              <a:buAutoNum type="arabicPeriod"/>
            </a:pPr>
            <a:r>
              <a:rPr lang="en-US" baseline="0" dirty="0" smtClean="0"/>
              <a:t>If you are unable to do that you can be an observer or raise your hand and pair up with another person if possible</a:t>
            </a:r>
          </a:p>
          <a:p>
            <a:pPr marL="228600" indent="-228600">
              <a:buAutoNum type="arabicPeriod"/>
            </a:pPr>
            <a:r>
              <a:rPr lang="en-US" baseline="0" dirty="0" smtClean="0"/>
              <a:t>We do want as many of you to do this exercise as possible</a:t>
            </a:r>
          </a:p>
          <a:p>
            <a:pPr marL="228600" indent="-228600">
              <a:buAutoNum type="arabicPeriod"/>
            </a:pPr>
            <a:r>
              <a:rPr lang="en-US" baseline="0" dirty="0" smtClean="0"/>
              <a:t>Now that you are paired up or being an observer</a:t>
            </a:r>
          </a:p>
          <a:p>
            <a:pPr marL="228600" indent="-228600">
              <a:buAutoNum type="arabicPeriod"/>
            </a:pPr>
            <a:r>
              <a:rPr lang="en-US" baseline="0" dirty="0" smtClean="0"/>
              <a:t>The person with the longest hair will now be the one who speaks, the other is the listener</a:t>
            </a:r>
          </a:p>
          <a:p>
            <a:pPr marL="228600" indent="-228600">
              <a:buAutoNum type="arabicPeriod"/>
            </a:pPr>
            <a:r>
              <a:rPr lang="en-US" baseline="0" dirty="0" smtClean="0"/>
              <a:t>OK now Listeners… here are your instructions..  When I say go, listen…</a:t>
            </a:r>
            <a:endParaRPr lang="en-US" dirty="0"/>
          </a:p>
        </p:txBody>
      </p:sp>
      <p:sp>
        <p:nvSpPr>
          <p:cNvPr id="4" name="Slide Number Placeholder 3"/>
          <p:cNvSpPr>
            <a:spLocks noGrp="1"/>
          </p:cNvSpPr>
          <p:nvPr>
            <p:ph type="sldNum" sz="quarter" idx="10"/>
          </p:nvPr>
        </p:nvSpPr>
        <p:spPr/>
        <p:txBody>
          <a:bodyPr/>
          <a:lstStyle/>
          <a:p>
            <a:pPr>
              <a:defRPr/>
            </a:pPr>
            <a:fld id="{82148644-7F9A-9E4C-8C28-7F49798DEB1A}" type="slidenum">
              <a:rPr lang="en-US" smtClean="0"/>
              <a:pPr>
                <a:defRPr/>
              </a:pPr>
              <a:t>69</a:t>
            </a:fld>
            <a:endParaRPr lang="en-US"/>
          </a:p>
        </p:txBody>
      </p:sp>
    </p:spTree>
    <p:extLst>
      <p:ext uri="{BB962C8B-B14F-4D97-AF65-F5344CB8AC3E}">
        <p14:creationId xmlns:p14="http://schemas.microsoft.com/office/powerpoint/2010/main" val="16368922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First</a:t>
            </a:r>
            <a:r>
              <a:rPr lang="en-US" baseline="0" dirty="0" smtClean="0"/>
              <a:t> up with person next to you</a:t>
            </a:r>
          </a:p>
          <a:p>
            <a:pPr marL="228600" indent="-228600">
              <a:buAutoNum type="arabicPeriod"/>
            </a:pPr>
            <a:r>
              <a:rPr lang="en-US" baseline="0" dirty="0" smtClean="0"/>
              <a:t>If you are unable to do that you can be an observer or raise your hand and pair up with another person if possible</a:t>
            </a:r>
          </a:p>
          <a:p>
            <a:pPr marL="228600" indent="-228600">
              <a:buAutoNum type="arabicPeriod"/>
            </a:pPr>
            <a:r>
              <a:rPr lang="en-US" baseline="0" dirty="0" smtClean="0"/>
              <a:t>We do want as many of you to do this exercise as possible</a:t>
            </a:r>
          </a:p>
          <a:p>
            <a:pPr marL="228600" indent="-228600">
              <a:buAutoNum type="arabicPeriod"/>
            </a:pPr>
            <a:r>
              <a:rPr lang="en-US" baseline="0" dirty="0" smtClean="0"/>
              <a:t>Now that you are paired up or being an observer</a:t>
            </a:r>
          </a:p>
          <a:p>
            <a:pPr marL="228600" indent="-228600">
              <a:buAutoNum type="arabicPeriod"/>
            </a:pPr>
            <a:r>
              <a:rPr lang="en-US" baseline="0" dirty="0" smtClean="0"/>
              <a:t>The person with the longest hair will now be the one who speaks, the other is the listener</a:t>
            </a:r>
          </a:p>
          <a:p>
            <a:pPr marL="228600" indent="-228600">
              <a:buAutoNum type="arabicPeriod"/>
            </a:pPr>
            <a:r>
              <a:rPr lang="en-US" baseline="0" dirty="0" smtClean="0"/>
              <a:t>OK now Listeners… here are your instructions..  When I say go, listen…</a:t>
            </a:r>
            <a:endParaRPr lang="en-US" dirty="0"/>
          </a:p>
        </p:txBody>
      </p:sp>
      <p:sp>
        <p:nvSpPr>
          <p:cNvPr id="4" name="Slide Number Placeholder 3"/>
          <p:cNvSpPr>
            <a:spLocks noGrp="1"/>
          </p:cNvSpPr>
          <p:nvPr>
            <p:ph type="sldNum" sz="quarter" idx="10"/>
          </p:nvPr>
        </p:nvSpPr>
        <p:spPr/>
        <p:txBody>
          <a:bodyPr/>
          <a:lstStyle/>
          <a:p>
            <a:pPr>
              <a:defRPr/>
            </a:pPr>
            <a:fld id="{82148644-7F9A-9E4C-8C28-7F49798DEB1A}" type="slidenum">
              <a:rPr lang="en-US" smtClean="0"/>
              <a:pPr>
                <a:defRPr/>
              </a:pPr>
              <a:t>70</a:t>
            </a:fld>
            <a:endParaRPr lang="en-US"/>
          </a:p>
        </p:txBody>
      </p:sp>
    </p:spTree>
    <p:extLst>
      <p:ext uri="{BB962C8B-B14F-4D97-AF65-F5344CB8AC3E}">
        <p14:creationId xmlns:p14="http://schemas.microsoft.com/office/powerpoint/2010/main" val="16368922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 careful</a:t>
            </a:r>
            <a:r>
              <a:rPr lang="en-US" baseline="0" dirty="0" smtClean="0"/>
              <a:t> when you are naming emotions,  Sounds like you are angry or That sounds upsetting to you you.</a:t>
            </a:r>
            <a:endParaRPr lang="en-US" dirty="0"/>
          </a:p>
        </p:txBody>
      </p:sp>
      <p:sp>
        <p:nvSpPr>
          <p:cNvPr id="4" name="Slide Number Placeholder 3"/>
          <p:cNvSpPr>
            <a:spLocks noGrp="1"/>
          </p:cNvSpPr>
          <p:nvPr>
            <p:ph type="sldNum" sz="quarter" idx="10"/>
          </p:nvPr>
        </p:nvSpPr>
        <p:spPr/>
        <p:txBody>
          <a:bodyPr/>
          <a:lstStyle/>
          <a:p>
            <a:pPr>
              <a:defRPr/>
            </a:pPr>
            <a:fld id="{82148644-7F9A-9E4C-8C28-7F49798DEB1A}" type="slidenum">
              <a:rPr lang="en-US" smtClean="0"/>
              <a:pPr>
                <a:defRPr/>
              </a:pPr>
              <a:t>71</a:t>
            </a:fld>
            <a:endParaRPr lang="en-US"/>
          </a:p>
        </p:txBody>
      </p:sp>
    </p:spTree>
    <p:extLst>
      <p:ext uri="{BB962C8B-B14F-4D97-AF65-F5344CB8AC3E}">
        <p14:creationId xmlns:p14="http://schemas.microsoft.com/office/powerpoint/2010/main" val="39053201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2148644-7F9A-9E4C-8C28-7F49798DEB1A}" type="slidenum">
              <a:rPr lang="en-US" smtClean="0"/>
              <a:pPr>
                <a:defRPr/>
              </a:pPr>
              <a:t>74</a:t>
            </a:fld>
            <a:endParaRPr lang="en-US"/>
          </a:p>
        </p:txBody>
      </p:sp>
    </p:spTree>
    <p:extLst>
      <p:ext uri="{BB962C8B-B14F-4D97-AF65-F5344CB8AC3E}">
        <p14:creationId xmlns:p14="http://schemas.microsoft.com/office/powerpoint/2010/main" val="11799402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better</a:t>
            </a:r>
            <a:r>
              <a:rPr lang="en-US" baseline="0" dirty="0" smtClean="0"/>
              <a:t> to first</a:t>
            </a:r>
          </a:p>
          <a:p>
            <a:r>
              <a:rPr lang="en-US" baseline="0" dirty="0" smtClean="0"/>
              <a:t>Express empathy… and then ask if they need help</a:t>
            </a:r>
            <a:endParaRPr lang="en-US" dirty="0"/>
          </a:p>
        </p:txBody>
      </p:sp>
      <p:sp>
        <p:nvSpPr>
          <p:cNvPr id="4" name="Slide Number Placeholder 3"/>
          <p:cNvSpPr>
            <a:spLocks noGrp="1"/>
          </p:cNvSpPr>
          <p:nvPr>
            <p:ph type="sldNum" sz="quarter" idx="10"/>
          </p:nvPr>
        </p:nvSpPr>
        <p:spPr/>
        <p:txBody>
          <a:bodyPr/>
          <a:lstStyle/>
          <a:p>
            <a:pPr>
              <a:defRPr/>
            </a:pPr>
            <a:fld id="{82148644-7F9A-9E4C-8C28-7F49798DEB1A}" type="slidenum">
              <a:rPr lang="en-US" smtClean="0"/>
              <a:pPr>
                <a:defRPr/>
              </a:pPr>
              <a:t>76</a:t>
            </a:fld>
            <a:endParaRPr lang="en-US"/>
          </a:p>
        </p:txBody>
      </p:sp>
    </p:spTree>
    <p:extLst>
      <p:ext uri="{BB962C8B-B14F-4D97-AF65-F5344CB8AC3E}">
        <p14:creationId xmlns:p14="http://schemas.microsoft.com/office/powerpoint/2010/main" val="14566182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Some possible alternatives when you don’t know how to answer someone.  </a:t>
            </a:r>
          </a:p>
          <a:p>
            <a:endParaRPr lang="en-US" dirty="0"/>
          </a:p>
        </p:txBody>
      </p:sp>
      <p:sp>
        <p:nvSpPr>
          <p:cNvPr id="4" name="Slide Number Placeholder 3"/>
          <p:cNvSpPr>
            <a:spLocks noGrp="1"/>
          </p:cNvSpPr>
          <p:nvPr>
            <p:ph type="sldNum" sz="quarter" idx="10"/>
          </p:nvPr>
        </p:nvSpPr>
        <p:spPr/>
        <p:txBody>
          <a:bodyPr/>
          <a:lstStyle/>
          <a:p>
            <a:pPr>
              <a:defRPr/>
            </a:pPr>
            <a:fld id="{82148644-7F9A-9E4C-8C28-7F49798DEB1A}" type="slidenum">
              <a:rPr lang="en-US" smtClean="0"/>
              <a:pPr>
                <a:defRPr/>
              </a:pPr>
              <a:t>77</a:t>
            </a:fld>
            <a:endParaRPr lang="en-US"/>
          </a:p>
        </p:txBody>
      </p:sp>
    </p:spTree>
    <p:extLst>
      <p:ext uri="{BB962C8B-B14F-4D97-AF65-F5344CB8AC3E}">
        <p14:creationId xmlns:p14="http://schemas.microsoft.com/office/powerpoint/2010/main" val="33160187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not always easy…it is some</a:t>
            </a:r>
            <a:r>
              <a:rPr lang="en-US" baseline="0" dirty="0" smtClean="0"/>
              <a:t> times painful.  It is what we have to do if we want to improve ourselves.</a:t>
            </a:r>
            <a:endParaRPr lang="en-US" dirty="0"/>
          </a:p>
        </p:txBody>
      </p:sp>
      <p:sp>
        <p:nvSpPr>
          <p:cNvPr id="4" name="Slide Number Placeholder 3"/>
          <p:cNvSpPr>
            <a:spLocks noGrp="1"/>
          </p:cNvSpPr>
          <p:nvPr>
            <p:ph type="sldNum" sz="quarter" idx="10"/>
          </p:nvPr>
        </p:nvSpPr>
        <p:spPr/>
        <p:txBody>
          <a:bodyPr/>
          <a:lstStyle/>
          <a:p>
            <a:pPr>
              <a:defRPr/>
            </a:pPr>
            <a:fld id="{82148644-7F9A-9E4C-8C28-7F49798DEB1A}" type="slidenum">
              <a:rPr lang="en-US" smtClean="0"/>
              <a:pPr>
                <a:defRPr/>
              </a:pPr>
              <a:t>79</a:t>
            </a:fld>
            <a:endParaRPr lang="en-US"/>
          </a:p>
        </p:txBody>
      </p:sp>
    </p:spTree>
    <p:extLst>
      <p:ext uri="{BB962C8B-B14F-4D97-AF65-F5344CB8AC3E}">
        <p14:creationId xmlns:p14="http://schemas.microsoft.com/office/powerpoint/2010/main" val="24194490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2148644-7F9A-9E4C-8C28-7F49798DEB1A}" type="slidenum">
              <a:rPr lang="en-US" smtClean="0"/>
              <a:pPr>
                <a:defRPr/>
              </a:pPr>
              <a:t>81</a:t>
            </a:fld>
            <a:endParaRPr lang="en-US"/>
          </a:p>
        </p:txBody>
      </p:sp>
    </p:spTree>
    <p:extLst>
      <p:ext uri="{BB962C8B-B14F-4D97-AF65-F5344CB8AC3E}">
        <p14:creationId xmlns:p14="http://schemas.microsoft.com/office/powerpoint/2010/main" val="284361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rPr>
              <a:t>Story</a:t>
            </a:r>
            <a:r>
              <a:rPr lang="en-US" baseline="0" dirty="0" smtClean="0">
                <a:latin typeface="Calibri" charset="0"/>
              </a:rPr>
              <a:t> of my patient with </a:t>
            </a:r>
            <a:r>
              <a:rPr lang="en-US" baseline="0" dirty="0" err="1" smtClean="0">
                <a:latin typeface="Calibri" charset="0"/>
              </a:rPr>
              <a:t>Alzheimers</a:t>
            </a:r>
            <a:r>
              <a:rPr lang="en-US" baseline="0" dirty="0" smtClean="0">
                <a:latin typeface="Calibri" charset="0"/>
              </a:rPr>
              <a:t> or story of the doctor I saw in 1972 and who greeted me with a warm smile and I still remember her positive energy, enthusiasm and the kind way she treated me over 40 years ago.</a:t>
            </a:r>
          </a:p>
          <a:p>
            <a:pPr eaLnBrk="1" hangingPunct="1">
              <a:spcBef>
                <a:spcPct val="0"/>
              </a:spcBef>
            </a:pPr>
            <a:r>
              <a:rPr lang="en-US" dirty="0" smtClean="0">
                <a:latin typeface="Calibri" charset="0"/>
              </a:rPr>
              <a:t>Swami’s </a:t>
            </a:r>
            <a:r>
              <a:rPr lang="en-US" dirty="0">
                <a:latin typeface="Calibri" charset="0"/>
              </a:rPr>
              <a:t>advice on why we should never speak cause an injury (mental/emotional) unkind words.  If you accidentally you break someone’s bones, it will heal with time, but if you injure someone by speaking unkind words, that wound can fester for a lifetime.</a:t>
            </a:r>
          </a:p>
          <a:p>
            <a:pPr eaLnBrk="1" hangingPunct="1">
              <a:spcBef>
                <a:spcPct val="0"/>
              </a:spcBef>
            </a:pPr>
            <a:endParaRPr lang="en-US" dirty="0">
              <a:latin typeface="Calibri" charset="0"/>
            </a:endParaRPr>
          </a:p>
          <a:p>
            <a:pPr eaLnBrk="1" hangingPunct="1">
              <a:spcBef>
                <a:spcPct val="0"/>
              </a:spcBef>
            </a:pPr>
            <a:r>
              <a:rPr lang="en-US" dirty="0" smtClean="0">
                <a:latin typeface="Calibri" charset="0"/>
              </a:rPr>
              <a:t> </a:t>
            </a:r>
            <a:endParaRPr lang="en-US" dirty="0">
              <a:latin typeface="Calibri" charset="0"/>
            </a:endParaRP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BBC147FA-F8C7-E144-9B37-89367B7962CC}" type="slidenum">
              <a:rPr lang="en-US" sz="1200"/>
              <a:pPr eaLnBrk="1" hangingPunct="1"/>
              <a:t>12</a:t>
            </a:fld>
            <a:endParaRPr lang="en-US" sz="12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2148644-7F9A-9E4C-8C28-7F49798DEB1A}" type="slidenum">
              <a:rPr lang="en-US" smtClean="0"/>
              <a:pPr>
                <a:defRPr/>
              </a:pPr>
              <a:t>82</a:t>
            </a:fld>
            <a:endParaRPr lang="en-US"/>
          </a:p>
        </p:txBody>
      </p:sp>
    </p:spTree>
    <p:extLst>
      <p:ext uri="{BB962C8B-B14F-4D97-AF65-F5344CB8AC3E}">
        <p14:creationId xmlns:p14="http://schemas.microsoft.com/office/powerpoint/2010/main" val="21582047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cannot always accommodate but you can always speak accommodatingly</a:t>
            </a:r>
            <a:endParaRPr lang="en-US" dirty="0"/>
          </a:p>
        </p:txBody>
      </p:sp>
      <p:sp>
        <p:nvSpPr>
          <p:cNvPr id="4" name="Slide Number Placeholder 3"/>
          <p:cNvSpPr>
            <a:spLocks noGrp="1"/>
          </p:cNvSpPr>
          <p:nvPr>
            <p:ph type="sldNum" sz="quarter" idx="10"/>
          </p:nvPr>
        </p:nvSpPr>
        <p:spPr/>
        <p:txBody>
          <a:bodyPr/>
          <a:lstStyle/>
          <a:p>
            <a:pPr>
              <a:defRPr/>
            </a:pPr>
            <a:fld id="{82148644-7F9A-9E4C-8C28-7F49798DEB1A}" type="slidenum">
              <a:rPr lang="en-US" smtClean="0"/>
              <a:pPr>
                <a:defRPr/>
              </a:pPr>
              <a:t>83</a:t>
            </a:fld>
            <a:endParaRPr lang="en-US"/>
          </a:p>
        </p:txBody>
      </p:sp>
    </p:spTree>
    <p:extLst>
      <p:ext uri="{BB962C8B-B14F-4D97-AF65-F5344CB8AC3E}">
        <p14:creationId xmlns:p14="http://schemas.microsoft.com/office/powerpoint/2010/main" val="22192728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98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798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5B291EEF-633B-734D-B607-D8CFE7D91117}" type="slidenum">
              <a:rPr lang="en-US" sz="1200">
                <a:cs typeface="Arial" charset="0"/>
              </a:rPr>
              <a:pPr eaLnBrk="1" hangingPunct="1"/>
              <a:t>86</a:t>
            </a:fld>
            <a:endParaRPr lang="en-US" sz="1200">
              <a:cs typeface="Arial"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98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798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5B291EEF-633B-734D-B607-D8CFE7D91117}" type="slidenum">
              <a:rPr lang="en-US" sz="1200">
                <a:cs typeface="Arial" charset="0"/>
              </a:rPr>
              <a:pPr eaLnBrk="1" hangingPunct="1"/>
              <a:t>87</a:t>
            </a:fld>
            <a:endParaRPr lang="en-US" sz="1200">
              <a:cs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 curious rather than furious, This will help us practice</a:t>
            </a:r>
            <a:r>
              <a:rPr lang="en-US" baseline="0" dirty="0" smtClean="0"/>
              <a:t> Swami’s teaching “First Understanding….. Then </a:t>
            </a:r>
            <a:r>
              <a:rPr lang="en-US" baseline="0" dirty="0" err="1" smtClean="0"/>
              <a:t>adjusment</a:t>
            </a:r>
            <a:endParaRPr lang="en-US" dirty="0"/>
          </a:p>
        </p:txBody>
      </p:sp>
      <p:sp>
        <p:nvSpPr>
          <p:cNvPr id="4" name="Slide Number Placeholder 3"/>
          <p:cNvSpPr>
            <a:spLocks noGrp="1"/>
          </p:cNvSpPr>
          <p:nvPr>
            <p:ph type="sldNum" sz="quarter" idx="10"/>
          </p:nvPr>
        </p:nvSpPr>
        <p:spPr/>
        <p:txBody>
          <a:bodyPr/>
          <a:lstStyle/>
          <a:p>
            <a:pPr>
              <a:defRPr/>
            </a:pPr>
            <a:fld id="{82148644-7F9A-9E4C-8C28-7F49798DEB1A}" type="slidenum">
              <a:rPr lang="en-US" smtClean="0"/>
              <a:pPr>
                <a:defRPr/>
              </a:pPr>
              <a:t>90</a:t>
            </a:fld>
            <a:endParaRPr lang="en-US"/>
          </a:p>
        </p:txBody>
      </p:sp>
    </p:spTree>
    <p:extLst>
      <p:ext uri="{BB962C8B-B14F-4D97-AF65-F5344CB8AC3E}">
        <p14:creationId xmlns:p14="http://schemas.microsoft.com/office/powerpoint/2010/main" val="25603300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 curious rather than furious, This will help us practice</a:t>
            </a:r>
            <a:r>
              <a:rPr lang="en-US" baseline="0" dirty="0" smtClean="0"/>
              <a:t> Swami’s teaching “First Understanding….. Then </a:t>
            </a:r>
            <a:r>
              <a:rPr lang="en-US" baseline="0" dirty="0" err="1" smtClean="0"/>
              <a:t>adjusment</a:t>
            </a:r>
            <a:endParaRPr lang="en-US" dirty="0"/>
          </a:p>
        </p:txBody>
      </p:sp>
      <p:sp>
        <p:nvSpPr>
          <p:cNvPr id="4" name="Slide Number Placeholder 3"/>
          <p:cNvSpPr>
            <a:spLocks noGrp="1"/>
          </p:cNvSpPr>
          <p:nvPr>
            <p:ph type="sldNum" sz="quarter" idx="10"/>
          </p:nvPr>
        </p:nvSpPr>
        <p:spPr/>
        <p:txBody>
          <a:bodyPr/>
          <a:lstStyle/>
          <a:p>
            <a:pPr>
              <a:defRPr/>
            </a:pPr>
            <a:fld id="{82148644-7F9A-9E4C-8C28-7F49798DEB1A}" type="slidenum">
              <a:rPr lang="en-US" smtClean="0"/>
              <a:pPr>
                <a:defRPr/>
              </a:pPr>
              <a:t>91</a:t>
            </a:fld>
            <a:endParaRPr lang="en-US"/>
          </a:p>
        </p:txBody>
      </p:sp>
    </p:spTree>
    <p:extLst>
      <p:ext uri="{BB962C8B-B14F-4D97-AF65-F5344CB8AC3E}">
        <p14:creationId xmlns:p14="http://schemas.microsoft.com/office/powerpoint/2010/main" val="25603300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2075" tIns="46038" rIns="92075" bIns="46038" anchor="b">
            <a:prstTxWarp prst="textNoShape">
              <a:avLst/>
            </a:prstTxWarp>
          </a:bodyPr>
          <a:lstStyle/>
          <a:p>
            <a:pPr algn="r" eaLnBrk="0" hangingPunct="0"/>
            <a:fld id="{48633F23-53F8-E94E-A7F1-143EBF59F42B}" type="slidenum">
              <a:rPr lang="en-US" sz="1200">
                <a:solidFill>
                  <a:srgbClr val="FFCC00"/>
                </a:solidFill>
                <a:latin typeface="Times New Roman" charset="0"/>
                <a:ea typeface="ＭＳ Ｐゴシック" charset="-128"/>
                <a:cs typeface="ＭＳ Ｐゴシック" charset="-128"/>
              </a:rPr>
              <a:pPr algn="r" eaLnBrk="0" hangingPunct="0"/>
              <a:t>96</a:t>
            </a:fld>
            <a:endParaRPr lang="en-US" sz="1200">
              <a:solidFill>
                <a:srgbClr val="FFCC00"/>
              </a:solidFill>
              <a:latin typeface="Times New Roman" charset="0"/>
              <a:ea typeface="ＭＳ Ｐゴシック" charset="-128"/>
              <a:cs typeface="ＭＳ Ｐゴシック" charset="-128"/>
            </a:endParaRPr>
          </a:p>
        </p:txBody>
      </p:sp>
      <p:sp>
        <p:nvSpPr>
          <p:cNvPr id="72707" name="Rectangle 2"/>
          <p:cNvSpPr>
            <a:spLocks noGrp="1" noRot="1" noChangeAspect="1" noChangeArrowheads="1" noTextEdit="1"/>
          </p:cNvSpPr>
          <p:nvPr>
            <p:ph type="sldImg"/>
          </p:nvPr>
        </p:nvSpPr>
        <p:spPr>
          <a:xfrm>
            <a:off x="1144588" y="687388"/>
            <a:ext cx="4568825" cy="3425825"/>
          </a:xfrm>
          <a:ln/>
        </p:spPr>
      </p:sp>
      <p:sp>
        <p:nvSpPr>
          <p:cNvPr id="72708" name="Rectangle 3"/>
          <p:cNvSpPr>
            <a:spLocks noGrp="1" noChangeArrowheads="1"/>
          </p:cNvSpPr>
          <p:nvPr>
            <p:ph type="body" idx="1"/>
          </p:nvPr>
        </p:nvSpPr>
        <p:spPr>
          <a:xfrm>
            <a:off x="914400" y="4343400"/>
            <a:ext cx="5029200" cy="4114800"/>
          </a:xfrm>
          <a:noFill/>
          <a:ln/>
        </p:spPr>
        <p:txBody>
          <a:bodyPr lIns="92075" tIns="46038" rIns="92075" bIns="46038"/>
          <a:lstStyle/>
          <a:p>
            <a:pPr>
              <a:buFont typeface="Wingdings" charset="2"/>
              <a:buChar char="n"/>
              <a:defRPr/>
            </a:pPr>
            <a:r>
              <a:rPr lang="en-US" sz="800" kern="1200" dirty="0" smtClean="0">
                <a:solidFill>
                  <a:schemeClr val="tx1"/>
                </a:solidFill>
                <a:latin typeface="+mn-lt"/>
                <a:ea typeface="ＭＳ Ｐゴシック" charset="0"/>
                <a:cs typeface="ＭＳ Ｐゴシック" charset="0"/>
              </a:rPr>
              <a:t>The best part about</a:t>
            </a:r>
            <a:r>
              <a:rPr lang="en-US" sz="800" kern="1200" baseline="0" dirty="0" smtClean="0">
                <a:solidFill>
                  <a:schemeClr val="tx1"/>
                </a:solidFill>
                <a:latin typeface="+mn-lt"/>
                <a:ea typeface="ＭＳ Ｐゴシック" charset="0"/>
                <a:cs typeface="ＭＳ Ｐゴシック" charset="0"/>
              </a:rPr>
              <a:t> Rule#1 which is remembering who we are speaking to is that when we remember we are speaking to our Dearest Swami…</a:t>
            </a:r>
          </a:p>
          <a:p>
            <a:pPr>
              <a:buFont typeface="Wingdings" charset="2"/>
              <a:buChar char="n"/>
              <a:defRPr/>
            </a:pPr>
            <a:r>
              <a:rPr lang="en-US" sz="800" kern="1200" baseline="0" dirty="0" smtClean="0">
                <a:solidFill>
                  <a:schemeClr val="tx1"/>
                </a:solidFill>
                <a:latin typeface="+mn-lt"/>
                <a:ea typeface="ＭＳ Ｐゴシック" charset="0"/>
                <a:cs typeface="ＭＳ Ｐゴシック" charset="0"/>
              </a:rPr>
              <a:t>We get a chance to speak with Swami… interact with Swami… and have Swami’s </a:t>
            </a:r>
            <a:r>
              <a:rPr lang="en-US" sz="800" kern="1200" baseline="0" dirty="0" err="1" smtClean="0">
                <a:solidFill>
                  <a:schemeClr val="tx1"/>
                </a:solidFill>
                <a:latin typeface="+mn-lt"/>
                <a:ea typeface="ＭＳ Ｐゴシック" charset="0"/>
                <a:cs typeface="ＭＳ Ｐゴシック" charset="0"/>
              </a:rPr>
              <a:t>Darshan</a:t>
            </a:r>
            <a:r>
              <a:rPr lang="en-US" sz="800" kern="1200" baseline="0" dirty="0" smtClean="0">
                <a:solidFill>
                  <a:schemeClr val="tx1"/>
                </a:solidFill>
                <a:latin typeface="+mn-lt"/>
                <a:ea typeface="ＭＳ Ｐゴシック" charset="0"/>
                <a:cs typeface="ＭＳ Ｐゴシック" charset="0"/>
              </a:rPr>
              <a:t> all day long.</a:t>
            </a:r>
          </a:p>
          <a:p>
            <a:pPr>
              <a:buFont typeface="Wingdings" charset="2"/>
              <a:buChar char="n"/>
              <a:defRPr/>
            </a:pPr>
            <a:r>
              <a:rPr lang="en-US" sz="800" kern="1200" baseline="0" dirty="0" smtClean="0">
                <a:solidFill>
                  <a:schemeClr val="tx1"/>
                </a:solidFill>
                <a:latin typeface="+mn-lt"/>
                <a:ea typeface="ＭＳ Ｐゴシック" charset="0"/>
                <a:cs typeface="ＭＳ Ｐゴシック" charset="0"/>
              </a:rPr>
              <a:t>What could be better than that ?</a:t>
            </a:r>
          </a:p>
          <a:p>
            <a:pPr>
              <a:buFont typeface="Wingdings" charset="2"/>
              <a:buChar char="n"/>
              <a:defRPr/>
            </a:pPr>
            <a:endParaRPr lang="en-US" sz="800" kern="1200" baseline="0" dirty="0" smtClean="0">
              <a:solidFill>
                <a:schemeClr val="tx1"/>
              </a:solidFill>
              <a:latin typeface="+mn-lt"/>
              <a:ea typeface="ＭＳ Ｐゴシック" charset="0"/>
              <a:cs typeface="ＭＳ Ｐゴシック" charset="0"/>
            </a:endParaRPr>
          </a:p>
          <a:p>
            <a:pPr>
              <a:buFont typeface="Wingdings" charset="2"/>
              <a:buChar char="n"/>
              <a:defRPr/>
            </a:pPr>
            <a:endParaRPr lang="en-US" sz="800" kern="1200" baseline="0" dirty="0" smtClean="0">
              <a:solidFill>
                <a:schemeClr val="tx1"/>
              </a:solidFill>
              <a:latin typeface="+mn-lt"/>
              <a:ea typeface="ＭＳ Ｐゴシック" charset="0"/>
              <a:cs typeface="ＭＳ Ｐゴシック" charset="0"/>
            </a:endParaRPr>
          </a:p>
          <a:p>
            <a:pPr>
              <a:buFont typeface="Wingdings" charset="2"/>
              <a:buChar char="n"/>
              <a:defRPr/>
            </a:pPr>
            <a:endParaRPr lang="en-US" sz="800" kern="1200" baseline="0" dirty="0" smtClean="0">
              <a:solidFill>
                <a:schemeClr val="tx1"/>
              </a:solidFill>
              <a:latin typeface="+mn-lt"/>
              <a:ea typeface="ＭＳ Ｐゴシック" charset="0"/>
              <a:cs typeface="ＭＳ Ｐゴシック" charset="0"/>
            </a:endParaRPr>
          </a:p>
          <a:p>
            <a:pPr>
              <a:buFont typeface="Wingdings" charset="2"/>
              <a:buChar char="n"/>
              <a:defRPr/>
            </a:pPr>
            <a:r>
              <a:rPr lang="en-US" sz="800" kern="1200" dirty="0" smtClean="0">
                <a:solidFill>
                  <a:schemeClr val="tx1"/>
                </a:solidFill>
                <a:latin typeface="+mn-lt"/>
                <a:ea typeface="ＭＳ Ｐゴシック" charset="0"/>
                <a:cs typeface="ＭＳ Ｐゴシック" charset="0"/>
              </a:rPr>
              <a:t>W</a:t>
            </a:r>
            <a:r>
              <a:rPr lang="en-US" sz="800" kern="1200" baseline="0" dirty="0" smtClean="0">
                <a:solidFill>
                  <a:schemeClr val="tx1"/>
                </a:solidFill>
                <a:latin typeface="+mn-lt"/>
                <a:ea typeface="ＭＳ Ｐゴシック" charset="0"/>
                <a:cs typeface="ＭＳ Ｐゴシック" charset="0"/>
              </a:rPr>
              <a:t>e all have a chance to let this divine light shine forth and we can be beacons of light and love everywhere we go.</a:t>
            </a:r>
          </a:p>
          <a:p>
            <a:pPr>
              <a:buFont typeface="Wingdings" charset="2"/>
              <a:buChar char="n"/>
              <a:defRPr/>
            </a:pPr>
            <a:r>
              <a:rPr lang="en-US" sz="800" kern="1200" baseline="0" dirty="0" smtClean="0">
                <a:solidFill>
                  <a:schemeClr val="tx1"/>
                </a:solidFill>
                <a:latin typeface="+mn-lt"/>
                <a:ea typeface="ＭＳ Ｐゴシック" charset="0"/>
                <a:cs typeface="ＭＳ Ｐゴシック" charset="0"/>
              </a:rPr>
              <a:t>By practicing:</a:t>
            </a:r>
          </a:p>
          <a:p>
            <a:pPr>
              <a:buFont typeface="Wingdings" charset="2"/>
              <a:buChar char="n"/>
              <a:defRPr/>
            </a:pPr>
            <a:r>
              <a:rPr lang="en-US" sz="800" kern="1200" baseline="0" dirty="0" smtClean="0">
                <a:solidFill>
                  <a:schemeClr val="tx1"/>
                </a:solidFill>
                <a:latin typeface="+mn-lt"/>
                <a:ea typeface="ＭＳ Ｐゴシック" charset="0"/>
                <a:cs typeface="ＭＳ Ｐゴシック" charset="0"/>
              </a:rPr>
              <a:t>Love All, Serve All,  and </a:t>
            </a:r>
          </a:p>
          <a:p>
            <a:pPr>
              <a:buFont typeface="Wingdings" charset="2"/>
              <a:buChar char="n"/>
              <a:defRPr/>
            </a:pPr>
            <a:r>
              <a:rPr lang="en-US" sz="800" kern="1200" baseline="0" dirty="0" smtClean="0">
                <a:solidFill>
                  <a:schemeClr val="tx1"/>
                </a:solidFill>
                <a:latin typeface="+mn-lt"/>
                <a:ea typeface="ＭＳ Ｐゴシック" charset="0"/>
                <a:cs typeface="ＭＳ Ｐゴシック" charset="0"/>
              </a:rPr>
              <a:t>Help Ever, Hurt Never.</a:t>
            </a:r>
          </a:p>
          <a:p>
            <a:pPr>
              <a:buFont typeface="Wingdings" charset="2"/>
              <a:buChar char="n"/>
              <a:defRPr/>
            </a:pPr>
            <a:endParaRPr lang="en-US" sz="800" kern="1200" baseline="0" dirty="0" smtClean="0">
              <a:solidFill>
                <a:schemeClr val="tx1"/>
              </a:solidFill>
              <a:latin typeface="+mn-lt"/>
              <a:ea typeface="ＭＳ Ｐゴシック" charset="0"/>
              <a:cs typeface="ＭＳ Ｐゴシック" charset="0"/>
            </a:endParaRPr>
          </a:p>
          <a:p>
            <a:pPr>
              <a:buFont typeface="Wingdings" charset="2"/>
              <a:buChar char="n"/>
              <a:defRPr/>
            </a:pPr>
            <a:r>
              <a:rPr lang="en-US" sz="800" kern="1200" dirty="0" smtClean="0">
                <a:solidFill>
                  <a:schemeClr val="tx1"/>
                </a:solidFill>
                <a:latin typeface="+mn-lt"/>
                <a:ea typeface="ＭＳ Ｐゴシック" charset="0"/>
                <a:cs typeface="ＭＳ Ｐゴシック" charset="0"/>
              </a:rPr>
              <a:t>We each have a chance to speak with Swami, interact with Swami, and have His </a:t>
            </a:r>
            <a:r>
              <a:rPr lang="en-US" sz="800" kern="1200" dirty="0" err="1" smtClean="0">
                <a:solidFill>
                  <a:schemeClr val="tx1"/>
                </a:solidFill>
                <a:latin typeface="+mn-lt"/>
                <a:ea typeface="ＭＳ Ｐゴシック" charset="0"/>
                <a:cs typeface="ＭＳ Ｐゴシック" charset="0"/>
              </a:rPr>
              <a:t>Darshan</a:t>
            </a:r>
            <a:endParaRPr lang="en-US" sz="800" kern="1200" dirty="0" smtClean="0">
              <a:solidFill>
                <a:schemeClr val="tx1"/>
              </a:solidFill>
              <a:latin typeface="+mn-lt"/>
              <a:ea typeface="ＭＳ Ｐゴシック" charset="0"/>
              <a:cs typeface="ＭＳ Ｐゴシック" charset="0"/>
            </a:endParaRPr>
          </a:p>
          <a:p>
            <a:pPr>
              <a:buFont typeface="Wingdings" charset="2"/>
              <a:buChar char="n"/>
              <a:defRPr/>
            </a:pPr>
            <a:r>
              <a:rPr lang="en-US" sz="800" kern="1200" dirty="0" smtClean="0">
                <a:solidFill>
                  <a:schemeClr val="tx1"/>
                </a:solidFill>
                <a:latin typeface="+mn-lt"/>
                <a:ea typeface="ＭＳ Ｐゴシック" charset="0"/>
                <a:cs typeface="ＭＳ Ｐゴシック" charset="0"/>
              </a:rPr>
              <a:t>With each and every person we meet</a:t>
            </a:r>
          </a:p>
          <a:p>
            <a:pPr>
              <a:buFont typeface="Wingdings" charset="2"/>
              <a:buChar char="n"/>
              <a:defRPr/>
            </a:pPr>
            <a:r>
              <a:rPr lang="en-US" sz="800" kern="1200" dirty="0" smtClean="0">
                <a:solidFill>
                  <a:schemeClr val="tx1"/>
                </a:solidFill>
                <a:latin typeface="+mn-lt"/>
                <a:ea typeface="ＭＳ Ｐゴシック" charset="0"/>
                <a:cs typeface="ＭＳ Ｐゴシック" charset="0"/>
              </a:rPr>
              <a:t>All day long…</a:t>
            </a:r>
          </a:p>
          <a:p>
            <a:pPr>
              <a:buFont typeface="Wingdings" charset="2"/>
              <a:buChar char="n"/>
              <a:defRPr/>
            </a:pPr>
            <a:r>
              <a:rPr lang="en-US" sz="800" kern="1200" dirty="0" smtClean="0">
                <a:solidFill>
                  <a:schemeClr val="tx1"/>
                </a:solidFill>
                <a:latin typeface="+mn-lt"/>
                <a:ea typeface="ＭＳ Ｐゴシック" charset="0"/>
                <a:cs typeface="ＭＳ Ｐゴシック" charset="0"/>
              </a:rPr>
              <a:t>If only we Remember!</a:t>
            </a:r>
          </a:p>
          <a:p>
            <a:pPr defTabSz="914400" eaLnBrk="1" hangingPunct="1"/>
            <a:endParaRPr lang="en-US" dirty="0">
              <a:latin typeface="Calibri" charset="0"/>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charset="2"/>
              <a:buChar char="n"/>
              <a:defRPr/>
            </a:pPr>
            <a:r>
              <a:rPr lang="en-US" sz="800" kern="1200" dirty="0" smtClean="0">
                <a:solidFill>
                  <a:srgbClr val="FFFF00"/>
                </a:solidFill>
                <a:latin typeface="+mn-lt"/>
                <a:ea typeface="ＭＳ Ｐゴシック" charset="0"/>
                <a:cs typeface="ＭＳ Ｐゴシック" charset="0"/>
              </a:rPr>
              <a:t>When we smile…love bubbles up in us.</a:t>
            </a:r>
          </a:p>
          <a:p>
            <a:pPr>
              <a:buFont typeface="Wingdings" charset="2"/>
              <a:buChar char="n"/>
              <a:defRPr/>
            </a:pPr>
            <a:r>
              <a:rPr lang="en-US" sz="800" kern="1200" dirty="0" smtClean="0">
                <a:solidFill>
                  <a:srgbClr val="FFFF00"/>
                </a:solidFill>
                <a:latin typeface="+mn-lt"/>
                <a:ea typeface="ＭＳ Ｐゴシック" charset="0"/>
                <a:cs typeface="ＭＳ Ｐゴシック" charset="0"/>
              </a:rPr>
              <a:t>Best way to make a heart to heart connection</a:t>
            </a:r>
          </a:p>
          <a:p>
            <a:pPr>
              <a:buFont typeface="Wingdings" charset="2"/>
              <a:buChar char="n"/>
              <a:defRPr/>
            </a:pPr>
            <a:r>
              <a:rPr lang="en-US" sz="800" kern="1200" dirty="0" smtClean="0">
                <a:solidFill>
                  <a:srgbClr val="FFFF00"/>
                </a:solidFill>
                <a:latin typeface="+mn-lt"/>
                <a:ea typeface="ＭＳ Ｐゴシック" charset="0"/>
                <a:cs typeface="ＭＳ Ｐゴシック" charset="0"/>
              </a:rPr>
              <a:t>Universal Language</a:t>
            </a:r>
          </a:p>
          <a:p>
            <a:endParaRPr lang="en-US" dirty="0"/>
          </a:p>
        </p:txBody>
      </p:sp>
      <p:sp>
        <p:nvSpPr>
          <p:cNvPr id="4" name="Slide Number Placeholder 3"/>
          <p:cNvSpPr>
            <a:spLocks noGrp="1"/>
          </p:cNvSpPr>
          <p:nvPr>
            <p:ph type="sldNum" sz="quarter" idx="10"/>
          </p:nvPr>
        </p:nvSpPr>
        <p:spPr/>
        <p:txBody>
          <a:bodyPr/>
          <a:lstStyle/>
          <a:p>
            <a:pPr>
              <a:defRPr/>
            </a:pPr>
            <a:fld id="{82148644-7F9A-9E4C-8C28-7F49798DEB1A}" type="slidenum">
              <a:rPr lang="en-US" smtClean="0"/>
              <a:pPr>
                <a:defRPr/>
              </a:pPr>
              <a:t>13</a:t>
            </a:fld>
            <a:endParaRPr lang="en-US"/>
          </a:p>
        </p:txBody>
      </p:sp>
    </p:spTree>
    <p:extLst>
      <p:ext uri="{BB962C8B-B14F-4D97-AF65-F5344CB8AC3E}">
        <p14:creationId xmlns:p14="http://schemas.microsoft.com/office/powerpoint/2010/main" val="187636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exercise</a:t>
            </a:r>
            <a:endParaRPr lang="en-US" dirty="0"/>
          </a:p>
        </p:txBody>
      </p:sp>
      <p:sp>
        <p:nvSpPr>
          <p:cNvPr id="4" name="Slide Number Placeholder 3"/>
          <p:cNvSpPr>
            <a:spLocks noGrp="1"/>
          </p:cNvSpPr>
          <p:nvPr>
            <p:ph type="sldNum" sz="quarter" idx="10"/>
          </p:nvPr>
        </p:nvSpPr>
        <p:spPr/>
        <p:txBody>
          <a:bodyPr/>
          <a:lstStyle/>
          <a:p>
            <a:pPr>
              <a:defRPr/>
            </a:pPr>
            <a:fld id="{82148644-7F9A-9E4C-8C28-7F49798DEB1A}" type="slidenum">
              <a:rPr lang="en-US" smtClean="0"/>
              <a:pPr>
                <a:defRPr/>
              </a:pPr>
              <a:t>15</a:t>
            </a:fld>
            <a:endParaRPr lang="en-US"/>
          </a:p>
        </p:txBody>
      </p:sp>
    </p:spTree>
    <p:extLst>
      <p:ext uri="{BB962C8B-B14F-4D97-AF65-F5344CB8AC3E}">
        <p14:creationId xmlns:p14="http://schemas.microsoft.com/office/powerpoint/2010/main" val="736006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Swami has said that</a:t>
            </a:r>
            <a:r>
              <a:rPr lang="en-US" baseline="0" dirty="0" smtClean="0"/>
              <a:t> if he speaks to a room or a hall full of people, there will be as many different interpretations of what he said as there are people in the room or hall</a:t>
            </a:r>
            <a:endParaRPr lang="en-US" dirty="0"/>
          </a:p>
        </p:txBody>
      </p:sp>
      <p:sp>
        <p:nvSpPr>
          <p:cNvPr id="4" name="Slide Number Placeholder 3"/>
          <p:cNvSpPr>
            <a:spLocks noGrp="1"/>
          </p:cNvSpPr>
          <p:nvPr>
            <p:ph type="sldNum" sz="quarter" idx="10"/>
          </p:nvPr>
        </p:nvSpPr>
        <p:spPr/>
        <p:txBody>
          <a:bodyPr/>
          <a:lstStyle/>
          <a:p>
            <a:pPr>
              <a:defRPr/>
            </a:pPr>
            <a:fld id="{82148644-7F9A-9E4C-8C28-7F49798DEB1A}" type="slidenum">
              <a:rPr lang="en-US" smtClean="0"/>
              <a:pPr>
                <a:defRPr/>
              </a:pPr>
              <a:t>16</a:t>
            </a:fld>
            <a:endParaRPr lang="en-US"/>
          </a:p>
        </p:txBody>
      </p:sp>
    </p:spTree>
    <p:extLst>
      <p:ext uri="{BB962C8B-B14F-4D97-AF65-F5344CB8AC3E}">
        <p14:creationId xmlns:p14="http://schemas.microsoft.com/office/powerpoint/2010/main" val="1440504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Especially if strong emotional content present</a:t>
            </a:r>
          </a:p>
        </p:txBody>
      </p:sp>
      <p:sp>
        <p:nvSpPr>
          <p:cNvPr id="4" name="Slide Number Placeholder 3"/>
          <p:cNvSpPr>
            <a:spLocks noGrp="1"/>
          </p:cNvSpPr>
          <p:nvPr>
            <p:ph type="sldNum" sz="quarter" idx="5"/>
          </p:nvPr>
        </p:nvSpPr>
        <p:spPr/>
        <p:txBody>
          <a:bodyPr/>
          <a:lstStyle/>
          <a:p>
            <a:pPr>
              <a:defRPr/>
            </a:pPr>
            <a:fld id="{4B4D7493-C5E6-C141-B225-803027CD43EC}" type="slidenum">
              <a:rPr lang="en-US" smtClean="0"/>
              <a:pPr>
                <a:defRPr/>
              </a:pPr>
              <a:t>19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30723"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BA89C5-412D-D443-A9F1-9012EEF9224C}" type="slidenum">
              <a:rPr lang="en-US"/>
              <a:pPr>
                <a:defRPr/>
              </a:pPr>
              <a:t>‹#›</a:t>
            </a:fld>
            <a:endParaRPr lang="en-US"/>
          </a:p>
        </p:txBody>
      </p:sp>
    </p:spTree>
    <p:extLst>
      <p:ext uri="{BB962C8B-B14F-4D97-AF65-F5344CB8AC3E}">
        <p14:creationId xmlns:p14="http://schemas.microsoft.com/office/powerpoint/2010/main" val="123949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9BDBA6-698C-F54C-9061-296D8D75EB3B}" type="slidenum">
              <a:rPr lang="en-US"/>
              <a:pPr>
                <a:defRPr/>
              </a:pPr>
              <a:t>‹#›</a:t>
            </a:fld>
            <a:endParaRPr lang="en-US"/>
          </a:p>
        </p:txBody>
      </p:sp>
    </p:spTree>
    <p:extLst>
      <p:ext uri="{BB962C8B-B14F-4D97-AF65-F5344CB8AC3E}">
        <p14:creationId xmlns:p14="http://schemas.microsoft.com/office/powerpoint/2010/main" val="4104800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0A8D5C-E3ED-684C-85DF-066486D3125A}" type="slidenum">
              <a:rPr lang="en-US"/>
              <a:pPr>
                <a:defRPr/>
              </a:pPr>
              <a:t>‹#›</a:t>
            </a:fld>
            <a:endParaRPr lang="en-US"/>
          </a:p>
        </p:txBody>
      </p:sp>
    </p:spTree>
    <p:extLst>
      <p:ext uri="{BB962C8B-B14F-4D97-AF65-F5344CB8AC3E}">
        <p14:creationId xmlns:p14="http://schemas.microsoft.com/office/powerpoint/2010/main" val="3888245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B1EEEC-F457-E047-B340-9EB6FA7840DC}" type="slidenum">
              <a:rPr lang="en-US"/>
              <a:pPr>
                <a:defRPr/>
              </a:pPr>
              <a:t>‹#›</a:t>
            </a:fld>
            <a:endParaRPr lang="en-US"/>
          </a:p>
        </p:txBody>
      </p:sp>
    </p:spTree>
    <p:extLst>
      <p:ext uri="{BB962C8B-B14F-4D97-AF65-F5344CB8AC3E}">
        <p14:creationId xmlns:p14="http://schemas.microsoft.com/office/powerpoint/2010/main" val="131025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BA042D-92A8-A446-9FB2-DB678885AD03}" type="slidenum">
              <a:rPr lang="en-US"/>
              <a:pPr>
                <a:defRPr/>
              </a:pPr>
              <a:t>‹#›</a:t>
            </a:fld>
            <a:endParaRPr lang="en-US"/>
          </a:p>
        </p:txBody>
      </p:sp>
    </p:spTree>
    <p:extLst>
      <p:ext uri="{BB962C8B-B14F-4D97-AF65-F5344CB8AC3E}">
        <p14:creationId xmlns:p14="http://schemas.microsoft.com/office/powerpoint/2010/main" val="1372071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798AE6-4106-304E-AC2B-72C4F914F17D}" type="slidenum">
              <a:rPr lang="en-US"/>
              <a:pPr>
                <a:defRPr/>
              </a:pPr>
              <a:t>‹#›</a:t>
            </a:fld>
            <a:endParaRPr lang="en-US"/>
          </a:p>
        </p:txBody>
      </p:sp>
    </p:spTree>
    <p:extLst>
      <p:ext uri="{BB962C8B-B14F-4D97-AF65-F5344CB8AC3E}">
        <p14:creationId xmlns:p14="http://schemas.microsoft.com/office/powerpoint/2010/main" val="892705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BA98D49-54C4-6244-BF87-B2884FDD4B6E}" type="slidenum">
              <a:rPr lang="en-US"/>
              <a:pPr>
                <a:defRPr/>
              </a:pPr>
              <a:t>‹#›</a:t>
            </a:fld>
            <a:endParaRPr lang="en-US"/>
          </a:p>
        </p:txBody>
      </p:sp>
    </p:spTree>
    <p:extLst>
      <p:ext uri="{BB962C8B-B14F-4D97-AF65-F5344CB8AC3E}">
        <p14:creationId xmlns:p14="http://schemas.microsoft.com/office/powerpoint/2010/main" val="3852512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C169B43-C147-D84B-9552-7BFBC01CB6F6}" type="slidenum">
              <a:rPr lang="en-US"/>
              <a:pPr>
                <a:defRPr/>
              </a:pPr>
              <a:t>‹#›</a:t>
            </a:fld>
            <a:endParaRPr lang="en-US"/>
          </a:p>
        </p:txBody>
      </p:sp>
    </p:spTree>
    <p:extLst>
      <p:ext uri="{BB962C8B-B14F-4D97-AF65-F5344CB8AC3E}">
        <p14:creationId xmlns:p14="http://schemas.microsoft.com/office/powerpoint/2010/main" val="2377148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CE7B05B-1EB7-3B46-8D48-663265CC1BFF}" type="slidenum">
              <a:rPr lang="en-US"/>
              <a:pPr>
                <a:defRPr/>
              </a:pPr>
              <a:t>‹#›</a:t>
            </a:fld>
            <a:endParaRPr lang="en-US"/>
          </a:p>
        </p:txBody>
      </p:sp>
    </p:spTree>
    <p:extLst>
      <p:ext uri="{BB962C8B-B14F-4D97-AF65-F5344CB8AC3E}">
        <p14:creationId xmlns:p14="http://schemas.microsoft.com/office/powerpoint/2010/main" val="927409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16AD5B-89CB-6643-BA22-2AE2C9CCE6FC}" type="slidenum">
              <a:rPr lang="en-US"/>
              <a:pPr>
                <a:defRPr/>
              </a:pPr>
              <a:t>‹#›</a:t>
            </a:fld>
            <a:endParaRPr lang="en-US"/>
          </a:p>
        </p:txBody>
      </p:sp>
    </p:spTree>
    <p:extLst>
      <p:ext uri="{BB962C8B-B14F-4D97-AF65-F5344CB8AC3E}">
        <p14:creationId xmlns:p14="http://schemas.microsoft.com/office/powerpoint/2010/main" val="21122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63EDC37-A3D9-B24B-B5DA-002DF280F9F9}" type="slidenum">
              <a:rPr lang="en-US"/>
              <a:pPr>
                <a:defRPr/>
              </a:pPr>
              <a:t>‹#›</a:t>
            </a:fld>
            <a:endParaRPr lang="en-US"/>
          </a:p>
        </p:txBody>
      </p:sp>
    </p:spTree>
    <p:extLst>
      <p:ext uri="{BB962C8B-B14F-4D97-AF65-F5344CB8AC3E}">
        <p14:creationId xmlns:p14="http://schemas.microsoft.com/office/powerpoint/2010/main" val="366232808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7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mn-ea"/>
                <a:ea typeface="Arial" pitchFamily="-112" charset="0"/>
                <a:cs typeface="Arial" pitchFamily="-112" charset="0"/>
              </a:defRPr>
            </a:lvl1pPr>
          </a:lstStyle>
          <a:p>
            <a:pPr>
              <a:defRPr/>
            </a:pPr>
            <a:endParaRPr lang="en-US"/>
          </a:p>
        </p:txBody>
      </p:sp>
      <p:sp>
        <p:nvSpPr>
          <p:cNvPr id="297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mn-ea"/>
                <a:ea typeface="Arial" pitchFamily="-112" charset="0"/>
                <a:cs typeface="Arial" pitchFamily="-112" charset="0"/>
              </a:defRPr>
            </a:lvl1pPr>
          </a:lstStyle>
          <a:p>
            <a:pPr>
              <a:defRPr/>
            </a:pPr>
            <a:endParaRPr lang="en-US"/>
          </a:p>
        </p:txBody>
      </p:sp>
      <p:sp>
        <p:nvSpPr>
          <p:cNvPr id="297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charset="0"/>
                <a:cs typeface="Arial" charset="0"/>
              </a:defRPr>
            </a:lvl1pPr>
          </a:lstStyle>
          <a:p>
            <a:pPr>
              <a:defRPr/>
            </a:pPr>
            <a:fld id="{34F0575F-D64A-4843-81B9-BE69D18DF6E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3.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5.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5.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5.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9.gi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9.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9.gi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9.gi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9.gi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gi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gi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16.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17.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76200"/>
            <a:ext cx="7772400" cy="1828800"/>
          </a:xfrm>
        </p:spPr>
        <p:txBody>
          <a:bodyPr/>
          <a:lstStyle/>
          <a:p>
            <a:pPr eaLnBrk="1" hangingPunct="1">
              <a:defRPr/>
            </a:pPr>
            <a:r>
              <a:rPr lang="en-US" dirty="0" err="1" smtClean="0">
                <a:solidFill>
                  <a:schemeClr val="folHlink"/>
                </a:solidFill>
                <a:ea typeface="+mj-ea"/>
              </a:rPr>
              <a:t>Sai</a:t>
            </a:r>
            <a:r>
              <a:rPr lang="en-US" dirty="0" smtClean="0">
                <a:solidFill>
                  <a:schemeClr val="folHlink"/>
                </a:solidFill>
                <a:ea typeface="+mj-ea"/>
              </a:rPr>
              <a:t> Baba’s Teachings </a:t>
            </a:r>
            <a:br>
              <a:rPr lang="en-US" dirty="0" smtClean="0">
                <a:solidFill>
                  <a:schemeClr val="folHlink"/>
                </a:solidFill>
                <a:ea typeface="+mj-ea"/>
              </a:rPr>
            </a:br>
            <a:r>
              <a:rPr lang="en-US" dirty="0" smtClean="0">
                <a:solidFill>
                  <a:schemeClr val="folHlink"/>
                </a:solidFill>
                <a:ea typeface="+mj-ea"/>
              </a:rPr>
              <a:t>on Communication</a:t>
            </a:r>
            <a:endParaRPr lang="en-US" dirty="0">
              <a:solidFill>
                <a:schemeClr val="folHlink"/>
              </a:solidFill>
              <a:ea typeface="+mj-ea"/>
            </a:endParaRPr>
          </a:p>
        </p:txBody>
      </p:sp>
      <p:sp>
        <p:nvSpPr>
          <p:cNvPr id="2051" name="Rectangle 3"/>
          <p:cNvSpPr>
            <a:spLocks noGrp="1" noChangeArrowheads="1"/>
          </p:cNvSpPr>
          <p:nvPr>
            <p:ph type="subTitle" idx="1"/>
          </p:nvPr>
        </p:nvSpPr>
        <p:spPr/>
        <p:txBody>
          <a:bodyPr/>
          <a:lstStyle/>
          <a:p>
            <a:pPr eaLnBrk="1" hangingPunct="1">
              <a:defRPr/>
            </a:pPr>
            <a:endParaRPr lang="en-US">
              <a:ea typeface="+mn-ea"/>
            </a:endParaRPr>
          </a:p>
        </p:txBody>
      </p:sp>
      <p:pic>
        <p:nvPicPr>
          <p:cNvPr id="15363" name="Content Placeholder 3" descr="Slide1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920875"/>
            <a:ext cx="5638800"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683565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pPr>
              <a:defRPr/>
            </a:pPr>
            <a:r>
              <a:rPr lang="en-US" dirty="0" smtClean="0">
                <a:solidFill>
                  <a:srgbClr val="FFFF00"/>
                </a:solidFill>
                <a:ea typeface="+mj-ea"/>
              </a:rPr>
              <a:t>Most Powerful Method of Communication?</a:t>
            </a:r>
            <a:endParaRPr lang="en-US" dirty="0">
              <a:solidFill>
                <a:srgbClr val="FFFF00"/>
              </a:solidFill>
              <a:ea typeface="+mj-ea"/>
            </a:endParaRPr>
          </a:p>
        </p:txBody>
      </p:sp>
      <p:sp>
        <p:nvSpPr>
          <p:cNvPr id="3" name="Content Placeholder 2"/>
          <p:cNvSpPr>
            <a:spLocks noGrp="1"/>
          </p:cNvSpPr>
          <p:nvPr>
            <p:ph idx="1"/>
          </p:nvPr>
        </p:nvSpPr>
        <p:spPr>
          <a:xfrm>
            <a:off x="457200" y="2362200"/>
            <a:ext cx="8229600" cy="4114800"/>
          </a:xfrm>
        </p:spPr>
        <p:txBody>
          <a:bodyPr/>
          <a:lstStyle/>
          <a:p>
            <a:pPr>
              <a:defRPr/>
            </a:pPr>
            <a:r>
              <a:rPr lang="en-US" dirty="0" smtClean="0">
                <a:ea typeface="+mn-ea"/>
              </a:rPr>
              <a:t> OUR ACTIONS</a:t>
            </a:r>
          </a:p>
          <a:p>
            <a:pPr>
              <a:defRPr/>
            </a:pPr>
            <a:endParaRPr lang="en-US" dirty="0">
              <a:ea typeface="+mn-ea"/>
            </a:endParaRPr>
          </a:p>
          <a:p>
            <a:pPr>
              <a:defRPr/>
            </a:pPr>
            <a:r>
              <a:rPr lang="en-US" dirty="0" smtClean="0">
                <a:ea typeface="+mn-ea"/>
              </a:rPr>
              <a:t>“Your actions speak so loudly, I cannot hear what you are saying!”</a:t>
            </a:r>
          </a:p>
          <a:p>
            <a:pPr>
              <a:defRPr/>
            </a:pPr>
            <a:endParaRPr lang="en-US" dirty="0">
              <a:ea typeface="+mn-ea"/>
            </a:endParaRPr>
          </a:p>
          <a:p>
            <a:pPr>
              <a:defRPr/>
            </a:pPr>
            <a:r>
              <a:rPr lang="en-US" dirty="0" smtClean="0">
                <a:solidFill>
                  <a:srgbClr val="FFFF00"/>
                </a:solidFill>
                <a:ea typeface="+mn-ea"/>
              </a:rPr>
              <a:t>Parents are all well are of this.</a:t>
            </a:r>
          </a:p>
          <a:p>
            <a:pPr>
              <a:defRPr/>
            </a:pPr>
            <a:endParaRPr lang="en-US" dirty="0" smtClean="0">
              <a:ea typeface="+mn-ea"/>
            </a:endParaRPr>
          </a:p>
          <a:p>
            <a:pPr>
              <a:buFont typeface="Wingdings" charset="2"/>
              <a:buChar char="n"/>
              <a:defRPr/>
            </a:pPr>
            <a:endParaRPr lang="en-US" dirty="0">
              <a:ea typeface="+mn-ea"/>
            </a:endParaRPr>
          </a:p>
          <a:p>
            <a:pPr>
              <a:buFont typeface="Wingdings" pitchFamily="-112" charset="2"/>
              <a:buNone/>
              <a:defRPr/>
            </a:pPr>
            <a:r>
              <a:rPr lang="en-US" dirty="0" smtClean="0">
                <a:ea typeface="+mn-ea"/>
              </a:rPr>
              <a:t>    </a:t>
            </a:r>
            <a:endParaRPr lang="en-US" dirty="0">
              <a:ea typeface="+mn-ea"/>
            </a:endParaRPr>
          </a:p>
        </p:txBody>
      </p:sp>
    </p:spTree>
    <p:extLst>
      <p:ext uri="{BB962C8B-B14F-4D97-AF65-F5344CB8AC3E}">
        <p14:creationId xmlns:p14="http://schemas.microsoft.com/office/powerpoint/2010/main" val="37191505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371600"/>
          </a:xfrm>
        </p:spPr>
        <p:txBody>
          <a:bodyPr/>
          <a:lstStyle/>
          <a:p>
            <a:pPr>
              <a:defRPr/>
            </a:pPr>
            <a:r>
              <a:rPr lang="en-US" dirty="0" smtClean="0">
                <a:ea typeface="+mj-ea"/>
              </a:rPr>
              <a:t>	</a:t>
            </a:r>
            <a:r>
              <a:rPr lang="en-US" dirty="0" smtClean="0">
                <a:solidFill>
                  <a:srgbClr val="FFFF00"/>
                </a:solidFill>
                <a:ea typeface="+mj-ea"/>
              </a:rPr>
              <a:t>Swami’s teachings </a:t>
            </a:r>
            <a:endParaRPr lang="en-US" dirty="0">
              <a:solidFill>
                <a:srgbClr val="FFFF00"/>
              </a:solidFill>
              <a:ea typeface="+mj-ea"/>
            </a:endParaRPr>
          </a:p>
        </p:txBody>
      </p:sp>
      <p:sp>
        <p:nvSpPr>
          <p:cNvPr id="3" name="Content Placeholder 2"/>
          <p:cNvSpPr>
            <a:spLocks noGrp="1"/>
          </p:cNvSpPr>
          <p:nvPr>
            <p:ph idx="1"/>
          </p:nvPr>
        </p:nvSpPr>
        <p:spPr>
          <a:xfrm>
            <a:off x="228600" y="1524000"/>
            <a:ext cx="8686800" cy="4114800"/>
          </a:xfrm>
        </p:spPr>
        <p:txBody>
          <a:bodyPr/>
          <a:lstStyle/>
          <a:p>
            <a:pPr>
              <a:buFont typeface="Wingdings" pitchFamily="-112" charset="2"/>
              <a:buChar char="n"/>
              <a:defRPr/>
            </a:pPr>
            <a:r>
              <a:rPr lang="en-US" dirty="0" smtClean="0">
                <a:ea typeface="+mn-ea"/>
              </a:rPr>
              <a:t>Lead by example - </a:t>
            </a:r>
            <a:r>
              <a:rPr lang="en-US" dirty="0">
                <a:solidFill>
                  <a:srgbClr val="FFFF00"/>
                </a:solidFill>
                <a:ea typeface="+mn-ea"/>
              </a:rPr>
              <a:t>Love all, serve all</a:t>
            </a:r>
          </a:p>
          <a:p>
            <a:pPr marL="0" indent="0">
              <a:buFont typeface="Wingdings" charset="2"/>
              <a:buNone/>
              <a:defRPr/>
            </a:pPr>
            <a:r>
              <a:rPr lang="en-US" dirty="0" smtClean="0">
                <a:solidFill>
                  <a:srgbClr val="FFFF00"/>
                </a:solidFill>
                <a:ea typeface="+mn-ea"/>
              </a:rPr>
              <a:t>   Help </a:t>
            </a:r>
            <a:r>
              <a:rPr lang="en-US" dirty="0">
                <a:solidFill>
                  <a:srgbClr val="FFFF00"/>
                </a:solidFill>
                <a:ea typeface="+mn-ea"/>
              </a:rPr>
              <a:t>ever, </a:t>
            </a:r>
            <a:r>
              <a:rPr lang="en-US" b="1" dirty="0">
                <a:solidFill>
                  <a:srgbClr val="FFFF00"/>
                </a:solidFill>
                <a:ea typeface="+mn-ea"/>
              </a:rPr>
              <a:t>hurt </a:t>
            </a:r>
            <a:r>
              <a:rPr lang="en-US" b="1" dirty="0" smtClean="0">
                <a:solidFill>
                  <a:srgbClr val="FFFF00"/>
                </a:solidFill>
                <a:ea typeface="+mn-ea"/>
              </a:rPr>
              <a:t>never</a:t>
            </a:r>
            <a:endParaRPr lang="en-US" b="1" dirty="0" smtClean="0">
              <a:ea typeface="+mn-ea"/>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rgbClr val="FFFF00"/>
                </a:solidFill>
                <a:ea typeface="+mj-ea"/>
              </a:rPr>
              <a:t>Words to Remember</a:t>
            </a:r>
            <a:endParaRPr lang="en-US" dirty="0">
              <a:solidFill>
                <a:srgbClr val="FFFF00"/>
              </a:solidFill>
              <a:ea typeface="+mj-ea"/>
            </a:endParaRPr>
          </a:p>
        </p:txBody>
      </p:sp>
      <p:sp>
        <p:nvSpPr>
          <p:cNvPr id="3" name="Content Placeholder 2"/>
          <p:cNvSpPr>
            <a:spLocks noGrp="1"/>
          </p:cNvSpPr>
          <p:nvPr>
            <p:ph idx="1"/>
          </p:nvPr>
        </p:nvSpPr>
        <p:spPr/>
        <p:txBody>
          <a:bodyPr/>
          <a:lstStyle/>
          <a:p>
            <a:pPr>
              <a:buFont typeface="Wingdings" charset="2"/>
              <a:buChar char="n"/>
              <a:defRPr/>
            </a:pPr>
            <a:r>
              <a:rPr lang="en-US" dirty="0" smtClean="0">
                <a:ea typeface="+mn-ea"/>
              </a:rPr>
              <a:t>I’ve learned that people will forget what we said</a:t>
            </a:r>
          </a:p>
          <a:p>
            <a:pPr>
              <a:buFont typeface="Wingdings" charset="2"/>
              <a:buChar char="n"/>
              <a:defRPr/>
            </a:pPr>
            <a:r>
              <a:rPr lang="en-US" dirty="0" smtClean="0">
                <a:ea typeface="+mn-ea"/>
              </a:rPr>
              <a:t>People will forget what we did</a:t>
            </a:r>
          </a:p>
          <a:p>
            <a:pPr>
              <a:buFont typeface="Wingdings" charset="2"/>
              <a:buChar char="n"/>
              <a:defRPr/>
            </a:pPr>
            <a:r>
              <a:rPr lang="en-US" dirty="0" smtClean="0">
                <a:solidFill>
                  <a:srgbClr val="FFFF00"/>
                </a:solidFill>
                <a:ea typeface="+mn-ea"/>
              </a:rPr>
              <a:t>But people will never forget how we made them feel</a:t>
            </a:r>
          </a:p>
          <a:p>
            <a:pPr marL="0" indent="0">
              <a:buFont typeface="Wingdings" charset="2"/>
              <a:buNone/>
              <a:defRPr/>
            </a:pPr>
            <a:endParaRPr lang="en-US" dirty="0" smtClean="0">
              <a:solidFill>
                <a:srgbClr val="FFFF00"/>
              </a:solidFill>
              <a:ea typeface="+mn-ea"/>
            </a:endParaRPr>
          </a:p>
          <a:p>
            <a:pPr>
              <a:buFont typeface="Wingdings" charset="2"/>
              <a:buChar char="n"/>
              <a:defRPr/>
            </a:pPr>
            <a:r>
              <a:rPr lang="en-US" dirty="0" smtClean="0">
                <a:solidFill>
                  <a:srgbClr val="FFFF00"/>
                </a:solidFill>
                <a:ea typeface="+mn-ea"/>
              </a:rPr>
              <a:t>1972</a:t>
            </a:r>
            <a:endParaRPr lang="en-US" dirty="0">
              <a:solidFill>
                <a:srgbClr val="FFFF00"/>
              </a:solidFill>
              <a:ea typeface="+mn-ea"/>
            </a:endParaRPr>
          </a:p>
        </p:txBody>
      </p:sp>
      <p:pic>
        <p:nvPicPr>
          <p:cNvPr id="21507" name="Picture 3" descr="Screen Shot 2012-10-21 at 11.07.00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94400" y="4419600"/>
            <a:ext cx="23876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We only have one chance for a First Impression !!!</a:t>
            </a:r>
            <a:endParaRPr lang="en-US" dirty="0">
              <a:solidFill>
                <a:srgbClr val="FFFF00"/>
              </a:solidFill>
            </a:endParaRPr>
          </a:p>
        </p:txBody>
      </p:sp>
      <p:pic>
        <p:nvPicPr>
          <p:cNvPr id="8" name="Content Placeholder 7" descr="Untitled.jpg"/>
          <p:cNvPicPr>
            <a:picLocks noGrp="1" noChangeAspect="1"/>
          </p:cNvPicPr>
          <p:nvPr>
            <p:ph idx="1"/>
          </p:nvPr>
        </p:nvPicPr>
        <p:blipFill>
          <a:blip r:embed="rId3">
            <a:extLst>
              <a:ext uri="{28A0092B-C50C-407E-A947-70E740481C1C}">
                <a14:useLocalDpi xmlns:a14="http://schemas.microsoft.com/office/drawing/2010/main" val="0"/>
              </a:ext>
            </a:extLst>
          </a:blip>
          <a:srcRect t="21058" b="21058"/>
          <a:stretch>
            <a:fillRect/>
          </a:stretch>
        </p:blipFill>
        <p:spPr>
          <a:xfrm>
            <a:off x="381000" y="1981200"/>
            <a:ext cx="8229600" cy="4114800"/>
          </a:xfrm>
        </p:spPr>
      </p:pic>
    </p:spTree>
    <p:extLst>
      <p:ext uri="{BB962C8B-B14F-4D97-AF65-F5344CB8AC3E}">
        <p14:creationId xmlns:p14="http://schemas.microsoft.com/office/powerpoint/2010/main" val="349099157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defRPr/>
            </a:pPr>
            <a:r>
              <a:rPr lang="en-US" dirty="0" smtClean="0">
                <a:solidFill>
                  <a:srgbClr val="FFFF00"/>
                </a:solidFill>
                <a:ea typeface="+mj-ea"/>
              </a:rPr>
              <a:t>How to make an apology</a:t>
            </a:r>
            <a:endParaRPr lang="en-US" dirty="0">
              <a:solidFill>
                <a:srgbClr val="FFFF00"/>
              </a:solidFill>
              <a:ea typeface="+mj-ea"/>
            </a:endParaRPr>
          </a:p>
        </p:txBody>
      </p:sp>
      <p:sp>
        <p:nvSpPr>
          <p:cNvPr id="36867" name="Rectangle 3"/>
          <p:cNvSpPr>
            <a:spLocks noGrp="1" noChangeArrowheads="1"/>
          </p:cNvSpPr>
          <p:nvPr>
            <p:ph type="body" idx="1"/>
          </p:nvPr>
        </p:nvSpPr>
        <p:spPr/>
        <p:txBody>
          <a:bodyPr/>
          <a:lstStyle/>
          <a:p>
            <a:pPr eaLnBrk="1" hangingPunct="1">
              <a:lnSpc>
                <a:spcPct val="90000"/>
              </a:lnSpc>
              <a:defRPr/>
            </a:pPr>
            <a:r>
              <a:rPr lang="en-US" sz="3600" dirty="0" smtClean="0">
                <a:latin typeface="Arial" pitchFamily="-112" charset="0"/>
                <a:ea typeface="+mn-ea"/>
              </a:rPr>
              <a:t>Make it “Short and Sweet”</a:t>
            </a:r>
          </a:p>
          <a:p>
            <a:pPr eaLnBrk="1" hangingPunct="1">
              <a:lnSpc>
                <a:spcPct val="90000"/>
              </a:lnSpc>
              <a:defRPr/>
            </a:pPr>
            <a:endParaRPr lang="en-US" sz="3600" dirty="0">
              <a:latin typeface="Arial" pitchFamily="-112" charset="0"/>
              <a:ea typeface="+mn-ea"/>
            </a:endParaRPr>
          </a:p>
          <a:p>
            <a:pPr eaLnBrk="1" hangingPunct="1">
              <a:lnSpc>
                <a:spcPct val="90000"/>
              </a:lnSpc>
              <a:defRPr/>
            </a:pPr>
            <a:r>
              <a:rPr lang="en-US" sz="3600" dirty="0" smtClean="0">
                <a:latin typeface="Arial" pitchFamily="-112" charset="0"/>
                <a:ea typeface="+mn-ea"/>
              </a:rPr>
              <a:t>No excuses</a:t>
            </a:r>
          </a:p>
          <a:p>
            <a:pPr eaLnBrk="1" hangingPunct="1">
              <a:lnSpc>
                <a:spcPct val="90000"/>
              </a:lnSpc>
              <a:defRPr/>
            </a:pPr>
            <a:endParaRPr lang="en-US" sz="3600" dirty="0">
              <a:latin typeface="Arial" pitchFamily="-112" charset="0"/>
              <a:ea typeface="+mn-ea"/>
            </a:endParaRPr>
          </a:p>
          <a:p>
            <a:pPr eaLnBrk="1" hangingPunct="1">
              <a:lnSpc>
                <a:spcPct val="90000"/>
              </a:lnSpc>
              <a:defRPr/>
            </a:pPr>
            <a:endParaRPr lang="en-US" sz="3600" dirty="0" smtClean="0">
              <a:latin typeface="Arial" pitchFamily="-112" charset="0"/>
              <a:ea typeface="+mn-ea"/>
            </a:endParaRPr>
          </a:p>
        </p:txBody>
      </p:sp>
    </p:spTree>
    <p:extLst>
      <p:ext uri="{BB962C8B-B14F-4D97-AF65-F5344CB8AC3E}">
        <p14:creationId xmlns:p14="http://schemas.microsoft.com/office/powerpoint/2010/main" val="3812609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8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Do people ever look at things differently than you do ?</a:t>
            </a:r>
            <a:endParaRPr lang="en-US" dirty="0">
              <a:solidFill>
                <a:srgbClr val="FFFF00"/>
              </a:solidFill>
            </a:endParaRPr>
          </a:p>
        </p:txBody>
      </p:sp>
      <p:sp>
        <p:nvSpPr>
          <p:cNvPr id="3" name="Content Placeholder 2"/>
          <p:cNvSpPr>
            <a:spLocks noGrp="1"/>
          </p:cNvSpPr>
          <p:nvPr>
            <p:ph idx="1"/>
          </p:nvPr>
        </p:nvSpPr>
        <p:spPr/>
        <p:txBody>
          <a:bodyPr/>
          <a:lstStyle/>
          <a:p>
            <a:pPr marL="0" indent="0">
              <a:buNone/>
            </a:pPr>
            <a:endParaRPr lang="en-US" dirty="0"/>
          </a:p>
        </p:txBody>
      </p:sp>
    </p:spTree>
    <p:extLst>
      <p:ext uri="{BB962C8B-B14F-4D97-AF65-F5344CB8AC3E}">
        <p14:creationId xmlns:p14="http://schemas.microsoft.com/office/powerpoint/2010/main" val="171244035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We all have our perspective</a:t>
            </a:r>
            <a:endParaRPr lang="en-US" dirty="0">
              <a:solidFill>
                <a:srgbClr val="FFFF00"/>
              </a:solidFill>
            </a:endParaRPr>
          </a:p>
        </p:txBody>
      </p:sp>
      <p:pic>
        <p:nvPicPr>
          <p:cNvPr id="6" name="Content Placeholder 5" descr="open_head_telescope_8915-2.png"/>
          <p:cNvPicPr>
            <a:picLocks noGrp="1" noChangeAspect="1"/>
          </p:cNvPicPr>
          <p:nvPr>
            <p:ph idx="1"/>
          </p:nvPr>
        </p:nvPicPr>
        <p:blipFill>
          <a:blip r:embed="rId3">
            <a:extLst>
              <a:ext uri="{28A0092B-C50C-407E-A947-70E740481C1C}">
                <a14:useLocalDpi xmlns:a14="http://schemas.microsoft.com/office/drawing/2010/main" val="0"/>
              </a:ext>
            </a:extLst>
          </a:blip>
          <a:srcRect l="-67096" r="-67096"/>
          <a:stretch>
            <a:fillRect/>
          </a:stretch>
        </p:blipFill>
        <p:spPr/>
      </p:pic>
    </p:spTree>
    <p:extLst>
      <p:ext uri="{BB962C8B-B14F-4D97-AF65-F5344CB8AC3E}">
        <p14:creationId xmlns:p14="http://schemas.microsoft.com/office/powerpoint/2010/main" val="200405731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457200"/>
            <a:ext cx="8610600" cy="1371600"/>
          </a:xfrm>
        </p:spPr>
        <p:txBody>
          <a:bodyPr/>
          <a:lstStyle/>
          <a:p>
            <a:r>
              <a:rPr lang="en-US" sz="4000" dirty="0" smtClean="0">
                <a:solidFill>
                  <a:srgbClr val="FFFF00"/>
                </a:solidFill>
              </a:rPr>
              <a:t>How should we respond when someone has a different viewpoint?</a:t>
            </a:r>
            <a:endParaRPr lang="en-US" sz="4000" dirty="0">
              <a:solidFill>
                <a:srgbClr val="FFFF00"/>
              </a:solidFill>
            </a:endParaRPr>
          </a:p>
        </p:txBody>
      </p:sp>
      <p:sp>
        <p:nvSpPr>
          <p:cNvPr id="3" name="Content Placeholder 2"/>
          <p:cNvSpPr>
            <a:spLocks noGrp="1"/>
          </p:cNvSpPr>
          <p:nvPr>
            <p:ph idx="1"/>
          </p:nvPr>
        </p:nvSpPr>
        <p:spPr>
          <a:xfrm>
            <a:off x="457200" y="2362200"/>
            <a:ext cx="8229600" cy="4114800"/>
          </a:xfrm>
        </p:spPr>
        <p:txBody>
          <a:bodyPr/>
          <a:lstStyle/>
          <a:p>
            <a:pPr marL="514350" indent="-514350">
              <a:buFont typeface="+mj-lt"/>
              <a:buAutoNum type="arabicPeriod"/>
            </a:pPr>
            <a:r>
              <a:rPr lang="en-US" sz="4000" dirty="0" smtClean="0"/>
              <a:t>We should not be surprised</a:t>
            </a:r>
          </a:p>
          <a:p>
            <a:pPr marL="514350" indent="-514350">
              <a:buFont typeface="+mj-lt"/>
              <a:buAutoNum type="arabicPeriod"/>
            </a:pPr>
            <a:endParaRPr lang="en-US" sz="4000" dirty="0"/>
          </a:p>
          <a:p>
            <a:pPr marL="514350" indent="-514350">
              <a:buFont typeface="+mj-lt"/>
              <a:buAutoNum type="arabicPeriod"/>
            </a:pPr>
            <a:r>
              <a:rPr lang="en-US" sz="4000" dirty="0" smtClean="0"/>
              <a:t>We should show respect for their viewpoint</a:t>
            </a:r>
          </a:p>
          <a:p>
            <a:pPr marL="514350" indent="-514350">
              <a:buFont typeface="+mj-lt"/>
              <a:buAutoNum type="arabicPeriod"/>
            </a:pPr>
            <a:endParaRPr lang="en-US" dirty="0"/>
          </a:p>
          <a:p>
            <a:pPr marL="0" indent="0">
              <a:buNone/>
            </a:pPr>
            <a:endParaRPr lang="en-US" dirty="0"/>
          </a:p>
          <a:p>
            <a:pPr marL="514350" indent="-514350">
              <a:buFont typeface="+mj-lt"/>
              <a:buAutoNum type="arabicPeriod"/>
            </a:pPr>
            <a:endParaRPr lang="en-US" dirty="0"/>
          </a:p>
        </p:txBody>
      </p:sp>
    </p:spTree>
    <p:extLst>
      <p:ext uri="{BB962C8B-B14F-4D97-AF65-F5344CB8AC3E}">
        <p14:creationId xmlns:p14="http://schemas.microsoft.com/office/powerpoint/2010/main" val="8161333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Email Communication Tips</a:t>
            </a:r>
            <a:endParaRPr lang="en-US" dirty="0">
              <a:solidFill>
                <a:srgbClr val="FFFF00"/>
              </a:solidFill>
            </a:endParaRP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85553166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Content Placeholder 1"/>
          <p:cNvSpPr>
            <a:spLocks noGrp="1"/>
          </p:cNvSpPr>
          <p:nvPr>
            <p:ph idx="1"/>
          </p:nvPr>
        </p:nvSpPr>
        <p:spPr>
          <a:xfrm>
            <a:off x="871538" y="2384425"/>
            <a:ext cx="7408862" cy="3451225"/>
          </a:xfrm>
        </p:spPr>
        <p:txBody>
          <a:bodyPr/>
          <a:lstStyle/>
          <a:p>
            <a:pPr eaLnBrk="1" hangingPunct="1"/>
            <a:r>
              <a:rPr lang="en-US" sz="4800" b="1" dirty="0" smtClean="0">
                <a:latin typeface="Candara" charset="0"/>
              </a:rPr>
              <a:t>Why ?</a:t>
            </a:r>
          </a:p>
          <a:p>
            <a:pPr eaLnBrk="1" hangingPunct="1"/>
            <a:endParaRPr lang="en-US" sz="3600" b="1" dirty="0" smtClean="0">
              <a:latin typeface="Candara" charset="0"/>
            </a:endParaRPr>
          </a:p>
        </p:txBody>
      </p:sp>
      <p:sp>
        <p:nvSpPr>
          <p:cNvPr id="3" name="Title 2"/>
          <p:cNvSpPr>
            <a:spLocks noGrp="1"/>
          </p:cNvSpPr>
          <p:nvPr>
            <p:ph type="title"/>
          </p:nvPr>
        </p:nvSpPr>
        <p:spPr>
          <a:xfrm>
            <a:off x="457200" y="215900"/>
            <a:ext cx="8229600" cy="1993900"/>
          </a:xfrm>
        </p:spPr>
        <p:txBody>
          <a:bodyPr rtlCol="0">
            <a:normAutofit fontScale="90000"/>
          </a:bodyPr>
          <a:lstStyle/>
          <a:p>
            <a:pPr eaLnBrk="1" fontAlgn="auto" hangingPunct="1">
              <a:spcAft>
                <a:spcPts val="0"/>
              </a:spcAft>
              <a:defRPr/>
            </a:pPr>
            <a:r>
              <a:rPr lang="en-US" dirty="0" smtClean="0">
                <a:solidFill>
                  <a:srgbClr val="FFFF00"/>
                </a:solidFill>
                <a:ea typeface="+mj-ea"/>
                <a:cs typeface="+mj-cs"/>
              </a:rPr>
              <a:t>#1  Never use email to </a:t>
            </a:r>
            <a:br>
              <a:rPr lang="en-US" dirty="0" smtClean="0">
                <a:solidFill>
                  <a:srgbClr val="FFFF00"/>
                </a:solidFill>
                <a:ea typeface="+mj-ea"/>
                <a:cs typeface="+mj-cs"/>
              </a:rPr>
            </a:br>
            <a:r>
              <a:rPr lang="en-US" dirty="0" smtClean="0">
                <a:solidFill>
                  <a:srgbClr val="FFFF00"/>
                </a:solidFill>
                <a:ea typeface="+mj-ea"/>
                <a:cs typeface="+mj-cs"/>
              </a:rPr>
              <a:t>resolve major differences of opinion</a:t>
            </a:r>
            <a:endParaRPr lang="en-US" dirty="0">
              <a:solidFill>
                <a:srgbClr val="FFFF00"/>
              </a:solidFill>
              <a:ea typeface="+mj-ea"/>
              <a:cs typeface="+mj-cs"/>
            </a:endParaRPr>
          </a:p>
        </p:txBody>
      </p:sp>
    </p:spTree>
    <p:extLst>
      <p:ext uri="{BB962C8B-B14F-4D97-AF65-F5344CB8AC3E}">
        <p14:creationId xmlns:p14="http://schemas.microsoft.com/office/powerpoint/2010/main" val="179192599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2209800"/>
          </a:xfrm>
        </p:spPr>
        <p:txBody>
          <a:bodyPr/>
          <a:lstStyle/>
          <a:p>
            <a:r>
              <a:rPr lang="en-US" dirty="0" smtClean="0">
                <a:solidFill>
                  <a:srgbClr val="FFFF00"/>
                </a:solidFill>
              </a:rPr>
              <a:t>Why should we focus on communication ???</a:t>
            </a:r>
            <a:br>
              <a:rPr lang="en-US" dirty="0" smtClean="0">
                <a:solidFill>
                  <a:srgbClr val="FFFF00"/>
                </a:solidFill>
              </a:rPr>
            </a:br>
            <a:endParaRPr lang="en-US" dirty="0">
              <a:solidFill>
                <a:srgbClr val="FFFF00"/>
              </a:solidFill>
            </a:endParaRPr>
          </a:p>
        </p:txBody>
      </p:sp>
      <p:sp>
        <p:nvSpPr>
          <p:cNvPr id="3" name="Content Placeholder 2"/>
          <p:cNvSpPr>
            <a:spLocks noGrp="1"/>
          </p:cNvSpPr>
          <p:nvPr>
            <p:ph idx="1"/>
          </p:nvPr>
        </p:nvSpPr>
        <p:spPr>
          <a:xfrm>
            <a:off x="381000" y="2667000"/>
            <a:ext cx="8229600" cy="3886200"/>
          </a:xfrm>
        </p:spPr>
        <p:txBody>
          <a:bodyPr/>
          <a:lstStyle/>
          <a:p>
            <a:endParaRPr lang="en-US" dirty="0" smtClean="0">
              <a:latin typeface="Arial"/>
              <a:cs typeface="Arial"/>
            </a:endParaRPr>
          </a:p>
        </p:txBody>
      </p:sp>
    </p:spTree>
    <p:extLst>
      <p:ext uri="{BB962C8B-B14F-4D97-AF65-F5344CB8AC3E}">
        <p14:creationId xmlns:p14="http://schemas.microsoft.com/office/powerpoint/2010/main" val="36185426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nodePh="1">
                                  <p:stCondLst>
                                    <p:cond delay="0"/>
                                  </p:stCondLst>
                                  <p:endCondLst>
                                    <p:cond evt="begin" delay="0">
                                      <p:tn val="9"/>
                                    </p:cond>
                                  </p:end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Content Placeholder 1"/>
          <p:cNvSpPr>
            <a:spLocks noGrp="1"/>
          </p:cNvSpPr>
          <p:nvPr>
            <p:ph idx="1"/>
          </p:nvPr>
        </p:nvSpPr>
        <p:spPr>
          <a:xfrm>
            <a:off x="871538" y="2286000"/>
            <a:ext cx="7408862" cy="3451225"/>
          </a:xfrm>
        </p:spPr>
        <p:txBody>
          <a:bodyPr/>
          <a:lstStyle/>
          <a:p>
            <a:pPr marL="0" indent="0" eaLnBrk="1" hangingPunct="1">
              <a:buNone/>
            </a:pPr>
            <a:endParaRPr lang="en-US" sz="3600" b="1" dirty="0" smtClean="0">
              <a:latin typeface="Candara" charset="0"/>
            </a:endParaRPr>
          </a:p>
          <a:p>
            <a:pPr eaLnBrk="1" hangingPunct="1"/>
            <a:r>
              <a:rPr lang="en-US" sz="3600" b="1" dirty="0" smtClean="0">
                <a:latin typeface="Candara" charset="0"/>
              </a:rPr>
              <a:t>Attempting </a:t>
            </a:r>
            <a:r>
              <a:rPr lang="en-US" sz="3600" b="1" dirty="0">
                <a:latin typeface="Candara" charset="0"/>
              </a:rPr>
              <a:t>conflict resolutions via email almost always make things worse</a:t>
            </a:r>
          </a:p>
        </p:txBody>
      </p:sp>
      <p:sp>
        <p:nvSpPr>
          <p:cNvPr id="3" name="Title 2"/>
          <p:cNvSpPr>
            <a:spLocks noGrp="1"/>
          </p:cNvSpPr>
          <p:nvPr>
            <p:ph type="title"/>
          </p:nvPr>
        </p:nvSpPr>
        <p:spPr>
          <a:xfrm>
            <a:off x="457200" y="215900"/>
            <a:ext cx="8229600" cy="1993900"/>
          </a:xfrm>
        </p:spPr>
        <p:txBody>
          <a:bodyPr rtlCol="0">
            <a:normAutofit fontScale="90000"/>
          </a:bodyPr>
          <a:lstStyle/>
          <a:p>
            <a:pPr algn="r" eaLnBrk="1" fontAlgn="auto" hangingPunct="1">
              <a:spcAft>
                <a:spcPts val="0"/>
              </a:spcAft>
              <a:defRPr/>
            </a:pPr>
            <a:r>
              <a:rPr lang="en-US" dirty="0" smtClean="0">
                <a:solidFill>
                  <a:srgbClr val="FFFF00"/>
                </a:solidFill>
                <a:ea typeface="+mj-ea"/>
                <a:cs typeface="+mj-cs"/>
              </a:rPr>
              <a:t>Never use email to try and resolve major differences of opinion</a:t>
            </a:r>
            <a:endParaRPr lang="en-US" dirty="0">
              <a:solidFill>
                <a:srgbClr val="FFFF00"/>
              </a:solidFill>
              <a:ea typeface="+mj-ea"/>
              <a:cs typeface="+mj-cs"/>
            </a:endParaRPr>
          </a:p>
        </p:txBody>
      </p:sp>
    </p:spTree>
    <p:extLst>
      <p:ext uri="{BB962C8B-B14F-4D97-AF65-F5344CB8AC3E}">
        <p14:creationId xmlns:p14="http://schemas.microsoft.com/office/powerpoint/2010/main" val="346342533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Talking in Person always best</a:t>
            </a:r>
            <a:endParaRPr lang="en-US" dirty="0">
              <a:solidFill>
                <a:srgbClr val="FFFF00"/>
              </a:solidFill>
            </a:endParaRPr>
          </a:p>
        </p:txBody>
      </p:sp>
      <p:pic>
        <p:nvPicPr>
          <p:cNvPr id="4" name="Content Placeholder 3" descr="coffee_table_talk_PA_6082.gif"/>
          <p:cNvPicPr>
            <a:picLocks noGrp="1" noChangeAspect="1"/>
          </p:cNvPicPr>
          <p:nvPr>
            <p:ph idx="1"/>
          </p:nvPr>
        </p:nvPicPr>
        <p:blipFill>
          <a:blip r:embed="rId2">
            <a:extLst>
              <a:ext uri="{28A0092B-C50C-407E-A947-70E740481C1C}">
                <a14:useLocalDpi xmlns:a14="http://schemas.microsoft.com/office/drawing/2010/main" val="0"/>
              </a:ext>
            </a:extLst>
          </a:blip>
          <a:srcRect l="-70192" r="-70192"/>
          <a:stretch>
            <a:fillRect/>
          </a:stretch>
        </p:blipFill>
        <p:spPr/>
      </p:pic>
    </p:spTree>
    <p:extLst>
      <p:ext uri="{BB962C8B-B14F-4D97-AF65-F5344CB8AC3E}">
        <p14:creationId xmlns:p14="http://schemas.microsoft.com/office/powerpoint/2010/main" val="207355608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In person not always possible</a:t>
            </a:r>
            <a:endParaRPr lang="en-US" dirty="0">
              <a:solidFill>
                <a:srgbClr val="FFFF00"/>
              </a:solidFill>
            </a:endParaRPr>
          </a:p>
        </p:txBody>
      </p:sp>
      <p:sp>
        <p:nvSpPr>
          <p:cNvPr id="3" name="Content Placeholder 2"/>
          <p:cNvSpPr>
            <a:spLocks noGrp="1"/>
          </p:cNvSpPr>
          <p:nvPr>
            <p:ph idx="1"/>
          </p:nvPr>
        </p:nvSpPr>
        <p:spPr/>
        <p:txBody>
          <a:bodyPr/>
          <a:lstStyle/>
          <a:p>
            <a:r>
              <a:rPr lang="en-US" dirty="0" smtClean="0"/>
              <a:t>Many of you live a distance from the person you are communicating with</a:t>
            </a:r>
          </a:p>
          <a:p>
            <a:endParaRPr lang="en-US" dirty="0"/>
          </a:p>
          <a:p>
            <a:r>
              <a:rPr lang="en-US" dirty="0" smtClean="0"/>
              <a:t>So what is the next best option???</a:t>
            </a:r>
            <a:endParaRPr lang="en-US" dirty="0"/>
          </a:p>
        </p:txBody>
      </p:sp>
    </p:spTree>
    <p:extLst>
      <p:ext uri="{BB962C8B-B14F-4D97-AF65-F5344CB8AC3E}">
        <p14:creationId xmlns:p14="http://schemas.microsoft.com/office/powerpoint/2010/main" val="318813525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Talking on the phone or via Skype is the next best</a:t>
            </a:r>
            <a:endParaRPr lang="en-US" dirty="0">
              <a:solidFill>
                <a:srgbClr val="FFFF00"/>
              </a:solidFill>
            </a:endParaRPr>
          </a:p>
        </p:txBody>
      </p:sp>
      <p:pic>
        <p:nvPicPr>
          <p:cNvPr id="6" name="Content Placeholder 5" descr="talking_on_cell_phone_PA_2340.gif"/>
          <p:cNvPicPr>
            <a:picLocks noGrp="1" noChangeAspect="1"/>
          </p:cNvPicPr>
          <p:nvPr>
            <p:ph idx="1"/>
          </p:nvPr>
        </p:nvPicPr>
        <p:blipFill>
          <a:blip r:embed="rId3">
            <a:extLst>
              <a:ext uri="{28A0092B-C50C-407E-A947-70E740481C1C}">
                <a14:useLocalDpi xmlns:a14="http://schemas.microsoft.com/office/drawing/2010/main" val="0"/>
              </a:ext>
            </a:extLst>
          </a:blip>
          <a:srcRect l="-112338" r="-112338"/>
          <a:stretch>
            <a:fillRect/>
          </a:stretch>
        </p:blipFill>
        <p:spPr/>
      </p:pic>
    </p:spTree>
    <p:extLst>
      <p:ext uri="{BB962C8B-B14F-4D97-AF65-F5344CB8AC3E}">
        <p14:creationId xmlns:p14="http://schemas.microsoft.com/office/powerpoint/2010/main" val="275890332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Now what to say ?</a:t>
            </a:r>
            <a:endParaRPr lang="en-US" dirty="0">
              <a:solidFill>
                <a:srgbClr val="FFFF00"/>
              </a:solidFill>
            </a:endParaRPr>
          </a:p>
        </p:txBody>
      </p:sp>
      <p:pic>
        <p:nvPicPr>
          <p:cNvPr id="4" name="Content Placeholder 3" descr="figure_talk_giant_phone_1600_clr_2697.png"/>
          <p:cNvPicPr>
            <a:picLocks noGrp="1" noChangeAspect="1"/>
          </p:cNvPicPr>
          <p:nvPr>
            <p:ph idx="1"/>
          </p:nvPr>
        </p:nvPicPr>
        <p:blipFill>
          <a:blip r:embed="rId2">
            <a:extLst>
              <a:ext uri="{28A0092B-C50C-407E-A947-70E740481C1C}">
                <a14:useLocalDpi xmlns:a14="http://schemas.microsoft.com/office/drawing/2010/main" val="0"/>
              </a:ext>
            </a:extLst>
          </a:blip>
          <a:srcRect l="-83333" r="-83333"/>
          <a:stretch>
            <a:fillRect/>
          </a:stretch>
        </p:blipFill>
        <p:spPr/>
      </p:pic>
    </p:spTree>
    <p:extLst>
      <p:ext uri="{BB962C8B-B14F-4D97-AF65-F5344CB8AC3E}">
        <p14:creationId xmlns:p14="http://schemas.microsoft.com/office/powerpoint/2010/main" val="87233005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rtlCol="0">
            <a:normAutofit/>
          </a:bodyPr>
          <a:lstStyle/>
          <a:p>
            <a:pPr marL="274320" indent="-274320" eaLnBrk="1" fontAlgn="auto" hangingPunct="1">
              <a:spcAft>
                <a:spcPts val="0"/>
              </a:spcAft>
              <a:buFont typeface="Symbol" pitchFamily="18" charset="2"/>
              <a:buChar char=""/>
              <a:defRPr/>
            </a:pPr>
            <a:r>
              <a:rPr lang="en-US" sz="3600" dirty="0" smtClean="0">
                <a:ea typeface="+mn-ea"/>
              </a:rPr>
              <a:t>1.) Listen… Is there more?</a:t>
            </a:r>
            <a:endParaRPr lang="en-US" sz="3600" dirty="0" smtClean="0">
              <a:ea typeface="+mn-ea"/>
              <a:cs typeface="+mn-cs"/>
            </a:endParaRPr>
          </a:p>
          <a:p>
            <a:pPr marL="274320" indent="-274320" eaLnBrk="1" fontAlgn="auto" hangingPunct="1">
              <a:spcAft>
                <a:spcPts val="0"/>
              </a:spcAft>
              <a:buFont typeface="Symbol" pitchFamily="18" charset="2"/>
              <a:buChar char=""/>
              <a:defRPr/>
            </a:pPr>
            <a:r>
              <a:rPr lang="en-US" sz="3600" dirty="0" smtClean="0">
                <a:ea typeface="+mn-ea"/>
                <a:cs typeface="+mn-cs"/>
              </a:rPr>
              <a:t>2.) Summarize what they are saying 3.) </a:t>
            </a:r>
            <a:r>
              <a:rPr lang="en-US" sz="3600" dirty="0" smtClean="0">
                <a:ea typeface="+mn-ea"/>
              </a:rPr>
              <a:t>Acknowledge emotions </a:t>
            </a:r>
          </a:p>
          <a:p>
            <a:pPr marL="274320" indent="-274320" eaLnBrk="1" fontAlgn="auto" hangingPunct="1">
              <a:spcAft>
                <a:spcPts val="0"/>
              </a:spcAft>
              <a:buFont typeface="Symbol" pitchFamily="18" charset="2"/>
              <a:buChar char=""/>
              <a:defRPr/>
            </a:pPr>
            <a:r>
              <a:rPr lang="en-US" sz="3600" dirty="0" smtClean="0">
                <a:ea typeface="+mn-ea"/>
                <a:cs typeface="+mn-cs"/>
              </a:rPr>
              <a:t>4.) Validate what they are saying (Respect)</a:t>
            </a:r>
            <a:endParaRPr lang="en-US" sz="3600" dirty="0">
              <a:ea typeface="+mn-ea"/>
              <a:cs typeface="+mn-cs"/>
            </a:endParaRPr>
          </a:p>
        </p:txBody>
      </p:sp>
      <p:sp>
        <p:nvSpPr>
          <p:cNvPr id="3" name="Title 2"/>
          <p:cNvSpPr>
            <a:spLocks noGrp="1"/>
          </p:cNvSpPr>
          <p:nvPr>
            <p:ph type="title"/>
          </p:nvPr>
        </p:nvSpPr>
        <p:spPr/>
        <p:txBody>
          <a:bodyPr rtlCol="0">
            <a:normAutofit fontScale="90000"/>
          </a:bodyPr>
          <a:lstStyle/>
          <a:p>
            <a:pPr eaLnBrk="1" fontAlgn="auto" hangingPunct="1">
              <a:spcAft>
                <a:spcPts val="0"/>
              </a:spcAft>
              <a:defRPr/>
            </a:pPr>
            <a:r>
              <a:rPr lang="en-US" dirty="0" smtClean="0">
                <a:solidFill>
                  <a:srgbClr val="FFFF00"/>
                </a:solidFill>
                <a:ea typeface="+mj-ea"/>
                <a:cs typeface="+mj-cs"/>
              </a:rPr>
              <a:t>One approach to help resolve different opinions on the phone</a:t>
            </a:r>
            <a:endParaRPr lang="en-US" dirty="0">
              <a:solidFill>
                <a:srgbClr val="FFFF00"/>
              </a:solidFill>
              <a:ea typeface="+mj-ea"/>
              <a:cs typeface="+mj-cs"/>
            </a:endParaRPr>
          </a:p>
        </p:txBody>
      </p:sp>
    </p:spTree>
    <p:extLst>
      <p:ext uri="{BB962C8B-B14F-4D97-AF65-F5344CB8AC3E}">
        <p14:creationId xmlns:p14="http://schemas.microsoft.com/office/powerpoint/2010/main" val="202199733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74650" y="1981200"/>
            <a:ext cx="8435975" cy="4144963"/>
          </a:xfrm>
        </p:spPr>
        <p:txBody>
          <a:bodyPr rtlCol="0">
            <a:normAutofit/>
          </a:bodyPr>
          <a:lstStyle/>
          <a:p>
            <a:pPr marL="274320" indent="-274320" eaLnBrk="1" fontAlgn="auto" hangingPunct="1">
              <a:spcAft>
                <a:spcPts val="0"/>
              </a:spcAft>
              <a:buFont typeface="Symbol" pitchFamily="18" charset="2"/>
              <a:buChar char=""/>
              <a:defRPr/>
            </a:pPr>
            <a:r>
              <a:rPr lang="en-US" sz="3600" dirty="0" smtClean="0">
                <a:ea typeface="+mn-ea"/>
                <a:cs typeface="+mn-cs"/>
              </a:rPr>
              <a:t> </a:t>
            </a:r>
            <a:endParaRPr lang="en-US" sz="3600" dirty="0" smtClean="0">
              <a:solidFill>
                <a:srgbClr val="FFFFFF"/>
              </a:solidFill>
              <a:ea typeface="+mn-ea"/>
            </a:endParaRPr>
          </a:p>
        </p:txBody>
      </p:sp>
      <p:sp>
        <p:nvSpPr>
          <p:cNvPr id="3" name="Title 2"/>
          <p:cNvSpPr>
            <a:spLocks noGrp="1"/>
          </p:cNvSpPr>
          <p:nvPr>
            <p:ph type="title"/>
          </p:nvPr>
        </p:nvSpPr>
        <p:spPr/>
        <p:txBody>
          <a:bodyPr rtlCol="0">
            <a:normAutofit fontScale="90000"/>
          </a:bodyPr>
          <a:lstStyle/>
          <a:p>
            <a:pPr eaLnBrk="1" fontAlgn="auto" hangingPunct="1">
              <a:spcAft>
                <a:spcPts val="0"/>
              </a:spcAft>
              <a:defRPr/>
            </a:pPr>
            <a:r>
              <a:rPr lang="en-US" dirty="0" smtClean="0">
                <a:solidFill>
                  <a:srgbClr val="FFFF00"/>
                </a:solidFill>
                <a:ea typeface="+mj-ea"/>
                <a:cs typeface="+mj-cs"/>
              </a:rPr>
              <a:t>Be Careful when you come to bridge</a:t>
            </a:r>
            <a:endParaRPr lang="en-US" dirty="0">
              <a:solidFill>
                <a:srgbClr val="FFFF00"/>
              </a:solidFill>
              <a:ea typeface="+mj-ea"/>
              <a:cs typeface="+mj-cs"/>
            </a:endParaRPr>
          </a:p>
        </p:txBody>
      </p:sp>
      <p:pic>
        <p:nvPicPr>
          <p:cNvPr id="4" name="Picture 3" descr="stick_figure_on_bridge_1600_clr_1015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2209800"/>
            <a:ext cx="6005286" cy="5517356"/>
          </a:xfrm>
          <a:prstGeom prst="rect">
            <a:avLst/>
          </a:prstGeom>
        </p:spPr>
      </p:pic>
    </p:spTree>
    <p:extLst>
      <p:ext uri="{BB962C8B-B14F-4D97-AF65-F5344CB8AC3E}">
        <p14:creationId xmlns:p14="http://schemas.microsoft.com/office/powerpoint/2010/main" val="374938038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74650" y="1981200"/>
            <a:ext cx="8435975" cy="4144963"/>
          </a:xfrm>
        </p:spPr>
        <p:txBody>
          <a:bodyPr rtlCol="0">
            <a:normAutofit/>
          </a:bodyPr>
          <a:lstStyle/>
          <a:p>
            <a:pPr marL="274320" indent="-274320" eaLnBrk="1" fontAlgn="auto" hangingPunct="1">
              <a:spcAft>
                <a:spcPts val="0"/>
              </a:spcAft>
              <a:buFont typeface="Symbol" pitchFamily="18" charset="2"/>
              <a:buChar char=""/>
              <a:defRPr/>
            </a:pPr>
            <a:r>
              <a:rPr lang="en-US" sz="3600" dirty="0" smtClean="0">
                <a:solidFill>
                  <a:srgbClr val="FFFF00"/>
                </a:solidFill>
                <a:ea typeface="+mn-ea"/>
                <a:cs typeface="+mn-cs"/>
              </a:rPr>
              <a:t>Don’t negate </a:t>
            </a:r>
            <a:r>
              <a:rPr lang="en-US" sz="3600" dirty="0" smtClean="0">
                <a:ea typeface="+mn-ea"/>
                <a:cs typeface="+mn-cs"/>
              </a:rPr>
              <a:t>by saying </a:t>
            </a:r>
            <a:r>
              <a:rPr lang="en-US" sz="3600" dirty="0" smtClean="0">
                <a:solidFill>
                  <a:srgbClr val="FFFF00"/>
                </a:solidFill>
                <a:ea typeface="+mn-ea"/>
                <a:cs typeface="+mn-cs"/>
              </a:rPr>
              <a:t>But</a:t>
            </a:r>
          </a:p>
          <a:p>
            <a:pPr marL="274320" indent="-274320" eaLnBrk="1" fontAlgn="auto" hangingPunct="1">
              <a:spcAft>
                <a:spcPts val="0"/>
              </a:spcAft>
              <a:buFont typeface="Symbol" pitchFamily="18" charset="2"/>
              <a:buChar char=""/>
              <a:defRPr/>
            </a:pPr>
            <a:r>
              <a:rPr lang="en-US" sz="3600" dirty="0">
                <a:solidFill>
                  <a:srgbClr val="FFFF00"/>
                </a:solidFill>
                <a:ea typeface="+mn-ea"/>
              </a:rPr>
              <a:t>A</a:t>
            </a:r>
            <a:r>
              <a:rPr lang="en-US" sz="3600" dirty="0" smtClean="0">
                <a:solidFill>
                  <a:srgbClr val="FFFF00"/>
                </a:solidFill>
                <a:ea typeface="+mn-ea"/>
                <a:cs typeface="+mn-cs"/>
              </a:rPr>
              <a:t>cknowledge and validate </a:t>
            </a:r>
            <a:endParaRPr lang="en-US" sz="3600" dirty="0" smtClean="0">
              <a:ea typeface="+mn-ea"/>
              <a:cs typeface="+mn-cs"/>
            </a:endParaRPr>
          </a:p>
          <a:p>
            <a:pPr marL="274320" indent="-274320" eaLnBrk="1" fontAlgn="auto" hangingPunct="1">
              <a:spcAft>
                <a:spcPts val="0"/>
              </a:spcAft>
              <a:buFont typeface="Symbol" pitchFamily="18" charset="2"/>
              <a:buChar char=""/>
              <a:defRPr/>
            </a:pPr>
            <a:r>
              <a:rPr lang="en-US" sz="3600" dirty="0" smtClean="0">
                <a:ea typeface="+mn-ea"/>
              </a:rPr>
              <a:t>Then we can say</a:t>
            </a:r>
            <a:r>
              <a:rPr lang="en-US" sz="3600" dirty="0" smtClean="0">
                <a:ea typeface="+mn-ea"/>
                <a:cs typeface="+mn-cs"/>
              </a:rPr>
              <a:t>, “</a:t>
            </a:r>
            <a:r>
              <a:rPr lang="en-US" sz="3600" dirty="0" smtClean="0">
                <a:solidFill>
                  <a:srgbClr val="FFFF00"/>
                </a:solidFill>
                <a:ea typeface="+mn-ea"/>
                <a:cs typeface="+mn-cs"/>
              </a:rPr>
              <a:t>And</a:t>
            </a:r>
            <a:r>
              <a:rPr lang="en-US" sz="3600" dirty="0" smtClean="0">
                <a:solidFill>
                  <a:srgbClr val="FFFF00"/>
                </a:solidFill>
                <a:ea typeface="+mn-ea"/>
              </a:rPr>
              <a:t>”</a:t>
            </a:r>
            <a:endParaRPr lang="en-US" sz="3600" dirty="0">
              <a:solidFill>
                <a:srgbClr val="FF0000"/>
              </a:solidFill>
              <a:ea typeface="+mn-ea"/>
            </a:endParaRPr>
          </a:p>
          <a:p>
            <a:pPr marL="274320" indent="-274320" eaLnBrk="1" fontAlgn="auto" hangingPunct="1">
              <a:spcAft>
                <a:spcPts val="0"/>
              </a:spcAft>
              <a:buFont typeface="Symbol" pitchFamily="18" charset="2"/>
              <a:buChar char=""/>
              <a:defRPr/>
            </a:pPr>
            <a:r>
              <a:rPr lang="en-US" sz="3600" dirty="0" smtClean="0">
                <a:solidFill>
                  <a:srgbClr val="FFFFFF"/>
                </a:solidFill>
                <a:ea typeface="+mn-ea"/>
              </a:rPr>
              <a:t>Followed by our viewpoint</a:t>
            </a:r>
          </a:p>
        </p:txBody>
      </p:sp>
      <p:sp>
        <p:nvSpPr>
          <p:cNvPr id="3" name="Title 2"/>
          <p:cNvSpPr>
            <a:spLocks noGrp="1"/>
          </p:cNvSpPr>
          <p:nvPr>
            <p:ph type="title"/>
          </p:nvPr>
        </p:nvSpPr>
        <p:spPr/>
        <p:txBody>
          <a:bodyPr rtlCol="0">
            <a:normAutofit/>
          </a:bodyPr>
          <a:lstStyle/>
          <a:p>
            <a:pPr eaLnBrk="1" fontAlgn="auto" hangingPunct="1">
              <a:spcAft>
                <a:spcPts val="0"/>
              </a:spcAft>
              <a:defRPr/>
            </a:pPr>
            <a:r>
              <a:rPr lang="en-US" dirty="0" smtClean="0">
                <a:solidFill>
                  <a:srgbClr val="FFFF00"/>
                </a:solidFill>
                <a:ea typeface="+mj-ea"/>
                <a:cs typeface="+mj-cs"/>
              </a:rPr>
              <a:t>After Bridge say</a:t>
            </a:r>
            <a:endParaRPr lang="en-US" dirty="0">
              <a:solidFill>
                <a:srgbClr val="FFFF00"/>
              </a:solidFill>
              <a:ea typeface="+mj-ea"/>
              <a:cs typeface="+mj-cs"/>
            </a:endParaRPr>
          </a:p>
        </p:txBody>
      </p:sp>
    </p:spTree>
    <p:extLst>
      <p:ext uri="{BB962C8B-B14F-4D97-AF65-F5344CB8AC3E}">
        <p14:creationId xmlns:p14="http://schemas.microsoft.com/office/powerpoint/2010/main" val="321766236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74650" y="2133600"/>
            <a:ext cx="8435975" cy="4495800"/>
          </a:xfrm>
        </p:spPr>
        <p:txBody>
          <a:bodyPr rtlCol="0">
            <a:normAutofit fontScale="85000" lnSpcReduction="10000"/>
          </a:bodyPr>
          <a:lstStyle/>
          <a:p>
            <a:pPr marL="274320" indent="-274320" eaLnBrk="1" fontAlgn="auto" hangingPunct="1">
              <a:spcAft>
                <a:spcPts val="0"/>
              </a:spcAft>
              <a:buFont typeface="Symbol" pitchFamily="18" charset="2"/>
              <a:buChar char=""/>
              <a:defRPr/>
            </a:pPr>
            <a:r>
              <a:rPr lang="en-US" sz="3600" dirty="0" smtClean="0">
                <a:solidFill>
                  <a:srgbClr val="FFFF00"/>
                </a:solidFill>
                <a:ea typeface="+mn-ea"/>
              </a:rPr>
              <a:t>BUT</a:t>
            </a:r>
            <a:r>
              <a:rPr lang="en-US" sz="3600" dirty="0" smtClean="0">
                <a:ea typeface="+mn-ea"/>
                <a:cs typeface="+mn-cs"/>
              </a:rPr>
              <a:t>– Indicates disapproval, negates compliments, is judgmental and discourages brainstorming and sharing of ideas</a:t>
            </a:r>
          </a:p>
          <a:p>
            <a:pPr marL="274320" indent="-274320" eaLnBrk="1" fontAlgn="auto" hangingPunct="1">
              <a:spcAft>
                <a:spcPts val="0"/>
              </a:spcAft>
              <a:buFont typeface="Symbol" pitchFamily="18" charset="2"/>
              <a:buChar char=""/>
              <a:defRPr/>
            </a:pPr>
            <a:endParaRPr lang="en-US" sz="3600" dirty="0">
              <a:solidFill>
                <a:srgbClr val="FFFF00"/>
              </a:solidFill>
              <a:ea typeface="+mn-ea"/>
            </a:endParaRPr>
          </a:p>
          <a:p>
            <a:pPr marL="274320" indent="-274320" eaLnBrk="1" fontAlgn="auto" hangingPunct="1">
              <a:spcAft>
                <a:spcPts val="0"/>
              </a:spcAft>
              <a:buFont typeface="Symbol" pitchFamily="18" charset="2"/>
              <a:buChar char=""/>
              <a:defRPr/>
            </a:pPr>
            <a:r>
              <a:rPr lang="en-US" sz="3600" dirty="0" smtClean="0">
                <a:solidFill>
                  <a:srgbClr val="FFFF00"/>
                </a:solidFill>
                <a:ea typeface="+mn-ea"/>
              </a:rPr>
              <a:t>AND </a:t>
            </a:r>
            <a:r>
              <a:rPr lang="en-US" sz="3600" dirty="0" smtClean="0">
                <a:ea typeface="+mn-ea"/>
              </a:rPr>
              <a:t>– shows respect, re-enforces a compliment, and encourages brainstorming and sharing of ideas</a:t>
            </a:r>
            <a:endParaRPr lang="en-US" sz="3600" dirty="0" smtClean="0">
              <a:solidFill>
                <a:srgbClr val="FFFF00"/>
              </a:solidFill>
              <a:ea typeface="+mn-ea"/>
            </a:endParaRPr>
          </a:p>
          <a:p>
            <a:pPr marL="274320" indent="-274320" eaLnBrk="1" fontAlgn="auto" hangingPunct="1">
              <a:spcAft>
                <a:spcPts val="0"/>
              </a:spcAft>
              <a:buFont typeface="Symbol" pitchFamily="18" charset="2"/>
              <a:buChar char=""/>
              <a:defRPr/>
            </a:pPr>
            <a:r>
              <a:rPr lang="en-US" sz="3600" dirty="0" smtClean="0">
                <a:solidFill>
                  <a:srgbClr val="FFFF00"/>
                </a:solidFill>
                <a:ea typeface="+mn-ea"/>
              </a:rPr>
              <a:t> </a:t>
            </a:r>
          </a:p>
          <a:p>
            <a:pPr marL="274320" indent="-274320" eaLnBrk="1" fontAlgn="auto" hangingPunct="1">
              <a:spcAft>
                <a:spcPts val="0"/>
              </a:spcAft>
              <a:buFont typeface="Symbol" pitchFamily="18" charset="2"/>
              <a:buChar char=""/>
              <a:defRPr/>
            </a:pPr>
            <a:r>
              <a:rPr lang="en-US" sz="3600" dirty="0" smtClean="0">
                <a:ea typeface="+mn-ea"/>
                <a:cs typeface="+mn-cs"/>
              </a:rPr>
              <a:t> </a:t>
            </a:r>
          </a:p>
          <a:p>
            <a:pPr marL="274320" indent="-274320" eaLnBrk="1" fontAlgn="auto" hangingPunct="1">
              <a:spcAft>
                <a:spcPts val="0"/>
              </a:spcAft>
              <a:buFont typeface="Symbol" pitchFamily="18" charset="2"/>
              <a:buChar char=""/>
              <a:defRPr/>
            </a:pPr>
            <a:endParaRPr lang="en-US" sz="3600" dirty="0" smtClean="0">
              <a:solidFill>
                <a:srgbClr val="FFFF00"/>
              </a:solidFill>
              <a:ea typeface="+mn-ea"/>
              <a:cs typeface="+mn-cs"/>
            </a:endParaRPr>
          </a:p>
        </p:txBody>
      </p:sp>
      <p:sp>
        <p:nvSpPr>
          <p:cNvPr id="3" name="Title 2"/>
          <p:cNvSpPr>
            <a:spLocks noGrp="1"/>
          </p:cNvSpPr>
          <p:nvPr>
            <p:ph type="title"/>
          </p:nvPr>
        </p:nvSpPr>
        <p:spPr/>
        <p:txBody>
          <a:bodyPr rtlCol="0">
            <a:normAutofit fontScale="90000"/>
          </a:bodyPr>
          <a:lstStyle/>
          <a:p>
            <a:pPr eaLnBrk="1" fontAlgn="auto" hangingPunct="1">
              <a:spcAft>
                <a:spcPts val="0"/>
              </a:spcAft>
              <a:defRPr/>
            </a:pPr>
            <a:r>
              <a:rPr lang="en-US" dirty="0" smtClean="0">
                <a:solidFill>
                  <a:srgbClr val="FFFF00"/>
                </a:solidFill>
                <a:ea typeface="+mj-ea"/>
                <a:cs typeface="+mj-cs"/>
              </a:rPr>
              <a:t>Be Careful when you come to bridge</a:t>
            </a:r>
            <a:endParaRPr lang="en-US" dirty="0">
              <a:solidFill>
                <a:srgbClr val="FFFF00"/>
              </a:solidFill>
              <a:ea typeface="+mj-ea"/>
              <a:cs typeface="+mj-cs"/>
            </a:endParaRPr>
          </a:p>
        </p:txBody>
      </p:sp>
    </p:spTree>
    <p:extLst>
      <p:ext uri="{BB962C8B-B14F-4D97-AF65-F5344CB8AC3E}">
        <p14:creationId xmlns:p14="http://schemas.microsoft.com/office/powerpoint/2010/main" val="16372446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1538" y="1981200"/>
            <a:ext cx="7408862" cy="4048125"/>
          </a:xfrm>
        </p:spPr>
        <p:txBody>
          <a:bodyPr rtlCol="0">
            <a:noAutofit/>
          </a:bodyPr>
          <a:lstStyle/>
          <a:p>
            <a:pPr marL="514350" indent="-514350" eaLnBrk="1" fontAlgn="auto" hangingPunct="1">
              <a:spcAft>
                <a:spcPts val="0"/>
              </a:spcAft>
              <a:buFont typeface="Symbol" pitchFamily="18" charset="2"/>
              <a:buAutoNum type="arabicPeriod"/>
              <a:defRPr/>
            </a:pPr>
            <a:r>
              <a:rPr lang="en-US" sz="3200" b="1" dirty="0" smtClean="0">
                <a:solidFill>
                  <a:srgbClr val="FFFF00"/>
                </a:solidFill>
                <a:ea typeface="+mn-ea"/>
                <a:cs typeface="+mn-cs"/>
              </a:rPr>
              <a:t>Never say anything negative about another person in an email</a:t>
            </a:r>
            <a:r>
              <a:rPr lang="en-US" sz="3200" dirty="0" smtClean="0">
                <a:solidFill>
                  <a:srgbClr val="FFFF00"/>
                </a:solidFill>
                <a:ea typeface="+mn-ea"/>
                <a:cs typeface="+mn-cs"/>
              </a:rPr>
              <a:t>. </a:t>
            </a:r>
          </a:p>
          <a:p>
            <a:pPr eaLnBrk="1" fontAlgn="auto" hangingPunct="1">
              <a:spcAft>
                <a:spcPts val="0"/>
              </a:spcAft>
              <a:defRPr/>
            </a:pPr>
            <a:r>
              <a:rPr lang="en-US" sz="3200" dirty="0" smtClean="0">
                <a:ea typeface="+mn-ea"/>
                <a:cs typeface="+mn-cs"/>
              </a:rPr>
              <a:t>We should not criticize others </a:t>
            </a:r>
          </a:p>
          <a:p>
            <a:pPr eaLnBrk="1" fontAlgn="auto" hangingPunct="1">
              <a:spcAft>
                <a:spcPts val="0"/>
              </a:spcAft>
              <a:defRPr/>
            </a:pPr>
            <a:endParaRPr lang="en-US" dirty="0">
              <a:ea typeface="+mn-ea"/>
            </a:endParaRPr>
          </a:p>
          <a:p>
            <a:pPr eaLnBrk="1" fontAlgn="auto" hangingPunct="1">
              <a:spcAft>
                <a:spcPts val="0"/>
              </a:spcAft>
              <a:defRPr/>
            </a:pPr>
            <a:r>
              <a:rPr lang="en-US" sz="3200" dirty="0" smtClean="0">
                <a:ea typeface="+mn-ea"/>
                <a:cs typeface="+mn-cs"/>
              </a:rPr>
              <a:t>When we do, we are criticizing God.  </a:t>
            </a:r>
            <a:endParaRPr lang="en-US" sz="3200" dirty="0">
              <a:ea typeface="+mn-ea"/>
              <a:cs typeface="+mn-cs"/>
            </a:endParaRPr>
          </a:p>
        </p:txBody>
      </p:sp>
      <p:sp>
        <p:nvSpPr>
          <p:cNvPr id="3" name="Title 2"/>
          <p:cNvSpPr>
            <a:spLocks noGrp="1"/>
          </p:cNvSpPr>
          <p:nvPr>
            <p:ph type="title"/>
          </p:nvPr>
        </p:nvSpPr>
        <p:spPr/>
        <p:txBody>
          <a:bodyPr rtlCol="0">
            <a:normAutofit fontScale="90000"/>
          </a:bodyPr>
          <a:lstStyle/>
          <a:p>
            <a:pPr eaLnBrk="1" fontAlgn="auto" hangingPunct="1">
              <a:spcAft>
                <a:spcPts val="0"/>
              </a:spcAft>
              <a:defRPr/>
            </a:pPr>
            <a:r>
              <a:rPr lang="en-US" dirty="0" smtClean="0">
                <a:solidFill>
                  <a:srgbClr val="FFFF00"/>
                </a:solidFill>
                <a:ea typeface="+mj-ea"/>
                <a:cs typeface="+mj-cs"/>
              </a:rPr>
              <a:t>#2  Never say anything negative about another person</a:t>
            </a:r>
            <a:endParaRPr lang="en-US" dirty="0">
              <a:solidFill>
                <a:srgbClr val="FFFF00"/>
              </a:solidFill>
              <a:ea typeface="+mj-ea"/>
              <a:cs typeface="+mj-cs"/>
            </a:endParaRPr>
          </a:p>
        </p:txBody>
      </p:sp>
    </p:spTree>
    <p:extLst>
      <p:ext uri="{BB962C8B-B14F-4D97-AF65-F5344CB8AC3E}">
        <p14:creationId xmlns:p14="http://schemas.microsoft.com/office/powerpoint/2010/main" val="353261349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2209800"/>
          </a:xfrm>
        </p:spPr>
        <p:txBody>
          <a:bodyPr/>
          <a:lstStyle/>
          <a:p>
            <a:r>
              <a:rPr lang="en-US" dirty="0" smtClean="0">
                <a:solidFill>
                  <a:srgbClr val="FFFF00"/>
                </a:solidFill>
              </a:rPr>
              <a:t>Do you ever have a problem ?</a:t>
            </a:r>
            <a:endParaRPr lang="en-US" dirty="0">
              <a:solidFill>
                <a:srgbClr val="FFFF00"/>
              </a:solidFill>
            </a:endParaRPr>
          </a:p>
        </p:txBody>
      </p:sp>
      <p:sp>
        <p:nvSpPr>
          <p:cNvPr id="3" name="Content Placeholder 2"/>
          <p:cNvSpPr>
            <a:spLocks noGrp="1"/>
          </p:cNvSpPr>
          <p:nvPr>
            <p:ph idx="1"/>
          </p:nvPr>
        </p:nvSpPr>
        <p:spPr>
          <a:xfrm>
            <a:off x="457200" y="2667000"/>
            <a:ext cx="8229600" cy="3886200"/>
          </a:xfrm>
        </p:spPr>
        <p:txBody>
          <a:bodyPr/>
          <a:lstStyle/>
          <a:p>
            <a:r>
              <a:rPr lang="en-US" dirty="0" smtClean="0">
                <a:latin typeface="Arial"/>
                <a:cs typeface="Arial"/>
              </a:rPr>
              <a:t>With people understanding you </a:t>
            </a:r>
          </a:p>
          <a:p>
            <a:r>
              <a:rPr lang="en-US" dirty="0" smtClean="0">
                <a:latin typeface="Arial"/>
                <a:cs typeface="Arial"/>
              </a:rPr>
              <a:t>With people getting upset by what you said </a:t>
            </a:r>
            <a:endParaRPr lang="en-US" dirty="0">
              <a:latin typeface="Arial"/>
              <a:cs typeface="Arial"/>
            </a:endParaRPr>
          </a:p>
          <a:p>
            <a:r>
              <a:rPr lang="en-US" dirty="0" smtClean="0">
                <a:latin typeface="Arial"/>
                <a:cs typeface="Arial"/>
              </a:rPr>
              <a:t>You have a hard time making an apology or you make an apology… and make things worse</a:t>
            </a:r>
          </a:p>
        </p:txBody>
      </p:sp>
    </p:spTree>
    <p:extLst>
      <p:ext uri="{BB962C8B-B14F-4D97-AF65-F5344CB8AC3E}">
        <p14:creationId xmlns:p14="http://schemas.microsoft.com/office/powerpoint/2010/main" val="21870659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You read an email and see a major conflict of opinion</a:t>
            </a:r>
            <a:endParaRPr lang="en-US" dirty="0">
              <a:solidFill>
                <a:srgbClr val="FFFF00"/>
              </a:solidFill>
            </a:endParaRPr>
          </a:p>
        </p:txBody>
      </p:sp>
      <p:sp>
        <p:nvSpPr>
          <p:cNvPr id="3" name="Content Placeholder 2"/>
          <p:cNvSpPr>
            <a:spLocks noGrp="1"/>
          </p:cNvSpPr>
          <p:nvPr>
            <p:ph idx="1"/>
          </p:nvPr>
        </p:nvSpPr>
        <p:spPr/>
        <p:txBody>
          <a:bodyPr/>
          <a:lstStyle/>
          <a:p>
            <a:endParaRPr lang="en-US" sz="3600" dirty="0"/>
          </a:p>
          <a:p>
            <a:r>
              <a:rPr lang="en-US" sz="3600" dirty="0" smtClean="0"/>
              <a:t>Time for a test</a:t>
            </a:r>
          </a:p>
          <a:p>
            <a:endParaRPr lang="en-US" sz="3600" dirty="0"/>
          </a:p>
          <a:p>
            <a:r>
              <a:rPr lang="en-US" sz="3600" dirty="0" smtClean="0"/>
              <a:t>To see if I am explaining things properly</a:t>
            </a:r>
            <a:endParaRPr lang="en-US" sz="3600" dirty="0"/>
          </a:p>
        </p:txBody>
      </p:sp>
    </p:spTree>
    <p:extLst>
      <p:ext uri="{BB962C8B-B14F-4D97-AF65-F5344CB8AC3E}">
        <p14:creationId xmlns:p14="http://schemas.microsoft.com/office/powerpoint/2010/main" val="306213765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8915400" cy="1371600"/>
          </a:xfrm>
        </p:spPr>
        <p:txBody>
          <a:bodyPr/>
          <a:lstStyle/>
          <a:p>
            <a:r>
              <a:rPr lang="en-US" dirty="0" smtClean="0">
                <a:solidFill>
                  <a:srgbClr val="FFFF00"/>
                </a:solidFill>
              </a:rPr>
              <a:t>You are tempted to send an email to try to resolve a major problem</a:t>
            </a:r>
            <a:endParaRPr lang="en-US" dirty="0">
              <a:solidFill>
                <a:srgbClr val="FFFF00"/>
              </a:solidFill>
            </a:endParaRPr>
          </a:p>
        </p:txBody>
      </p:sp>
      <p:pic>
        <p:nvPicPr>
          <p:cNvPr id="4" name="Content Placeholder 3" descr="hard_working_on_computer_anim_7364.gif"/>
          <p:cNvPicPr>
            <a:picLocks noGrp="1" noChangeAspect="1"/>
          </p:cNvPicPr>
          <p:nvPr>
            <p:ph idx="1"/>
          </p:nvPr>
        </p:nvPicPr>
        <p:blipFill>
          <a:blip r:embed="rId3">
            <a:extLst>
              <a:ext uri="{28A0092B-C50C-407E-A947-70E740481C1C}">
                <a14:useLocalDpi xmlns:a14="http://schemas.microsoft.com/office/drawing/2010/main" val="0"/>
              </a:ext>
            </a:extLst>
          </a:blip>
          <a:srcRect l="-50000" r="-50000"/>
          <a:stretch>
            <a:fillRect/>
          </a:stretch>
        </p:blipFill>
        <p:spPr>
          <a:xfrm>
            <a:off x="381000" y="2057400"/>
            <a:ext cx="8229600" cy="4114800"/>
          </a:xfrm>
        </p:spPr>
      </p:pic>
    </p:spTree>
    <p:extLst>
      <p:ext uri="{BB962C8B-B14F-4D97-AF65-F5344CB8AC3E}">
        <p14:creationId xmlns:p14="http://schemas.microsoft.com/office/powerpoint/2010/main" val="119144483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What should you do ?</a:t>
            </a:r>
            <a:endParaRPr lang="en-US" dirty="0">
              <a:solidFill>
                <a:srgbClr val="FFFF00"/>
              </a:solidFill>
            </a:endParaRPr>
          </a:p>
        </p:txBody>
      </p:sp>
      <p:sp>
        <p:nvSpPr>
          <p:cNvPr id="3" name="Content Placeholder 2"/>
          <p:cNvSpPr>
            <a:spLocks noGrp="1"/>
          </p:cNvSpPr>
          <p:nvPr>
            <p:ph idx="1"/>
          </p:nvPr>
        </p:nvSpPr>
        <p:spPr/>
        <p:txBody>
          <a:bodyPr/>
          <a:lstStyle/>
          <a:p>
            <a:r>
              <a:rPr lang="en-US" dirty="0" smtClean="0"/>
              <a:t>Do not send</a:t>
            </a:r>
          </a:p>
          <a:p>
            <a:r>
              <a:rPr lang="en-US" dirty="0" smtClean="0"/>
              <a:t>If you do want to send… send it to yourself and not to others</a:t>
            </a:r>
          </a:p>
          <a:p>
            <a:r>
              <a:rPr lang="en-US" dirty="0" smtClean="0"/>
              <a:t>Wait a little while and calm down</a:t>
            </a:r>
          </a:p>
          <a:p>
            <a:r>
              <a:rPr lang="en-US" dirty="0" smtClean="0"/>
              <a:t>Sleep on in</a:t>
            </a:r>
          </a:p>
          <a:p>
            <a:r>
              <a:rPr lang="en-US" dirty="0" smtClean="0"/>
              <a:t>Remember that trying to resolve a significant problem via email does not work !</a:t>
            </a:r>
          </a:p>
          <a:p>
            <a:pPr marL="0" indent="0">
              <a:buNone/>
            </a:pPr>
            <a:endParaRPr lang="en-US" dirty="0"/>
          </a:p>
        </p:txBody>
      </p:sp>
    </p:spTree>
    <p:extLst>
      <p:ext uri="{BB962C8B-B14F-4D97-AF65-F5344CB8AC3E}">
        <p14:creationId xmlns:p14="http://schemas.microsoft.com/office/powerpoint/2010/main" val="31385500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915400" cy="1371600"/>
          </a:xfrm>
        </p:spPr>
        <p:txBody>
          <a:bodyPr/>
          <a:lstStyle/>
          <a:p>
            <a:r>
              <a:rPr lang="en-US" dirty="0" smtClean="0">
                <a:solidFill>
                  <a:srgbClr val="FFFF00"/>
                </a:solidFill>
              </a:rPr>
              <a:t>You are about to say something  negative about someone</a:t>
            </a:r>
            <a:endParaRPr lang="en-US" dirty="0">
              <a:solidFill>
                <a:srgbClr val="FFFF00"/>
              </a:solidFill>
            </a:endParaRPr>
          </a:p>
        </p:txBody>
      </p:sp>
      <p:pic>
        <p:nvPicPr>
          <p:cNvPr id="4" name="Content Placeholder 3" descr="hard_working_on_computer_anim_7364.gif"/>
          <p:cNvPicPr>
            <a:picLocks noGrp="1" noChangeAspect="1"/>
          </p:cNvPicPr>
          <p:nvPr>
            <p:ph idx="1"/>
          </p:nvPr>
        </p:nvPicPr>
        <p:blipFill>
          <a:blip r:embed="rId2">
            <a:extLst>
              <a:ext uri="{28A0092B-C50C-407E-A947-70E740481C1C}">
                <a14:useLocalDpi xmlns:a14="http://schemas.microsoft.com/office/drawing/2010/main" val="0"/>
              </a:ext>
            </a:extLst>
          </a:blip>
          <a:srcRect l="-50000" r="-50000"/>
          <a:stretch>
            <a:fillRect/>
          </a:stretch>
        </p:blipFill>
        <p:spPr/>
      </p:pic>
    </p:spTree>
    <p:extLst>
      <p:ext uri="{BB962C8B-B14F-4D97-AF65-F5344CB8AC3E}">
        <p14:creationId xmlns:p14="http://schemas.microsoft.com/office/powerpoint/2010/main" val="246069269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What should you do ?</a:t>
            </a:r>
            <a:endParaRPr lang="en-US" dirty="0">
              <a:solidFill>
                <a:srgbClr val="FFFF00"/>
              </a:solidFill>
            </a:endParaRPr>
          </a:p>
        </p:txBody>
      </p:sp>
      <p:sp>
        <p:nvSpPr>
          <p:cNvPr id="3" name="Content Placeholder 2"/>
          <p:cNvSpPr>
            <a:spLocks noGrp="1"/>
          </p:cNvSpPr>
          <p:nvPr>
            <p:ph idx="1"/>
          </p:nvPr>
        </p:nvSpPr>
        <p:spPr/>
        <p:txBody>
          <a:bodyPr/>
          <a:lstStyle/>
          <a:p>
            <a:r>
              <a:rPr lang="en-US" dirty="0" smtClean="0"/>
              <a:t>Remember</a:t>
            </a:r>
          </a:p>
          <a:p>
            <a:r>
              <a:rPr lang="en-US" dirty="0" smtClean="0"/>
              <a:t>Saying something negative by email is a permanent record and may travel around the world</a:t>
            </a:r>
          </a:p>
          <a:p>
            <a:r>
              <a:rPr lang="en-US" dirty="0" smtClean="0"/>
              <a:t>The person you are speaking to will likely hear about it sooner or later</a:t>
            </a:r>
          </a:p>
          <a:p>
            <a:r>
              <a:rPr lang="en-US" dirty="0" smtClean="0"/>
              <a:t>When we criticize another person, we are actually criticizing God</a:t>
            </a:r>
            <a:endParaRPr lang="en-US" dirty="0"/>
          </a:p>
        </p:txBody>
      </p:sp>
    </p:spTree>
    <p:extLst>
      <p:ext uri="{BB962C8B-B14F-4D97-AF65-F5344CB8AC3E}">
        <p14:creationId xmlns:p14="http://schemas.microsoft.com/office/powerpoint/2010/main" val="251045533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Content Placeholder 1"/>
          <p:cNvSpPr>
            <a:spLocks noGrp="1"/>
          </p:cNvSpPr>
          <p:nvPr>
            <p:ph idx="1"/>
          </p:nvPr>
        </p:nvSpPr>
        <p:spPr/>
        <p:txBody>
          <a:bodyPr/>
          <a:lstStyle/>
          <a:p>
            <a:pPr eaLnBrk="1" hangingPunct="1"/>
            <a:r>
              <a:rPr lang="en-US" sz="3200" dirty="0" smtClean="0">
                <a:latin typeface="Arial"/>
                <a:cs typeface="Arial"/>
              </a:rPr>
              <a:t>Best </a:t>
            </a:r>
            <a:r>
              <a:rPr lang="en-US" sz="3200" dirty="0">
                <a:latin typeface="Arial"/>
                <a:cs typeface="Arial"/>
              </a:rPr>
              <a:t>to outline a few bullet points.  </a:t>
            </a:r>
            <a:endParaRPr lang="en-US" sz="3200" dirty="0" smtClean="0">
              <a:latin typeface="Arial"/>
              <a:cs typeface="Arial"/>
            </a:endParaRPr>
          </a:p>
          <a:p>
            <a:pPr eaLnBrk="1" hangingPunct="1"/>
            <a:endParaRPr lang="en-US" dirty="0">
              <a:latin typeface="Arial"/>
              <a:cs typeface="Arial"/>
            </a:endParaRPr>
          </a:p>
          <a:p>
            <a:pPr eaLnBrk="1" hangingPunct="1"/>
            <a:r>
              <a:rPr lang="en-US" sz="3200" dirty="0" smtClean="0">
                <a:latin typeface="Arial"/>
                <a:cs typeface="Arial"/>
              </a:rPr>
              <a:t>Short </a:t>
            </a:r>
            <a:r>
              <a:rPr lang="en-US" sz="3200" dirty="0">
                <a:latin typeface="Arial"/>
                <a:cs typeface="Arial"/>
              </a:rPr>
              <a:t>concise emails take more time to </a:t>
            </a:r>
            <a:r>
              <a:rPr lang="en-US" sz="3200" dirty="0" smtClean="0">
                <a:latin typeface="Arial"/>
                <a:cs typeface="Arial"/>
              </a:rPr>
              <a:t>write.   </a:t>
            </a:r>
          </a:p>
          <a:p>
            <a:pPr eaLnBrk="1" hangingPunct="1"/>
            <a:endParaRPr lang="en-US" dirty="0">
              <a:latin typeface="Arial"/>
              <a:cs typeface="Arial"/>
            </a:endParaRPr>
          </a:p>
          <a:p>
            <a:pPr eaLnBrk="1" hangingPunct="1"/>
            <a:r>
              <a:rPr lang="en-US" sz="3200" dirty="0" smtClean="0">
                <a:latin typeface="Arial"/>
                <a:cs typeface="Arial"/>
              </a:rPr>
              <a:t>This will be appreciated </a:t>
            </a:r>
            <a:r>
              <a:rPr lang="en-US" sz="3200" dirty="0">
                <a:latin typeface="Arial"/>
                <a:cs typeface="Arial"/>
              </a:rPr>
              <a:t>by readers and shows </a:t>
            </a:r>
            <a:r>
              <a:rPr lang="en-US" sz="3200" dirty="0">
                <a:solidFill>
                  <a:srgbClr val="FFFF00"/>
                </a:solidFill>
                <a:latin typeface="Arial"/>
                <a:cs typeface="Arial"/>
              </a:rPr>
              <a:t>respect</a:t>
            </a:r>
            <a:r>
              <a:rPr lang="en-US" sz="3200" dirty="0">
                <a:latin typeface="Arial"/>
                <a:cs typeface="Arial"/>
              </a:rPr>
              <a:t> for </a:t>
            </a:r>
            <a:r>
              <a:rPr lang="en-US" sz="3200" dirty="0" smtClean="0">
                <a:latin typeface="Arial"/>
                <a:cs typeface="Arial"/>
              </a:rPr>
              <a:t>their time.  </a:t>
            </a:r>
            <a:endParaRPr lang="en-US" sz="3200" dirty="0">
              <a:latin typeface="Arial"/>
              <a:cs typeface="Arial"/>
            </a:endParaRPr>
          </a:p>
        </p:txBody>
      </p:sp>
      <p:sp>
        <p:nvSpPr>
          <p:cNvPr id="3" name="Title 2"/>
          <p:cNvSpPr>
            <a:spLocks noGrp="1"/>
          </p:cNvSpPr>
          <p:nvPr>
            <p:ph type="title"/>
          </p:nvPr>
        </p:nvSpPr>
        <p:spPr/>
        <p:txBody>
          <a:bodyPr rtlCol="0">
            <a:normAutofit/>
          </a:bodyPr>
          <a:lstStyle/>
          <a:p>
            <a:pPr eaLnBrk="1" fontAlgn="auto" hangingPunct="1">
              <a:spcAft>
                <a:spcPts val="0"/>
              </a:spcAft>
              <a:defRPr/>
            </a:pPr>
            <a:r>
              <a:rPr lang="en-US" sz="4000" dirty="0" smtClean="0">
                <a:solidFill>
                  <a:srgbClr val="FFFF00"/>
                </a:solidFill>
                <a:latin typeface="Avenir Medium"/>
                <a:cs typeface="Avenir Medium"/>
              </a:rPr>
              <a:t>3.  </a:t>
            </a:r>
            <a:r>
              <a:rPr lang="en-US" sz="4000" b="1" dirty="0">
                <a:solidFill>
                  <a:srgbClr val="FFFF00"/>
                </a:solidFill>
                <a:latin typeface="Avenir Medium"/>
                <a:cs typeface="Avenir Medium"/>
              </a:rPr>
              <a:t>Keep email short and sweet</a:t>
            </a:r>
            <a:r>
              <a:rPr lang="en-US" sz="4000" dirty="0" smtClean="0">
                <a:solidFill>
                  <a:srgbClr val="FFFF00"/>
                </a:solidFill>
                <a:latin typeface="Avenir Medium"/>
                <a:cs typeface="Avenir Medium"/>
              </a:rPr>
              <a:t>.</a:t>
            </a:r>
            <a:r>
              <a:rPr lang="en-US" sz="4000" dirty="0" smtClean="0">
                <a:solidFill>
                  <a:srgbClr val="FFFF00"/>
                </a:solidFill>
                <a:latin typeface="Avenir Medium"/>
                <a:ea typeface="+mj-ea"/>
                <a:cs typeface="Avenir Medium"/>
              </a:rPr>
              <a:t> </a:t>
            </a:r>
            <a:endParaRPr lang="en-US" sz="4000" dirty="0">
              <a:solidFill>
                <a:srgbClr val="FFFF00"/>
              </a:solidFill>
              <a:latin typeface="Avenir Medium"/>
              <a:ea typeface="+mj-ea"/>
              <a:cs typeface="Avenir Medium"/>
            </a:endParaRPr>
          </a:p>
        </p:txBody>
      </p:sp>
    </p:spTree>
    <p:extLst>
      <p:ext uri="{BB962C8B-B14F-4D97-AF65-F5344CB8AC3E}">
        <p14:creationId xmlns:p14="http://schemas.microsoft.com/office/powerpoint/2010/main" val="36756905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057400"/>
            <a:ext cx="8453438" cy="4049713"/>
          </a:xfrm>
        </p:spPr>
        <p:txBody>
          <a:bodyPr rtlCol="0">
            <a:noAutofit/>
          </a:bodyPr>
          <a:lstStyle/>
          <a:p>
            <a:pPr eaLnBrk="1" fontAlgn="auto" hangingPunct="1">
              <a:spcAft>
                <a:spcPts val="0"/>
              </a:spcAft>
              <a:defRPr/>
            </a:pPr>
            <a:r>
              <a:rPr lang="en-US" dirty="0">
                <a:latin typeface="Arial"/>
                <a:cs typeface="Arial"/>
              </a:rPr>
              <a:t>N</a:t>
            </a:r>
            <a:r>
              <a:rPr lang="en-US" dirty="0" smtClean="0">
                <a:latin typeface="Arial"/>
                <a:cs typeface="Arial"/>
              </a:rPr>
              <a:t>ever </a:t>
            </a:r>
            <a:r>
              <a:rPr lang="en-US" dirty="0">
                <a:latin typeface="Arial"/>
                <a:cs typeface="Arial"/>
              </a:rPr>
              <a:t>make 	things worse by </a:t>
            </a:r>
            <a:r>
              <a:rPr lang="en-US" dirty="0" err="1">
                <a:latin typeface="Arial"/>
                <a:cs typeface="Arial"/>
              </a:rPr>
              <a:t>BCCing</a:t>
            </a:r>
            <a:r>
              <a:rPr lang="en-US" dirty="0">
                <a:latin typeface="Arial"/>
                <a:cs typeface="Arial"/>
              </a:rPr>
              <a:t> to their boss /</a:t>
            </a:r>
            <a:r>
              <a:rPr lang="en-US" dirty="0" smtClean="0">
                <a:latin typeface="Arial"/>
                <a:cs typeface="Arial"/>
              </a:rPr>
              <a:t> supervisor or others</a:t>
            </a:r>
            <a:endParaRPr lang="en-US" sz="3200" dirty="0">
              <a:latin typeface="Arial"/>
              <a:ea typeface="+mn-ea"/>
              <a:cs typeface="Arial"/>
            </a:endParaRPr>
          </a:p>
          <a:p>
            <a:pPr eaLnBrk="1" fontAlgn="auto" hangingPunct="1">
              <a:spcAft>
                <a:spcPts val="0"/>
              </a:spcAft>
              <a:defRPr/>
            </a:pPr>
            <a:r>
              <a:rPr lang="en-US" dirty="0" smtClean="0">
                <a:latin typeface="Arial"/>
                <a:ea typeface="+mn-ea"/>
                <a:cs typeface="Arial"/>
              </a:rPr>
              <a:t>Another tip is to first calm down, or sleep on things, or read a few time before sending.  Hopefully we will not send negative email</a:t>
            </a:r>
          </a:p>
          <a:p>
            <a:pPr eaLnBrk="1" fontAlgn="auto" hangingPunct="1">
              <a:spcAft>
                <a:spcPts val="0"/>
              </a:spcAft>
              <a:defRPr/>
            </a:pPr>
            <a:r>
              <a:rPr lang="en-US" sz="3200" dirty="0" smtClean="0">
                <a:latin typeface="Arial"/>
                <a:ea typeface="+mn-ea"/>
                <a:cs typeface="Arial"/>
              </a:rPr>
              <a:t>Or before sending to others just send negative email to yourself and imagine how it would feel if you were the person being criticized.</a:t>
            </a:r>
          </a:p>
          <a:p>
            <a:pPr marL="0" indent="0" eaLnBrk="1" fontAlgn="auto" hangingPunct="1">
              <a:spcAft>
                <a:spcPts val="0"/>
              </a:spcAft>
              <a:buFont typeface="Symbol" pitchFamily="18" charset="2"/>
              <a:buNone/>
              <a:defRPr/>
            </a:pPr>
            <a:r>
              <a:rPr lang="en-US" sz="3200" dirty="0">
                <a:latin typeface="Arial"/>
                <a:ea typeface="+mn-ea"/>
                <a:cs typeface="Arial"/>
              </a:rPr>
              <a:t> </a:t>
            </a:r>
          </a:p>
        </p:txBody>
      </p:sp>
      <p:sp>
        <p:nvSpPr>
          <p:cNvPr id="3" name="Title 2"/>
          <p:cNvSpPr>
            <a:spLocks noGrp="1"/>
          </p:cNvSpPr>
          <p:nvPr>
            <p:ph type="title"/>
          </p:nvPr>
        </p:nvSpPr>
        <p:spPr/>
        <p:txBody>
          <a:bodyPr rtlCol="0">
            <a:normAutofit fontScale="90000"/>
          </a:bodyPr>
          <a:lstStyle/>
          <a:p>
            <a:pPr eaLnBrk="1" fontAlgn="auto" hangingPunct="1">
              <a:spcAft>
                <a:spcPts val="0"/>
              </a:spcAft>
              <a:defRPr/>
            </a:pPr>
            <a:r>
              <a:rPr lang="en-US" b="1" dirty="0" smtClean="0">
                <a:solidFill>
                  <a:srgbClr val="FFFF00"/>
                </a:solidFill>
                <a:latin typeface="Avenir Medium"/>
                <a:cs typeface="Avenir Medium"/>
              </a:rPr>
              <a:t>3. If </a:t>
            </a:r>
            <a:r>
              <a:rPr lang="en-US" b="1" dirty="0">
                <a:solidFill>
                  <a:srgbClr val="FFFF00"/>
                </a:solidFill>
                <a:latin typeface="Avenir Medium"/>
                <a:cs typeface="Avenir Medium"/>
              </a:rPr>
              <a:t>we say something </a:t>
            </a:r>
            <a:r>
              <a:rPr lang="en-US" b="1" dirty="0" smtClean="0">
                <a:solidFill>
                  <a:srgbClr val="FFFF00"/>
                </a:solidFill>
                <a:latin typeface="Avenir Medium"/>
                <a:cs typeface="Avenir Medium"/>
              </a:rPr>
              <a:t>negative</a:t>
            </a:r>
            <a:br>
              <a:rPr lang="en-US" b="1" dirty="0" smtClean="0">
                <a:solidFill>
                  <a:srgbClr val="FFFF00"/>
                </a:solidFill>
                <a:latin typeface="Avenir Medium"/>
                <a:cs typeface="Avenir Medium"/>
              </a:rPr>
            </a:br>
            <a:r>
              <a:rPr lang="en-US" b="1" dirty="0" smtClean="0">
                <a:solidFill>
                  <a:srgbClr val="FFFF00"/>
                </a:solidFill>
                <a:latin typeface="Avenir Medium"/>
                <a:cs typeface="Avenir Medium"/>
              </a:rPr>
              <a:t>(not recommended) </a:t>
            </a:r>
            <a:endParaRPr lang="en-US" dirty="0">
              <a:solidFill>
                <a:srgbClr val="FFFF00"/>
              </a:solidFill>
              <a:latin typeface="Avenir Medium"/>
              <a:ea typeface="+mj-ea"/>
              <a:cs typeface="Avenir Medium"/>
            </a:endParaRPr>
          </a:p>
        </p:txBody>
      </p:sp>
    </p:spTree>
    <p:extLst>
      <p:ext uri="{BB962C8B-B14F-4D97-AF65-F5344CB8AC3E}">
        <p14:creationId xmlns:p14="http://schemas.microsoft.com/office/powerpoint/2010/main" val="28338277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606675"/>
            <a:ext cx="8453438" cy="4049713"/>
          </a:xfrm>
        </p:spPr>
        <p:txBody>
          <a:bodyPr rtlCol="0">
            <a:noAutofit/>
          </a:bodyPr>
          <a:lstStyle/>
          <a:p>
            <a:pPr marL="0" indent="0" eaLnBrk="1" fontAlgn="auto" hangingPunct="1">
              <a:spcAft>
                <a:spcPts val="0"/>
              </a:spcAft>
              <a:buFont typeface="Symbol" charset="0"/>
              <a:buNone/>
              <a:defRPr/>
            </a:pPr>
            <a:r>
              <a:rPr lang="en-US" sz="3200" b="1" dirty="0" smtClean="0">
                <a:ea typeface="+mn-ea"/>
                <a:cs typeface="+mn-cs"/>
              </a:rPr>
              <a:t> When you compliment someone in an email, remember to CC as many others as appropriate, </a:t>
            </a:r>
            <a:r>
              <a:rPr lang="en-US" sz="3200" dirty="0" smtClean="0">
                <a:ea typeface="+mn-ea"/>
                <a:cs typeface="+mn-cs"/>
              </a:rPr>
              <a:t>for example their center president, and other officers or devotees. </a:t>
            </a:r>
            <a:endParaRPr lang="en-US" sz="3200" dirty="0">
              <a:ea typeface="+mn-ea"/>
              <a:cs typeface="+mn-cs"/>
            </a:endParaRPr>
          </a:p>
        </p:txBody>
      </p:sp>
      <p:sp>
        <p:nvSpPr>
          <p:cNvPr id="3" name="Title 2"/>
          <p:cNvSpPr>
            <a:spLocks noGrp="1"/>
          </p:cNvSpPr>
          <p:nvPr>
            <p:ph type="title"/>
          </p:nvPr>
        </p:nvSpPr>
        <p:spPr/>
        <p:txBody>
          <a:bodyPr rtlCol="0">
            <a:normAutofit fontScale="90000"/>
          </a:bodyPr>
          <a:lstStyle/>
          <a:p>
            <a:pPr eaLnBrk="1" fontAlgn="auto" hangingPunct="1">
              <a:spcAft>
                <a:spcPts val="0"/>
              </a:spcAft>
              <a:defRPr/>
            </a:pPr>
            <a:r>
              <a:rPr lang="en-US" b="1" dirty="0" smtClean="0">
                <a:solidFill>
                  <a:srgbClr val="FFFF00"/>
                </a:solidFill>
                <a:latin typeface="Avenir Medium"/>
                <a:cs typeface="Avenir Medium"/>
              </a:rPr>
              <a:t>4.  Giving compliments by email</a:t>
            </a:r>
            <a:br>
              <a:rPr lang="en-US" b="1" dirty="0" smtClean="0">
                <a:solidFill>
                  <a:srgbClr val="FFFF00"/>
                </a:solidFill>
                <a:latin typeface="Avenir Medium"/>
                <a:cs typeface="Avenir Medium"/>
              </a:rPr>
            </a:br>
            <a:r>
              <a:rPr lang="en-US" b="1" dirty="0" smtClean="0">
                <a:solidFill>
                  <a:srgbClr val="FFFF00"/>
                </a:solidFill>
                <a:latin typeface="Avenir Medium"/>
                <a:cs typeface="Avenir Medium"/>
              </a:rPr>
              <a:t>is encouraged</a:t>
            </a:r>
            <a:endParaRPr lang="en-US" dirty="0">
              <a:solidFill>
                <a:srgbClr val="FFFF00"/>
              </a:solidFill>
              <a:latin typeface="Avenir Medium"/>
              <a:ea typeface="+mj-ea"/>
              <a:cs typeface="Avenir Medium"/>
            </a:endParaRPr>
          </a:p>
        </p:txBody>
      </p:sp>
    </p:spTree>
    <p:extLst>
      <p:ext uri="{BB962C8B-B14F-4D97-AF65-F5344CB8AC3E}">
        <p14:creationId xmlns:p14="http://schemas.microsoft.com/office/powerpoint/2010/main" val="291829001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1905000"/>
            <a:ext cx="8029575" cy="4571999"/>
          </a:xfrm>
        </p:spPr>
        <p:txBody>
          <a:bodyPr rtlCol="0">
            <a:noAutofit/>
          </a:bodyPr>
          <a:lstStyle/>
          <a:p>
            <a:pPr eaLnBrk="1" fontAlgn="auto" hangingPunct="1">
              <a:spcAft>
                <a:spcPts val="0"/>
              </a:spcAft>
              <a:defRPr/>
            </a:pPr>
            <a:r>
              <a:rPr lang="en-US" sz="3200" dirty="0" smtClean="0">
                <a:ea typeface="+mn-ea"/>
                <a:cs typeface="+mn-cs"/>
              </a:rPr>
              <a:t>Also do not forget to put something in Subject line. </a:t>
            </a:r>
          </a:p>
          <a:p>
            <a:pPr eaLnBrk="1" fontAlgn="auto" hangingPunct="1">
              <a:spcAft>
                <a:spcPts val="0"/>
              </a:spcAft>
              <a:defRPr/>
            </a:pPr>
            <a:r>
              <a:rPr lang="en-US" sz="3200" dirty="0" smtClean="0">
                <a:ea typeface="+mn-ea"/>
                <a:cs typeface="+mn-cs"/>
              </a:rPr>
              <a:t>If email chain changes topic, </a:t>
            </a:r>
            <a:r>
              <a:rPr lang="en-US" sz="3200" b="1" dirty="0" smtClean="0">
                <a:solidFill>
                  <a:srgbClr val="FFFF00"/>
                </a:solidFill>
                <a:ea typeface="+mn-ea"/>
                <a:cs typeface="+mn-cs"/>
              </a:rPr>
              <a:t>change the</a:t>
            </a:r>
            <a:r>
              <a:rPr lang="en-US" sz="3200" dirty="0" smtClean="0">
                <a:solidFill>
                  <a:srgbClr val="FFFF00"/>
                </a:solidFill>
                <a:ea typeface="+mn-ea"/>
                <a:cs typeface="+mn-cs"/>
              </a:rPr>
              <a:t> </a:t>
            </a:r>
            <a:r>
              <a:rPr lang="en-US" sz="3200" b="1" dirty="0">
                <a:solidFill>
                  <a:srgbClr val="FFFF00"/>
                </a:solidFill>
                <a:ea typeface="+mn-ea"/>
                <a:cs typeface="+mn-cs"/>
              </a:rPr>
              <a:t>s</a:t>
            </a:r>
            <a:r>
              <a:rPr lang="en-US" sz="3200" b="1" dirty="0" smtClean="0">
                <a:solidFill>
                  <a:srgbClr val="FFFF00"/>
                </a:solidFill>
                <a:ea typeface="+mn-ea"/>
                <a:cs typeface="+mn-cs"/>
              </a:rPr>
              <a:t>ubject line heading</a:t>
            </a:r>
            <a:r>
              <a:rPr lang="en-US" sz="3200" dirty="0" smtClean="0">
                <a:solidFill>
                  <a:srgbClr val="FFFF00"/>
                </a:solidFill>
                <a:ea typeface="+mn-ea"/>
                <a:cs typeface="+mn-cs"/>
              </a:rPr>
              <a:t>. </a:t>
            </a:r>
          </a:p>
          <a:p>
            <a:pPr eaLnBrk="1" fontAlgn="auto" hangingPunct="1">
              <a:spcAft>
                <a:spcPts val="0"/>
              </a:spcAft>
              <a:defRPr/>
            </a:pPr>
            <a:r>
              <a:rPr lang="en-US" dirty="0" smtClean="0">
                <a:ea typeface="+mn-ea"/>
              </a:rPr>
              <a:t>If all emails tied together, we may need to start another email in order to change the subject line heading</a:t>
            </a:r>
            <a:endParaRPr lang="en-US" sz="3200" dirty="0" smtClean="0">
              <a:ea typeface="+mn-ea"/>
            </a:endParaRPr>
          </a:p>
          <a:p>
            <a:pPr eaLnBrk="1" fontAlgn="auto" hangingPunct="1">
              <a:spcAft>
                <a:spcPts val="0"/>
              </a:spcAft>
              <a:defRPr/>
            </a:pPr>
            <a:r>
              <a:rPr lang="en-US" sz="3200" dirty="0" smtClean="0">
                <a:ea typeface="+mn-ea"/>
                <a:cs typeface="+mn-cs"/>
              </a:rPr>
              <a:t>All </a:t>
            </a:r>
            <a:r>
              <a:rPr lang="en-US" dirty="0">
                <a:ea typeface="+mn-ea"/>
              </a:rPr>
              <a:t>T</a:t>
            </a:r>
            <a:r>
              <a:rPr lang="en-US" sz="3200" dirty="0" smtClean="0">
                <a:ea typeface="+mn-ea"/>
                <a:cs typeface="+mn-cs"/>
              </a:rPr>
              <a:t>his will help </a:t>
            </a:r>
            <a:r>
              <a:rPr lang="en-US" dirty="0" smtClean="0">
                <a:ea typeface="+mn-ea"/>
              </a:rPr>
              <a:t>us </a:t>
            </a:r>
            <a:r>
              <a:rPr lang="en-US" sz="3200" dirty="0" smtClean="0">
                <a:ea typeface="+mn-ea"/>
                <a:cs typeface="+mn-cs"/>
              </a:rPr>
              <a:t>when searching for a specific email topic in the future.</a:t>
            </a:r>
            <a:endParaRPr lang="en-US" sz="3200" dirty="0">
              <a:ea typeface="+mn-ea"/>
              <a:cs typeface="+mn-cs"/>
            </a:endParaRPr>
          </a:p>
        </p:txBody>
      </p:sp>
      <p:sp>
        <p:nvSpPr>
          <p:cNvPr id="3" name="Title 2"/>
          <p:cNvSpPr>
            <a:spLocks noGrp="1"/>
          </p:cNvSpPr>
          <p:nvPr>
            <p:ph type="title"/>
          </p:nvPr>
        </p:nvSpPr>
        <p:spPr/>
        <p:txBody>
          <a:bodyPr rtlCol="0">
            <a:normAutofit fontScale="90000"/>
          </a:bodyPr>
          <a:lstStyle/>
          <a:p>
            <a:pPr eaLnBrk="1" fontAlgn="auto" hangingPunct="1">
              <a:spcAft>
                <a:spcPts val="0"/>
              </a:spcAft>
              <a:defRPr/>
            </a:pPr>
            <a:r>
              <a:rPr lang="en-US" b="1" dirty="0" smtClean="0">
                <a:solidFill>
                  <a:srgbClr val="FFFF00"/>
                </a:solidFill>
                <a:latin typeface="Avenir Medium"/>
                <a:cs typeface="Avenir Medium"/>
              </a:rPr>
              <a:t>5. Subject </a:t>
            </a:r>
            <a:r>
              <a:rPr lang="en-US" b="1" dirty="0">
                <a:solidFill>
                  <a:srgbClr val="FFFF00"/>
                </a:solidFill>
                <a:latin typeface="Avenir Medium"/>
                <a:cs typeface="Avenir Medium"/>
              </a:rPr>
              <a:t>line should be simple and summarize content of email</a:t>
            </a:r>
            <a:endParaRPr lang="en-US" dirty="0">
              <a:solidFill>
                <a:srgbClr val="FFFF00"/>
              </a:solidFill>
              <a:latin typeface="Avenir Medium"/>
              <a:ea typeface="+mj-ea"/>
              <a:cs typeface="Avenir Medium"/>
            </a:endParaRPr>
          </a:p>
        </p:txBody>
      </p:sp>
    </p:spTree>
    <p:extLst>
      <p:ext uri="{BB962C8B-B14F-4D97-AF65-F5344CB8AC3E}">
        <p14:creationId xmlns:p14="http://schemas.microsoft.com/office/powerpoint/2010/main" val="13664352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1538" y="2209800"/>
            <a:ext cx="8029575" cy="3916363"/>
          </a:xfrm>
        </p:spPr>
        <p:txBody>
          <a:bodyPr rtlCol="0">
            <a:normAutofit lnSpcReduction="10000"/>
          </a:bodyPr>
          <a:lstStyle/>
          <a:p>
            <a:pPr eaLnBrk="1" fontAlgn="auto" hangingPunct="1">
              <a:spcAft>
                <a:spcPts val="0"/>
              </a:spcAft>
              <a:defRPr/>
            </a:pPr>
            <a:r>
              <a:rPr lang="en-US" sz="3600" dirty="0" smtClean="0"/>
              <a:t>Do not </a:t>
            </a:r>
            <a:r>
              <a:rPr lang="en-US" sz="3600" dirty="0"/>
              <a:t>include others, use your best </a:t>
            </a:r>
            <a:r>
              <a:rPr lang="en-US" sz="3600" dirty="0" smtClean="0"/>
              <a:t>judgment </a:t>
            </a:r>
            <a:endParaRPr lang="en-US" sz="3600" dirty="0"/>
          </a:p>
          <a:p>
            <a:pPr eaLnBrk="1" fontAlgn="auto" hangingPunct="1">
              <a:spcAft>
                <a:spcPts val="0"/>
              </a:spcAft>
              <a:defRPr/>
            </a:pPr>
            <a:r>
              <a:rPr lang="en-US" sz="3600" dirty="0" smtClean="0"/>
              <a:t>Don’t </a:t>
            </a:r>
            <a:r>
              <a:rPr lang="en-US" sz="3600" dirty="0"/>
              <a:t>forget to CC those that need to </a:t>
            </a:r>
            <a:r>
              <a:rPr lang="en-US" sz="3600" dirty="0" smtClean="0"/>
              <a:t>know</a:t>
            </a:r>
          </a:p>
          <a:p>
            <a:pPr eaLnBrk="1" fontAlgn="auto" hangingPunct="1">
              <a:spcAft>
                <a:spcPts val="0"/>
              </a:spcAft>
              <a:defRPr/>
            </a:pPr>
            <a:r>
              <a:rPr lang="en-US" sz="3600" dirty="0" smtClean="0"/>
              <a:t>Forward </a:t>
            </a:r>
            <a:r>
              <a:rPr lang="en-US" sz="3600" dirty="0"/>
              <a:t>an email </a:t>
            </a:r>
            <a:r>
              <a:rPr lang="en-US" sz="3600" dirty="0" smtClean="0"/>
              <a:t>to </a:t>
            </a:r>
            <a:r>
              <a:rPr lang="en-US" sz="3600" dirty="0"/>
              <a:t>those who </a:t>
            </a:r>
            <a:r>
              <a:rPr lang="en-US" sz="3600" dirty="0" smtClean="0"/>
              <a:t>need </a:t>
            </a:r>
            <a:r>
              <a:rPr lang="en-US" sz="3600" dirty="0"/>
              <a:t>to know if they were not initially </a:t>
            </a:r>
            <a:r>
              <a:rPr lang="en-US" sz="3600" dirty="0" smtClean="0"/>
              <a:t>included</a:t>
            </a:r>
            <a:endParaRPr lang="en-US" sz="3600" dirty="0"/>
          </a:p>
        </p:txBody>
      </p:sp>
      <p:sp>
        <p:nvSpPr>
          <p:cNvPr id="3" name="Title 2"/>
          <p:cNvSpPr>
            <a:spLocks noGrp="1"/>
          </p:cNvSpPr>
          <p:nvPr>
            <p:ph type="title"/>
          </p:nvPr>
        </p:nvSpPr>
        <p:spPr/>
        <p:txBody>
          <a:bodyPr rtlCol="0">
            <a:normAutofit fontScale="90000"/>
          </a:bodyPr>
          <a:lstStyle/>
          <a:p>
            <a:pPr eaLnBrk="1" fontAlgn="auto" hangingPunct="1">
              <a:spcAft>
                <a:spcPts val="0"/>
              </a:spcAft>
              <a:defRPr/>
            </a:pPr>
            <a:r>
              <a:rPr lang="en-US" dirty="0" smtClean="0">
                <a:solidFill>
                  <a:srgbClr val="FFFF00"/>
                </a:solidFill>
                <a:latin typeface="Avenir Medium"/>
                <a:ea typeface="+mj-ea"/>
                <a:cs typeface="Avenir Medium"/>
              </a:rPr>
              <a:t>6. </a:t>
            </a:r>
            <a:r>
              <a:rPr lang="en-US" b="1" dirty="0" smtClean="0">
                <a:solidFill>
                  <a:srgbClr val="FFFF00"/>
                </a:solidFill>
                <a:latin typeface="Avenir Medium"/>
                <a:cs typeface="Avenir Medium"/>
              </a:rPr>
              <a:t>CC </a:t>
            </a:r>
            <a:r>
              <a:rPr lang="en-US" b="1" dirty="0">
                <a:solidFill>
                  <a:srgbClr val="FFFF00"/>
                </a:solidFill>
                <a:latin typeface="Avenir Medium"/>
                <a:cs typeface="Avenir Medium"/>
              </a:rPr>
              <a:t>only those who need to </a:t>
            </a:r>
            <a:r>
              <a:rPr lang="en-US" b="1" dirty="0" smtClean="0">
                <a:solidFill>
                  <a:srgbClr val="FFFF00"/>
                </a:solidFill>
                <a:latin typeface="Avenir Medium"/>
                <a:cs typeface="Avenir Medium"/>
              </a:rPr>
              <a:t>know</a:t>
            </a:r>
            <a:endParaRPr lang="en-US" dirty="0">
              <a:solidFill>
                <a:srgbClr val="FFFF00"/>
              </a:solidFill>
              <a:latin typeface="Avenir Medium"/>
              <a:ea typeface="+mj-ea"/>
              <a:cs typeface="Avenir Medium"/>
            </a:endParaRPr>
          </a:p>
        </p:txBody>
      </p:sp>
    </p:spTree>
    <p:extLst>
      <p:ext uri="{BB962C8B-B14F-4D97-AF65-F5344CB8AC3E}">
        <p14:creationId xmlns:p14="http://schemas.microsoft.com/office/powerpoint/2010/main" val="353807777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2209800"/>
          </a:xfrm>
        </p:spPr>
        <p:txBody>
          <a:bodyPr/>
          <a:lstStyle/>
          <a:p>
            <a:r>
              <a:rPr lang="en-US" dirty="0" smtClean="0">
                <a:solidFill>
                  <a:srgbClr val="FFFF00"/>
                </a:solidFill>
              </a:rPr>
              <a:t>Do you ever have a problem ?</a:t>
            </a:r>
            <a:endParaRPr lang="en-US" dirty="0">
              <a:solidFill>
                <a:srgbClr val="FFFF00"/>
              </a:solidFill>
            </a:endParaRPr>
          </a:p>
        </p:txBody>
      </p:sp>
      <p:sp>
        <p:nvSpPr>
          <p:cNvPr id="3" name="Content Placeholder 2"/>
          <p:cNvSpPr>
            <a:spLocks noGrp="1"/>
          </p:cNvSpPr>
          <p:nvPr>
            <p:ph idx="1"/>
          </p:nvPr>
        </p:nvSpPr>
        <p:spPr>
          <a:xfrm>
            <a:off x="457200" y="2667000"/>
            <a:ext cx="8229600" cy="3886200"/>
          </a:xfrm>
        </p:spPr>
        <p:txBody>
          <a:bodyPr/>
          <a:lstStyle/>
          <a:p>
            <a:r>
              <a:rPr lang="en-US" dirty="0" smtClean="0">
                <a:latin typeface="Arial"/>
                <a:cs typeface="Arial"/>
              </a:rPr>
              <a:t>You give people good advice and they do not seem to appreciate it or act like they did not even want or need your advice.</a:t>
            </a:r>
          </a:p>
          <a:p>
            <a:r>
              <a:rPr lang="en-US" dirty="0" smtClean="0">
                <a:latin typeface="Arial"/>
                <a:cs typeface="Arial"/>
              </a:rPr>
              <a:t>Your communication with friends or family members is not as good as you would like it to be.</a:t>
            </a:r>
          </a:p>
        </p:txBody>
      </p:sp>
    </p:spTree>
    <p:extLst>
      <p:ext uri="{BB962C8B-B14F-4D97-AF65-F5344CB8AC3E}">
        <p14:creationId xmlns:p14="http://schemas.microsoft.com/office/powerpoint/2010/main" val="842229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1538" y="2209800"/>
            <a:ext cx="8029575" cy="3916363"/>
          </a:xfrm>
        </p:spPr>
        <p:txBody>
          <a:bodyPr rtlCol="0">
            <a:normAutofit/>
          </a:bodyPr>
          <a:lstStyle/>
          <a:p>
            <a:pPr eaLnBrk="1" fontAlgn="auto" hangingPunct="1">
              <a:spcAft>
                <a:spcPts val="0"/>
              </a:spcAft>
              <a:defRPr/>
            </a:pPr>
            <a:r>
              <a:rPr lang="en-US" sz="3600" dirty="0" smtClean="0"/>
              <a:t>Let them know why you are doing this.</a:t>
            </a:r>
          </a:p>
          <a:p>
            <a:pPr eaLnBrk="1" fontAlgn="auto" hangingPunct="1">
              <a:spcAft>
                <a:spcPts val="0"/>
              </a:spcAft>
              <a:defRPr/>
            </a:pPr>
            <a:r>
              <a:rPr lang="en-US" sz="3600" dirty="0" smtClean="0"/>
              <a:t>For example, “I forgot to copy you on this email initially.”</a:t>
            </a:r>
            <a:endParaRPr lang="en-US" sz="3600" dirty="0"/>
          </a:p>
        </p:txBody>
      </p:sp>
      <p:sp>
        <p:nvSpPr>
          <p:cNvPr id="3" name="Title 2"/>
          <p:cNvSpPr>
            <a:spLocks noGrp="1"/>
          </p:cNvSpPr>
          <p:nvPr>
            <p:ph type="title"/>
          </p:nvPr>
        </p:nvSpPr>
        <p:spPr/>
        <p:txBody>
          <a:bodyPr rtlCol="0">
            <a:normAutofit fontScale="90000"/>
          </a:bodyPr>
          <a:lstStyle/>
          <a:p>
            <a:pPr eaLnBrk="1" fontAlgn="auto" hangingPunct="1">
              <a:spcAft>
                <a:spcPts val="0"/>
              </a:spcAft>
              <a:defRPr/>
            </a:pPr>
            <a:r>
              <a:rPr lang="en-US" dirty="0" smtClean="0">
                <a:solidFill>
                  <a:srgbClr val="FFFF00"/>
                </a:solidFill>
                <a:latin typeface="Avenir Medium"/>
                <a:ea typeface="+mj-ea"/>
                <a:cs typeface="Avenir Medium"/>
              </a:rPr>
              <a:t>7. If you Forward an email to someone</a:t>
            </a:r>
            <a:endParaRPr lang="en-US" dirty="0">
              <a:solidFill>
                <a:srgbClr val="FFFF00"/>
              </a:solidFill>
              <a:latin typeface="Avenir Medium"/>
              <a:ea typeface="+mj-ea"/>
              <a:cs typeface="Avenir Medium"/>
            </a:endParaRPr>
          </a:p>
        </p:txBody>
      </p:sp>
    </p:spTree>
    <p:extLst>
      <p:ext uri="{BB962C8B-B14F-4D97-AF65-F5344CB8AC3E}">
        <p14:creationId xmlns:p14="http://schemas.microsoft.com/office/powerpoint/2010/main" val="204293394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49288" y="2255837"/>
            <a:ext cx="8251825" cy="4144963"/>
          </a:xfrm>
        </p:spPr>
        <p:txBody>
          <a:bodyPr rtlCol="0">
            <a:normAutofit fontScale="92500"/>
          </a:bodyPr>
          <a:lstStyle/>
          <a:p>
            <a:pPr marL="0" indent="0" eaLnBrk="1" fontAlgn="auto" hangingPunct="1">
              <a:spcAft>
                <a:spcPts val="0"/>
              </a:spcAft>
              <a:buFont typeface="Symbol" pitchFamily="18" charset="2"/>
              <a:buNone/>
              <a:defRPr/>
            </a:pPr>
            <a:r>
              <a:rPr lang="en-US" sz="3600" dirty="0" smtClean="0"/>
              <a:t>This </a:t>
            </a:r>
            <a:r>
              <a:rPr lang="en-US" sz="3600" dirty="0"/>
              <a:t>can best be accomplished by putting all </a:t>
            </a:r>
            <a:r>
              <a:rPr lang="en-US" sz="3600" dirty="0" smtClean="0"/>
              <a:t>the email </a:t>
            </a:r>
            <a:r>
              <a:rPr lang="en-US" sz="3600" dirty="0"/>
              <a:t>addresses in BCC </a:t>
            </a:r>
            <a:r>
              <a:rPr lang="en-US" sz="3600" dirty="0" smtClean="0"/>
              <a:t>section. </a:t>
            </a:r>
          </a:p>
          <a:p>
            <a:pPr marL="0" indent="0" eaLnBrk="1" fontAlgn="auto" hangingPunct="1">
              <a:spcAft>
                <a:spcPts val="0"/>
              </a:spcAft>
              <a:buFont typeface="Symbol" pitchFamily="18" charset="2"/>
              <a:buNone/>
              <a:defRPr/>
            </a:pPr>
            <a:endParaRPr lang="en-US" sz="3600" dirty="0" smtClean="0"/>
          </a:p>
          <a:p>
            <a:pPr marL="0" indent="0" eaLnBrk="1" fontAlgn="auto" hangingPunct="1">
              <a:spcAft>
                <a:spcPts val="0"/>
              </a:spcAft>
              <a:buFont typeface="Symbol" pitchFamily="18" charset="2"/>
              <a:buNone/>
              <a:defRPr/>
            </a:pPr>
            <a:r>
              <a:rPr lang="en-US" sz="3600" dirty="0" smtClean="0"/>
              <a:t>Next in the body of the email, mention who </a:t>
            </a:r>
            <a:r>
              <a:rPr lang="en-US" sz="3600" dirty="0"/>
              <a:t>is receiving.  “To all </a:t>
            </a:r>
            <a:r>
              <a:rPr lang="en-US" sz="3600" dirty="0" smtClean="0"/>
              <a:t>center members” or to which ever group you are sending to.</a:t>
            </a:r>
            <a:endParaRPr lang="en-US" sz="3600" dirty="0"/>
          </a:p>
        </p:txBody>
      </p:sp>
      <p:sp>
        <p:nvSpPr>
          <p:cNvPr id="3" name="Title 2"/>
          <p:cNvSpPr>
            <a:spLocks noGrp="1"/>
          </p:cNvSpPr>
          <p:nvPr>
            <p:ph type="title"/>
          </p:nvPr>
        </p:nvSpPr>
        <p:spPr/>
        <p:txBody>
          <a:bodyPr rtlCol="0">
            <a:normAutofit fontScale="90000"/>
          </a:bodyPr>
          <a:lstStyle/>
          <a:p>
            <a:pPr marL="0" indent="0" eaLnBrk="1" fontAlgn="auto" hangingPunct="1">
              <a:spcAft>
                <a:spcPts val="0"/>
              </a:spcAft>
              <a:defRPr/>
            </a:pPr>
            <a:r>
              <a:rPr lang="en-US" b="1" dirty="0">
                <a:solidFill>
                  <a:srgbClr val="FFFF00"/>
                </a:solidFill>
                <a:latin typeface="Avenir Medium"/>
                <a:cs typeface="Avenir Medium"/>
              </a:rPr>
              <a:t>8.     Do not share </a:t>
            </a:r>
            <a:r>
              <a:rPr lang="en-US" b="1" dirty="0" err="1">
                <a:solidFill>
                  <a:srgbClr val="FFFF00"/>
                </a:solidFill>
                <a:latin typeface="Avenir Medium"/>
                <a:cs typeface="Avenir Medium"/>
              </a:rPr>
              <a:t>Sai</a:t>
            </a:r>
            <a:r>
              <a:rPr lang="en-US" b="1" dirty="0">
                <a:solidFill>
                  <a:srgbClr val="FFFF00"/>
                </a:solidFill>
                <a:latin typeface="Avenir Medium"/>
                <a:cs typeface="Avenir Medium"/>
              </a:rPr>
              <a:t> Organization email addresses</a:t>
            </a:r>
            <a:endParaRPr lang="en-US" dirty="0">
              <a:solidFill>
                <a:srgbClr val="FFFF00"/>
              </a:solidFill>
              <a:latin typeface="Avenir Medium"/>
              <a:cs typeface="Avenir Medium"/>
            </a:endParaRPr>
          </a:p>
        </p:txBody>
      </p:sp>
    </p:spTree>
    <p:extLst>
      <p:ext uri="{BB962C8B-B14F-4D97-AF65-F5344CB8AC3E}">
        <p14:creationId xmlns:p14="http://schemas.microsoft.com/office/powerpoint/2010/main" val="269028976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Content Placeholder 1"/>
          <p:cNvSpPr>
            <a:spLocks noGrp="1"/>
          </p:cNvSpPr>
          <p:nvPr>
            <p:ph idx="1"/>
          </p:nvPr>
        </p:nvSpPr>
        <p:spPr>
          <a:xfrm>
            <a:off x="649288" y="2181225"/>
            <a:ext cx="8251825" cy="3937000"/>
          </a:xfrm>
        </p:spPr>
        <p:txBody>
          <a:bodyPr/>
          <a:lstStyle/>
          <a:p>
            <a:pPr marL="0" indent="0" eaLnBrk="1" hangingPunct="1">
              <a:buFont typeface="Symbol" charset="0"/>
              <a:buNone/>
            </a:pPr>
            <a:r>
              <a:rPr lang="en-US" sz="3200" dirty="0" smtClean="0">
                <a:latin typeface="Candara" charset="0"/>
              </a:rPr>
              <a:t>We should double check to make sure </a:t>
            </a:r>
            <a:r>
              <a:rPr lang="en-US" dirty="0" smtClean="0">
                <a:latin typeface="Candara" charset="0"/>
              </a:rPr>
              <a:t>we </a:t>
            </a:r>
            <a:r>
              <a:rPr lang="en-US" sz="3200" dirty="0" smtClean="0">
                <a:latin typeface="Candara" charset="0"/>
              </a:rPr>
              <a:t>have attached the document or pictures we meant to attach to this email.</a:t>
            </a:r>
            <a:endParaRPr lang="en-US" sz="3200" dirty="0">
              <a:latin typeface="Candara" charset="0"/>
            </a:endParaRPr>
          </a:p>
          <a:p>
            <a:pPr marL="0" indent="0" eaLnBrk="1" hangingPunct="1">
              <a:buFont typeface="Symbol" charset="0"/>
              <a:buNone/>
            </a:pPr>
            <a:r>
              <a:rPr lang="en-US" sz="3200" dirty="0">
                <a:latin typeface="Candara" charset="0"/>
              </a:rPr>
              <a:t>	</a:t>
            </a:r>
          </a:p>
        </p:txBody>
      </p:sp>
      <p:sp>
        <p:nvSpPr>
          <p:cNvPr id="3" name="Title 2"/>
          <p:cNvSpPr>
            <a:spLocks noGrp="1"/>
          </p:cNvSpPr>
          <p:nvPr>
            <p:ph type="title"/>
          </p:nvPr>
        </p:nvSpPr>
        <p:spPr>
          <a:xfrm>
            <a:off x="381000" y="304800"/>
            <a:ext cx="8229600" cy="1371600"/>
          </a:xfrm>
        </p:spPr>
        <p:txBody>
          <a:bodyPr rtlCol="0">
            <a:normAutofit fontScale="90000"/>
          </a:bodyPr>
          <a:lstStyle/>
          <a:p>
            <a:pPr eaLnBrk="1" fontAlgn="auto" hangingPunct="1">
              <a:spcAft>
                <a:spcPts val="0"/>
              </a:spcAft>
              <a:defRPr/>
            </a:pPr>
            <a:r>
              <a:rPr lang="en-US" b="1" dirty="0">
                <a:solidFill>
                  <a:srgbClr val="FFFF00"/>
                </a:solidFill>
                <a:latin typeface="Avenir Medium"/>
                <a:cs typeface="Avenir Medium"/>
              </a:rPr>
              <a:t>9</a:t>
            </a:r>
            <a:r>
              <a:rPr lang="en-US" b="1" dirty="0" smtClean="0">
                <a:solidFill>
                  <a:srgbClr val="FFFF00"/>
                </a:solidFill>
                <a:latin typeface="Avenir Medium"/>
                <a:cs typeface="Avenir Medium"/>
              </a:rPr>
              <a:t>.  </a:t>
            </a:r>
            <a:r>
              <a:rPr lang="en-US" b="1" dirty="0">
                <a:solidFill>
                  <a:srgbClr val="FFFF00"/>
                </a:solidFill>
                <a:latin typeface="Avenir Medium"/>
                <a:cs typeface="Avenir Medium"/>
              </a:rPr>
              <a:t>When we refer to an attachment </a:t>
            </a:r>
            <a:r>
              <a:rPr lang="en-US" b="1" dirty="0" smtClean="0">
                <a:solidFill>
                  <a:srgbClr val="FFFF00"/>
                </a:solidFill>
                <a:latin typeface="Avenir Medium"/>
                <a:cs typeface="Avenir Medium"/>
              </a:rPr>
              <a:t>in </a:t>
            </a:r>
            <a:r>
              <a:rPr lang="en-US" b="1" dirty="0">
                <a:solidFill>
                  <a:srgbClr val="FFFF00"/>
                </a:solidFill>
                <a:latin typeface="Avenir Medium"/>
                <a:cs typeface="Avenir Medium"/>
              </a:rPr>
              <a:t>our </a:t>
            </a:r>
            <a:r>
              <a:rPr lang="en-US" b="1" dirty="0" smtClean="0">
                <a:solidFill>
                  <a:srgbClr val="FFFF00"/>
                </a:solidFill>
                <a:latin typeface="Avenir Medium"/>
                <a:cs typeface="Avenir Medium"/>
              </a:rPr>
              <a:t>email</a:t>
            </a:r>
            <a:endParaRPr lang="en-US" dirty="0">
              <a:solidFill>
                <a:srgbClr val="FFFF00"/>
              </a:solidFill>
              <a:latin typeface="Avenir Medium"/>
              <a:ea typeface="+mj-ea"/>
              <a:cs typeface="Avenir Medium"/>
            </a:endParaRPr>
          </a:p>
        </p:txBody>
      </p:sp>
    </p:spTree>
    <p:extLst>
      <p:ext uri="{BB962C8B-B14F-4D97-AF65-F5344CB8AC3E}">
        <p14:creationId xmlns:p14="http://schemas.microsoft.com/office/powerpoint/2010/main" val="263284704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Content Placeholder 1"/>
          <p:cNvSpPr>
            <a:spLocks noGrp="1"/>
          </p:cNvSpPr>
          <p:nvPr>
            <p:ph idx="1"/>
          </p:nvPr>
        </p:nvSpPr>
        <p:spPr>
          <a:xfrm>
            <a:off x="649288" y="2181225"/>
            <a:ext cx="8251825" cy="3937000"/>
          </a:xfrm>
        </p:spPr>
        <p:txBody>
          <a:bodyPr/>
          <a:lstStyle/>
          <a:p>
            <a:pPr eaLnBrk="1" hangingPunct="1"/>
            <a:r>
              <a:rPr lang="en-US" dirty="0" smtClean="0">
                <a:latin typeface="Candara" charset="0"/>
              </a:rPr>
              <a:t>The </a:t>
            </a:r>
            <a:r>
              <a:rPr lang="en-US" dirty="0">
                <a:latin typeface="Candara" charset="0"/>
              </a:rPr>
              <a:t>info we copy and paste may be </a:t>
            </a:r>
            <a:r>
              <a:rPr lang="en-US" dirty="0" smtClean="0">
                <a:latin typeface="Candara" charset="0"/>
              </a:rPr>
              <a:t>incorrect.</a:t>
            </a:r>
          </a:p>
          <a:p>
            <a:pPr eaLnBrk="1" hangingPunct="1"/>
            <a:r>
              <a:rPr lang="en-US" dirty="0" smtClean="0">
                <a:latin typeface="Candara" charset="0"/>
              </a:rPr>
              <a:t>Or out of date and no longer useful</a:t>
            </a:r>
          </a:p>
          <a:p>
            <a:pPr eaLnBrk="1" hangingPunct="1"/>
            <a:r>
              <a:rPr lang="en-US" dirty="0" smtClean="0">
                <a:latin typeface="Candara" charset="0"/>
              </a:rPr>
              <a:t> Or may have something negative or something we would normally not place in email.</a:t>
            </a:r>
            <a:endParaRPr lang="en-US" dirty="0">
              <a:latin typeface="Candara" charset="0"/>
            </a:endParaRPr>
          </a:p>
        </p:txBody>
      </p:sp>
      <p:sp>
        <p:nvSpPr>
          <p:cNvPr id="3" name="Title 2"/>
          <p:cNvSpPr>
            <a:spLocks noGrp="1"/>
          </p:cNvSpPr>
          <p:nvPr>
            <p:ph type="title"/>
          </p:nvPr>
        </p:nvSpPr>
        <p:spPr>
          <a:xfrm>
            <a:off x="381000" y="304800"/>
            <a:ext cx="8229600" cy="1371600"/>
          </a:xfrm>
        </p:spPr>
        <p:txBody>
          <a:bodyPr rtlCol="0">
            <a:normAutofit fontScale="90000"/>
          </a:bodyPr>
          <a:lstStyle/>
          <a:p>
            <a:pPr eaLnBrk="1" fontAlgn="auto" hangingPunct="1">
              <a:spcAft>
                <a:spcPts val="0"/>
              </a:spcAft>
              <a:defRPr/>
            </a:pPr>
            <a:r>
              <a:rPr lang="en-US" b="1" dirty="0" smtClean="0">
                <a:solidFill>
                  <a:srgbClr val="FFFF00"/>
                </a:solidFill>
                <a:latin typeface="Avenir Medium"/>
                <a:cs typeface="Avenir Medium"/>
              </a:rPr>
              <a:t>10.  </a:t>
            </a:r>
            <a:r>
              <a:rPr lang="en-US" b="1" dirty="0">
                <a:solidFill>
                  <a:srgbClr val="FFFF00"/>
                </a:solidFill>
                <a:latin typeface="Avenir Medium"/>
                <a:cs typeface="Avenir Medium"/>
              </a:rPr>
              <a:t>Be careful about copying and pasting</a:t>
            </a:r>
            <a:endParaRPr lang="en-US" dirty="0">
              <a:solidFill>
                <a:srgbClr val="FFFF00"/>
              </a:solidFill>
              <a:latin typeface="Avenir Medium"/>
              <a:ea typeface="+mj-ea"/>
              <a:cs typeface="Avenir Medium"/>
            </a:endParaRPr>
          </a:p>
        </p:txBody>
      </p:sp>
    </p:spTree>
    <p:extLst>
      <p:ext uri="{BB962C8B-B14F-4D97-AF65-F5344CB8AC3E}">
        <p14:creationId xmlns:p14="http://schemas.microsoft.com/office/powerpoint/2010/main" val="98203546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Content Placeholder 1"/>
          <p:cNvSpPr>
            <a:spLocks noGrp="1"/>
          </p:cNvSpPr>
          <p:nvPr>
            <p:ph idx="1"/>
          </p:nvPr>
        </p:nvSpPr>
        <p:spPr>
          <a:xfrm>
            <a:off x="649288" y="2181225"/>
            <a:ext cx="8251825" cy="3937000"/>
          </a:xfrm>
        </p:spPr>
        <p:txBody>
          <a:bodyPr/>
          <a:lstStyle/>
          <a:p>
            <a:pPr eaLnBrk="1" hangingPunct="1"/>
            <a:r>
              <a:rPr lang="en-US" dirty="0" smtClean="0">
                <a:latin typeface="Arial"/>
                <a:cs typeface="Arial"/>
              </a:rPr>
              <a:t>Our </a:t>
            </a:r>
            <a:r>
              <a:rPr lang="en-US" dirty="0">
                <a:latin typeface="Arial"/>
                <a:cs typeface="Arial"/>
              </a:rPr>
              <a:t>signature should reflect our official </a:t>
            </a:r>
            <a:r>
              <a:rPr lang="en-US" dirty="0" smtClean="0">
                <a:latin typeface="Arial"/>
                <a:cs typeface="Arial"/>
              </a:rPr>
              <a:t>position.</a:t>
            </a:r>
          </a:p>
          <a:p>
            <a:pPr eaLnBrk="1" hangingPunct="1"/>
            <a:endParaRPr lang="en-US" sz="3200" dirty="0">
              <a:latin typeface="Arial"/>
              <a:cs typeface="Arial"/>
            </a:endParaRPr>
          </a:p>
          <a:p>
            <a:pPr eaLnBrk="1" hangingPunct="1"/>
            <a:r>
              <a:rPr lang="en-US" dirty="0" smtClean="0">
                <a:latin typeface="Arial"/>
                <a:cs typeface="Arial"/>
              </a:rPr>
              <a:t>An example</a:t>
            </a:r>
          </a:p>
          <a:p>
            <a:pPr eaLnBrk="1" hangingPunct="1"/>
            <a:endParaRPr lang="en-US" sz="3200" dirty="0">
              <a:latin typeface="Arial"/>
              <a:cs typeface="Arial"/>
            </a:endParaRPr>
          </a:p>
          <a:p>
            <a:pPr eaLnBrk="1" hangingPunct="1"/>
            <a:r>
              <a:rPr lang="en-US" dirty="0" smtClean="0">
                <a:latin typeface="Arial"/>
                <a:cs typeface="Arial"/>
              </a:rPr>
              <a:t>Dr. Joe Phaneuf</a:t>
            </a:r>
          </a:p>
          <a:p>
            <a:pPr marL="0" indent="0" eaLnBrk="1" hangingPunct="1">
              <a:buNone/>
            </a:pPr>
            <a:r>
              <a:rPr lang="en-US" sz="3200" dirty="0" smtClean="0">
                <a:latin typeface="Arial"/>
                <a:cs typeface="Arial"/>
              </a:rPr>
              <a:t>   Chairman, USA Medical Committee</a:t>
            </a:r>
            <a:endParaRPr lang="en-US" sz="3200" dirty="0">
              <a:latin typeface="Arial"/>
              <a:cs typeface="Arial"/>
            </a:endParaRPr>
          </a:p>
        </p:txBody>
      </p:sp>
      <p:sp>
        <p:nvSpPr>
          <p:cNvPr id="3" name="Title 2"/>
          <p:cNvSpPr>
            <a:spLocks noGrp="1"/>
          </p:cNvSpPr>
          <p:nvPr>
            <p:ph type="title"/>
          </p:nvPr>
        </p:nvSpPr>
        <p:spPr>
          <a:xfrm>
            <a:off x="381000" y="304800"/>
            <a:ext cx="8229600" cy="1371600"/>
          </a:xfrm>
        </p:spPr>
        <p:txBody>
          <a:bodyPr rtlCol="0">
            <a:normAutofit fontScale="90000"/>
          </a:bodyPr>
          <a:lstStyle/>
          <a:p>
            <a:pPr marL="0" indent="0" eaLnBrk="1" hangingPunct="1"/>
            <a:r>
              <a:rPr lang="en-US" b="1" dirty="0" smtClean="0">
                <a:solidFill>
                  <a:srgbClr val="FFFF00"/>
                </a:solidFill>
                <a:latin typeface="Avenir Medium"/>
                <a:cs typeface="Avenir Medium"/>
              </a:rPr>
              <a:t>11. </a:t>
            </a:r>
            <a:r>
              <a:rPr lang="en-US" b="1" dirty="0">
                <a:solidFill>
                  <a:srgbClr val="FFFF00"/>
                </a:solidFill>
                <a:latin typeface="Avenir Medium"/>
                <a:cs typeface="Avenir Medium"/>
              </a:rPr>
              <a:t>For official e-mail </a:t>
            </a:r>
            <a:r>
              <a:rPr lang="en-US" b="1" dirty="0" smtClean="0">
                <a:solidFill>
                  <a:srgbClr val="FFFF00"/>
                </a:solidFill>
                <a:latin typeface="Avenir Medium"/>
                <a:cs typeface="Avenir Medium"/>
              </a:rPr>
              <a:t>correspondence</a:t>
            </a:r>
            <a:r>
              <a:rPr lang="en-US" dirty="0">
                <a:solidFill>
                  <a:srgbClr val="FFFF00"/>
                </a:solidFill>
                <a:latin typeface="Candara" charset="0"/>
              </a:rPr>
              <a:t>	</a:t>
            </a:r>
          </a:p>
        </p:txBody>
      </p:sp>
    </p:spTree>
    <p:extLst>
      <p:ext uri="{BB962C8B-B14F-4D97-AF65-F5344CB8AC3E}">
        <p14:creationId xmlns:p14="http://schemas.microsoft.com/office/powerpoint/2010/main" val="223285820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Content Placeholder 1"/>
          <p:cNvSpPr>
            <a:spLocks noGrp="1"/>
          </p:cNvSpPr>
          <p:nvPr>
            <p:ph idx="1"/>
          </p:nvPr>
        </p:nvSpPr>
        <p:spPr>
          <a:xfrm>
            <a:off x="649288" y="1981200"/>
            <a:ext cx="8251825" cy="3937000"/>
          </a:xfrm>
        </p:spPr>
        <p:txBody>
          <a:bodyPr/>
          <a:lstStyle/>
          <a:p>
            <a:pPr eaLnBrk="1" hangingPunct="1"/>
            <a:r>
              <a:rPr lang="en-US" dirty="0" smtClean="0">
                <a:latin typeface="Arial"/>
                <a:cs typeface="Arial"/>
              </a:rPr>
              <a:t>Most of the time it should not be done</a:t>
            </a:r>
          </a:p>
          <a:p>
            <a:pPr eaLnBrk="1" hangingPunct="1"/>
            <a:endParaRPr lang="en-US" sz="3200" dirty="0">
              <a:latin typeface="Arial"/>
              <a:cs typeface="Arial"/>
            </a:endParaRPr>
          </a:p>
          <a:p>
            <a:pPr eaLnBrk="1" hangingPunct="1"/>
            <a:r>
              <a:rPr lang="en-US" dirty="0" smtClean="0">
                <a:latin typeface="Arial"/>
                <a:cs typeface="Arial"/>
              </a:rPr>
              <a:t>It may clutter up the inbox of hundreds of people who do not need to know</a:t>
            </a:r>
          </a:p>
          <a:p>
            <a:pPr eaLnBrk="1" hangingPunct="1"/>
            <a:endParaRPr lang="en-US" sz="3200" dirty="0">
              <a:latin typeface="Arial"/>
              <a:cs typeface="Arial"/>
            </a:endParaRPr>
          </a:p>
          <a:p>
            <a:pPr eaLnBrk="1" hangingPunct="1"/>
            <a:r>
              <a:rPr lang="en-US" dirty="0" smtClean="0">
                <a:latin typeface="Arial"/>
                <a:cs typeface="Arial"/>
              </a:rPr>
              <a:t>It is appropriate to hit the Reply All Button for many smaller groups or at other times.  We should think twice before doing.</a:t>
            </a:r>
            <a:endParaRPr lang="en-US" sz="3200" dirty="0">
              <a:latin typeface="Arial"/>
              <a:cs typeface="Arial"/>
            </a:endParaRPr>
          </a:p>
        </p:txBody>
      </p:sp>
      <p:sp>
        <p:nvSpPr>
          <p:cNvPr id="3" name="Title 2"/>
          <p:cNvSpPr>
            <a:spLocks noGrp="1"/>
          </p:cNvSpPr>
          <p:nvPr>
            <p:ph type="title"/>
          </p:nvPr>
        </p:nvSpPr>
        <p:spPr>
          <a:xfrm>
            <a:off x="381000" y="304800"/>
            <a:ext cx="8229600" cy="1371600"/>
          </a:xfrm>
        </p:spPr>
        <p:txBody>
          <a:bodyPr rtlCol="0">
            <a:normAutofit fontScale="90000"/>
          </a:bodyPr>
          <a:lstStyle/>
          <a:p>
            <a:pPr marL="0" indent="0" eaLnBrk="1" hangingPunct="1"/>
            <a:r>
              <a:rPr lang="en-US" b="1" dirty="0" smtClean="0">
                <a:solidFill>
                  <a:srgbClr val="FFFF00"/>
                </a:solidFill>
                <a:latin typeface="Avenir Medium"/>
                <a:cs typeface="Avenir Medium"/>
              </a:rPr>
              <a:t>12.  Be Very Careful about hitting the Reply All Button !</a:t>
            </a:r>
            <a:r>
              <a:rPr lang="en-US" dirty="0">
                <a:solidFill>
                  <a:srgbClr val="FFFF00"/>
                </a:solidFill>
                <a:latin typeface="Candara" charset="0"/>
              </a:rPr>
              <a:t>	</a:t>
            </a:r>
          </a:p>
        </p:txBody>
      </p:sp>
    </p:spTree>
    <p:extLst>
      <p:ext uri="{BB962C8B-B14F-4D97-AF65-F5344CB8AC3E}">
        <p14:creationId xmlns:p14="http://schemas.microsoft.com/office/powerpoint/2010/main" val="4776838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Content Placeholder 1"/>
          <p:cNvSpPr>
            <a:spLocks noGrp="1"/>
          </p:cNvSpPr>
          <p:nvPr>
            <p:ph idx="1"/>
          </p:nvPr>
        </p:nvSpPr>
        <p:spPr>
          <a:xfrm>
            <a:off x="649288" y="1981200"/>
            <a:ext cx="8251825" cy="3937000"/>
          </a:xfrm>
        </p:spPr>
        <p:txBody>
          <a:bodyPr/>
          <a:lstStyle/>
          <a:p>
            <a:pPr eaLnBrk="1" hangingPunct="1"/>
            <a:r>
              <a:rPr lang="en-US" dirty="0" smtClean="0">
                <a:latin typeface="Arial"/>
                <a:cs typeface="Arial"/>
              </a:rPr>
              <a:t>IS THE EMAIL EQUIVALENT OF SHOUTING AT SOMEONE</a:t>
            </a:r>
          </a:p>
          <a:p>
            <a:pPr eaLnBrk="1" hangingPunct="1"/>
            <a:endParaRPr lang="en-US" sz="3200" dirty="0">
              <a:latin typeface="Arial"/>
              <a:cs typeface="Arial"/>
            </a:endParaRPr>
          </a:p>
          <a:p>
            <a:pPr lvl="4" eaLnBrk="1" hangingPunct="1"/>
            <a:r>
              <a:rPr lang="en-US" dirty="0" smtClean="0">
                <a:latin typeface="Arial"/>
                <a:cs typeface="Arial"/>
              </a:rPr>
              <a:t> </a:t>
            </a:r>
          </a:p>
          <a:p>
            <a:pPr eaLnBrk="1" hangingPunct="1"/>
            <a:endParaRPr lang="en-US" sz="3200" dirty="0">
              <a:latin typeface="Arial"/>
              <a:cs typeface="Arial"/>
            </a:endParaRPr>
          </a:p>
          <a:p>
            <a:pPr lvl="8"/>
            <a:r>
              <a:rPr lang="en-US" dirty="0" smtClean="0">
                <a:latin typeface="Arial"/>
                <a:cs typeface="Arial"/>
              </a:rPr>
              <a:t> </a:t>
            </a:r>
            <a:endParaRPr lang="en-US" sz="2000" dirty="0">
              <a:latin typeface="Arial"/>
              <a:cs typeface="Arial"/>
            </a:endParaRPr>
          </a:p>
        </p:txBody>
      </p:sp>
      <p:sp>
        <p:nvSpPr>
          <p:cNvPr id="3" name="Title 2"/>
          <p:cNvSpPr>
            <a:spLocks noGrp="1"/>
          </p:cNvSpPr>
          <p:nvPr>
            <p:ph type="title"/>
          </p:nvPr>
        </p:nvSpPr>
        <p:spPr>
          <a:xfrm>
            <a:off x="381000" y="304800"/>
            <a:ext cx="8229600" cy="1371600"/>
          </a:xfrm>
        </p:spPr>
        <p:txBody>
          <a:bodyPr rtlCol="0">
            <a:normAutofit/>
          </a:bodyPr>
          <a:lstStyle/>
          <a:p>
            <a:pPr marL="0" indent="0" eaLnBrk="1" hangingPunct="1"/>
            <a:r>
              <a:rPr lang="en-US" b="1" dirty="0" smtClean="0">
                <a:solidFill>
                  <a:srgbClr val="FFFF00"/>
                </a:solidFill>
                <a:latin typeface="Avenir Medium"/>
                <a:cs typeface="Avenir Medium"/>
              </a:rPr>
              <a:t>13.  All Capital Letters</a:t>
            </a:r>
            <a:r>
              <a:rPr lang="en-US" dirty="0">
                <a:solidFill>
                  <a:srgbClr val="FFFF00"/>
                </a:solidFill>
                <a:latin typeface="Candara" charset="0"/>
              </a:rPr>
              <a:t>	</a:t>
            </a:r>
          </a:p>
        </p:txBody>
      </p:sp>
    </p:spTree>
    <p:extLst>
      <p:ext uri="{BB962C8B-B14F-4D97-AF65-F5344CB8AC3E}">
        <p14:creationId xmlns:p14="http://schemas.microsoft.com/office/powerpoint/2010/main" val="371683304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Content Placeholder 1"/>
          <p:cNvSpPr>
            <a:spLocks noGrp="1"/>
          </p:cNvSpPr>
          <p:nvPr>
            <p:ph idx="1"/>
          </p:nvPr>
        </p:nvSpPr>
        <p:spPr>
          <a:xfrm>
            <a:off x="649288" y="1882775"/>
            <a:ext cx="8251825" cy="4365625"/>
          </a:xfrm>
        </p:spPr>
        <p:txBody>
          <a:bodyPr/>
          <a:lstStyle/>
          <a:p>
            <a:pPr eaLnBrk="1" hangingPunct="1"/>
            <a:r>
              <a:rPr lang="en-US" dirty="0" smtClean="0">
                <a:latin typeface="Arial"/>
                <a:cs typeface="Arial"/>
              </a:rPr>
              <a:t>In Mexico </a:t>
            </a:r>
            <a:r>
              <a:rPr lang="en-US" dirty="0">
                <a:latin typeface="Arial"/>
                <a:cs typeface="Arial"/>
              </a:rPr>
              <a:t>they already have this.  </a:t>
            </a:r>
            <a:endParaRPr lang="en-US" dirty="0" smtClean="0">
              <a:latin typeface="Arial"/>
              <a:cs typeface="Arial"/>
            </a:endParaRPr>
          </a:p>
          <a:p>
            <a:pPr eaLnBrk="1" hangingPunct="1"/>
            <a:endParaRPr lang="en-US" dirty="0">
              <a:latin typeface="Arial"/>
              <a:cs typeface="Arial"/>
            </a:endParaRPr>
          </a:p>
          <a:p>
            <a:pPr eaLnBrk="1" hangingPunct="1"/>
            <a:r>
              <a:rPr lang="en-US" dirty="0" smtClean="0">
                <a:latin typeface="Arial"/>
                <a:cs typeface="Arial"/>
              </a:rPr>
              <a:t>The President of the Sathya </a:t>
            </a:r>
            <a:r>
              <a:rPr lang="en-US" dirty="0" err="1" smtClean="0">
                <a:latin typeface="Arial"/>
                <a:cs typeface="Arial"/>
              </a:rPr>
              <a:t>Sai</a:t>
            </a:r>
            <a:r>
              <a:rPr lang="en-US" dirty="0" smtClean="0">
                <a:latin typeface="Arial"/>
                <a:cs typeface="Arial"/>
              </a:rPr>
              <a:t> Organization in Mexico is Oscar </a:t>
            </a:r>
            <a:r>
              <a:rPr lang="en-US" dirty="0" err="1">
                <a:latin typeface="Arial"/>
                <a:cs typeface="Arial"/>
              </a:rPr>
              <a:t>Morado</a:t>
            </a:r>
            <a:r>
              <a:rPr lang="en-US" dirty="0">
                <a:latin typeface="Arial"/>
                <a:cs typeface="Arial"/>
              </a:rPr>
              <a:t> </a:t>
            </a:r>
            <a:r>
              <a:rPr lang="en-US" dirty="0" err="1" smtClean="0">
                <a:latin typeface="Arial"/>
                <a:cs typeface="Arial"/>
              </a:rPr>
              <a:t>Ochao</a:t>
            </a:r>
            <a:r>
              <a:rPr lang="en-US" dirty="0" smtClean="0">
                <a:latin typeface="Arial"/>
                <a:cs typeface="Arial"/>
              </a:rPr>
              <a:t>.</a:t>
            </a:r>
          </a:p>
          <a:p>
            <a:pPr eaLnBrk="1" hangingPunct="1"/>
            <a:endParaRPr lang="en-US" dirty="0">
              <a:latin typeface="Arial"/>
              <a:cs typeface="Arial"/>
            </a:endParaRPr>
          </a:p>
          <a:p>
            <a:pPr eaLnBrk="1" hangingPunct="1"/>
            <a:r>
              <a:rPr lang="en-US" dirty="0" smtClean="0">
                <a:latin typeface="Arial"/>
                <a:cs typeface="Arial"/>
              </a:rPr>
              <a:t>For official email correspondence he </a:t>
            </a:r>
            <a:r>
              <a:rPr lang="en-US" dirty="0">
                <a:latin typeface="Arial"/>
                <a:cs typeface="Arial"/>
              </a:rPr>
              <a:t>uses </a:t>
            </a:r>
            <a:r>
              <a:rPr lang="en-US" dirty="0" err="1">
                <a:latin typeface="Arial"/>
                <a:cs typeface="Arial"/>
              </a:rPr>
              <a:t>presidencia.nal@</a:t>
            </a:r>
            <a:r>
              <a:rPr lang="en-US" dirty="0" err="1" smtClean="0">
                <a:latin typeface="Arial"/>
                <a:cs typeface="Arial"/>
              </a:rPr>
              <a:t>sathyasai.org.mx</a:t>
            </a:r>
            <a:endParaRPr lang="en-US" sz="3200" dirty="0">
              <a:latin typeface="Arial"/>
              <a:cs typeface="Arial"/>
            </a:endParaRPr>
          </a:p>
        </p:txBody>
      </p:sp>
      <p:sp>
        <p:nvSpPr>
          <p:cNvPr id="3" name="Title 2"/>
          <p:cNvSpPr>
            <a:spLocks noGrp="1"/>
          </p:cNvSpPr>
          <p:nvPr>
            <p:ph type="title"/>
          </p:nvPr>
        </p:nvSpPr>
        <p:spPr>
          <a:xfrm>
            <a:off x="0" y="381000"/>
            <a:ext cx="9144000" cy="1371600"/>
          </a:xfrm>
        </p:spPr>
        <p:txBody>
          <a:bodyPr rtlCol="0">
            <a:normAutofit fontScale="90000"/>
          </a:bodyPr>
          <a:lstStyle/>
          <a:p>
            <a:pPr eaLnBrk="1" fontAlgn="auto" hangingPunct="1">
              <a:spcAft>
                <a:spcPts val="0"/>
              </a:spcAft>
              <a:defRPr/>
            </a:pPr>
            <a:r>
              <a:rPr lang="en-US" dirty="0" smtClean="0">
                <a:solidFill>
                  <a:srgbClr val="FFFF00"/>
                </a:solidFill>
                <a:ea typeface="+mj-ea"/>
                <a:cs typeface="+mj-cs"/>
              </a:rPr>
              <a:t>14.  In future we may all have an official </a:t>
            </a:r>
            <a:r>
              <a:rPr lang="en-US" dirty="0" err="1" smtClean="0">
                <a:solidFill>
                  <a:srgbClr val="FFFF00"/>
                </a:solidFill>
                <a:ea typeface="+mj-ea"/>
                <a:cs typeface="+mj-cs"/>
              </a:rPr>
              <a:t>Sai</a:t>
            </a:r>
            <a:r>
              <a:rPr lang="en-US" dirty="0" smtClean="0">
                <a:solidFill>
                  <a:srgbClr val="FFFF00"/>
                </a:solidFill>
                <a:ea typeface="+mj-ea"/>
                <a:cs typeface="+mj-cs"/>
              </a:rPr>
              <a:t> Organization email address</a:t>
            </a:r>
            <a:endParaRPr lang="en-US" dirty="0">
              <a:solidFill>
                <a:srgbClr val="FFFF00"/>
              </a:solidFill>
              <a:ea typeface="+mj-ea"/>
              <a:cs typeface="+mj-cs"/>
            </a:endParaRPr>
          </a:p>
        </p:txBody>
      </p:sp>
    </p:spTree>
    <p:extLst>
      <p:ext uri="{BB962C8B-B14F-4D97-AF65-F5344CB8AC3E}">
        <p14:creationId xmlns:p14="http://schemas.microsoft.com/office/powerpoint/2010/main" val="304595921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Content Placeholder 1"/>
          <p:cNvSpPr>
            <a:spLocks noGrp="1"/>
          </p:cNvSpPr>
          <p:nvPr>
            <p:ph idx="1"/>
          </p:nvPr>
        </p:nvSpPr>
        <p:spPr>
          <a:xfrm>
            <a:off x="649288" y="1882775"/>
            <a:ext cx="8251825" cy="4365625"/>
          </a:xfrm>
        </p:spPr>
        <p:txBody>
          <a:bodyPr/>
          <a:lstStyle/>
          <a:p>
            <a:pPr eaLnBrk="1" hangingPunct="1"/>
            <a:r>
              <a:rPr lang="en-US" sz="3200" dirty="0" smtClean="0">
                <a:latin typeface="Arial"/>
                <a:cs typeface="Arial"/>
              </a:rPr>
              <a:t>Multiple </a:t>
            </a:r>
            <a:r>
              <a:rPr lang="en-US" sz="3200" dirty="0">
                <a:latin typeface="Arial"/>
                <a:cs typeface="Arial"/>
              </a:rPr>
              <a:t>email addresses for same person causes more problems than we can imagine.</a:t>
            </a:r>
          </a:p>
          <a:p>
            <a:pPr eaLnBrk="1" hangingPunct="1"/>
            <a:endParaRPr lang="en-US" sz="3200" dirty="0">
              <a:latin typeface="Arial"/>
              <a:cs typeface="Arial"/>
            </a:endParaRPr>
          </a:p>
          <a:p>
            <a:pPr eaLnBrk="1" hangingPunct="1"/>
            <a:r>
              <a:rPr lang="en-US" sz="3200" dirty="0" smtClean="0">
                <a:latin typeface="Arial"/>
                <a:cs typeface="Arial"/>
              </a:rPr>
              <a:t>One example would be when we receive an email from someone and use the last email address they have used to search for past emails from them</a:t>
            </a:r>
            <a:r>
              <a:rPr lang="en-US" sz="3200" dirty="0" smtClean="0">
                <a:latin typeface="Candara" charset="0"/>
              </a:rPr>
              <a:t>.</a:t>
            </a:r>
            <a:r>
              <a:rPr lang="en-US" sz="3200" dirty="0">
                <a:latin typeface="Candara" charset="0"/>
              </a:rPr>
              <a:t>	</a:t>
            </a:r>
          </a:p>
        </p:txBody>
      </p:sp>
      <p:sp>
        <p:nvSpPr>
          <p:cNvPr id="3" name="Title 2"/>
          <p:cNvSpPr>
            <a:spLocks noGrp="1"/>
          </p:cNvSpPr>
          <p:nvPr>
            <p:ph type="title"/>
          </p:nvPr>
        </p:nvSpPr>
        <p:spPr/>
        <p:txBody>
          <a:bodyPr rtlCol="0">
            <a:normAutofit/>
          </a:bodyPr>
          <a:lstStyle/>
          <a:p>
            <a:pPr marL="0" indent="0" eaLnBrk="1" hangingPunct="1"/>
            <a:r>
              <a:rPr lang="en-US" sz="4000" dirty="0" smtClean="0">
                <a:solidFill>
                  <a:srgbClr val="FFFF00"/>
                </a:solidFill>
                <a:latin typeface="Avenir Medium"/>
                <a:cs typeface="Avenir Medium"/>
              </a:rPr>
              <a:t>15.  Just Use One Email Address</a:t>
            </a:r>
            <a:r>
              <a:rPr lang="en-US" sz="4000" dirty="0" smtClean="0">
                <a:latin typeface="Avenir Medium"/>
                <a:cs typeface="Avenir Medium"/>
              </a:rPr>
              <a:t> </a:t>
            </a:r>
            <a:endParaRPr lang="en-US" sz="4000" dirty="0">
              <a:solidFill>
                <a:srgbClr val="FFFF00"/>
              </a:solidFill>
              <a:latin typeface="Avenir Medium"/>
              <a:ea typeface="+mj-ea"/>
              <a:cs typeface="Avenir Medium"/>
            </a:endParaRPr>
          </a:p>
        </p:txBody>
      </p:sp>
    </p:spTree>
    <p:extLst>
      <p:ext uri="{BB962C8B-B14F-4D97-AF65-F5344CB8AC3E}">
        <p14:creationId xmlns:p14="http://schemas.microsoft.com/office/powerpoint/2010/main" val="40884116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a:defRPr/>
            </a:pPr>
            <a:r>
              <a:rPr lang="en-US" i="1" dirty="0" smtClean="0">
                <a:solidFill>
                  <a:srgbClr val="FFFF00"/>
                </a:solidFill>
                <a:ea typeface="+mj-ea"/>
              </a:rPr>
              <a:t> Before we speak, we should make sure that we</a:t>
            </a:r>
          </a:p>
        </p:txBody>
      </p:sp>
      <p:sp>
        <p:nvSpPr>
          <p:cNvPr id="35843" name="Rectangle 3"/>
          <p:cNvSpPr>
            <a:spLocks noGrp="1" noChangeArrowheads="1"/>
          </p:cNvSpPr>
          <p:nvPr>
            <p:ph type="body" idx="1"/>
          </p:nvPr>
        </p:nvSpPr>
        <p:spPr>
          <a:xfrm>
            <a:off x="457200" y="1752600"/>
            <a:ext cx="8229600" cy="4114800"/>
          </a:xfrm>
        </p:spPr>
        <p:txBody>
          <a:bodyPr/>
          <a:lstStyle/>
          <a:p>
            <a:pPr>
              <a:buFont typeface="Wingdings" charset="2"/>
              <a:buNone/>
              <a:defRPr/>
            </a:pPr>
            <a:r>
              <a:rPr lang="en-US" sz="3600" i="1" dirty="0" smtClean="0">
                <a:ea typeface="+mn-ea"/>
              </a:rPr>
              <a:t>Speak the Truth</a:t>
            </a:r>
          </a:p>
          <a:p>
            <a:pPr>
              <a:buFont typeface="Wingdings" charset="2"/>
              <a:buNone/>
              <a:defRPr/>
            </a:pPr>
            <a:endParaRPr lang="en-US" sz="3600" i="1" dirty="0">
              <a:ea typeface="+mn-ea"/>
            </a:endParaRPr>
          </a:p>
          <a:p>
            <a:pPr>
              <a:buFont typeface="Wingdings" charset="2"/>
              <a:buNone/>
              <a:defRPr/>
            </a:pPr>
            <a:r>
              <a:rPr lang="en-US" sz="3600" i="1" dirty="0" smtClean="0">
                <a:ea typeface="+mn-ea"/>
              </a:rPr>
              <a:t>Speak the Truth in a pleasing way</a:t>
            </a:r>
          </a:p>
          <a:p>
            <a:pPr>
              <a:buFont typeface="Wingdings" charset="2"/>
              <a:buNone/>
              <a:defRPr/>
            </a:pPr>
            <a:endParaRPr lang="en-US" sz="3600" i="1" dirty="0">
              <a:solidFill>
                <a:srgbClr val="FFFF00"/>
              </a:solidFill>
              <a:ea typeface="+mn-ea"/>
            </a:endParaRPr>
          </a:p>
          <a:p>
            <a:pPr>
              <a:buFont typeface="Wingdings" charset="2"/>
              <a:buNone/>
              <a:defRPr/>
            </a:pPr>
            <a:r>
              <a:rPr lang="en-US" sz="3600" i="1" dirty="0" smtClean="0">
                <a:solidFill>
                  <a:srgbClr val="FFFF00"/>
                </a:solidFill>
                <a:ea typeface="+mn-ea"/>
              </a:rPr>
              <a:t>Avoid speaking a truth which is hurtful</a:t>
            </a:r>
            <a:endParaRPr lang="en-US" sz="3600" i="1" dirty="0" smtClean="0">
              <a:ea typeface="+mn-ea"/>
            </a:endParaRPr>
          </a:p>
          <a:p>
            <a:pPr>
              <a:buFont typeface="Wingdings" charset="2"/>
              <a:buNone/>
              <a:defRPr/>
            </a:pPr>
            <a:endParaRPr lang="en-US" sz="3600" i="1" dirty="0">
              <a:ea typeface="+mn-ea"/>
            </a:endParaRPr>
          </a:p>
          <a:p>
            <a:pPr>
              <a:buFont typeface="Wingdings" charset="2"/>
              <a:buNone/>
              <a:defRPr/>
            </a:pPr>
            <a:r>
              <a:rPr lang="en-US" sz="3600" dirty="0" smtClean="0">
                <a:ea typeface="+mn-ea"/>
              </a:rPr>
              <a:t> </a:t>
            </a:r>
          </a:p>
          <a:p>
            <a:pPr eaLnBrk="1" hangingPunct="1">
              <a:lnSpc>
                <a:spcPct val="90000"/>
              </a:lnSpc>
              <a:buFont typeface="Wingdings" charset="2"/>
              <a:buNone/>
              <a:defRPr/>
            </a:pPr>
            <a:endParaRPr lang="en-US" sz="3600" dirty="0" smtClean="0">
              <a:latin typeface="Arial" pitchFamily="-112" charset="0"/>
              <a:ea typeface="+mn-ea"/>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pPr>
              <a:defRPr/>
            </a:pPr>
            <a:r>
              <a:rPr lang="en-US" dirty="0" smtClean="0">
                <a:solidFill>
                  <a:srgbClr val="FFFF00"/>
                </a:solidFill>
                <a:ea typeface="+mj-ea"/>
              </a:rPr>
              <a:t>Today’s goal</a:t>
            </a:r>
            <a:endParaRPr lang="en-US" dirty="0">
              <a:solidFill>
                <a:srgbClr val="FFFF00"/>
              </a:solidFill>
              <a:ea typeface="+mj-ea"/>
            </a:endParaRPr>
          </a:p>
        </p:txBody>
      </p:sp>
      <p:sp>
        <p:nvSpPr>
          <p:cNvPr id="3" name="Content Placeholder 2"/>
          <p:cNvSpPr>
            <a:spLocks noGrp="1"/>
          </p:cNvSpPr>
          <p:nvPr>
            <p:ph idx="1"/>
          </p:nvPr>
        </p:nvSpPr>
        <p:spPr>
          <a:xfrm>
            <a:off x="457200" y="2362200"/>
            <a:ext cx="8229600" cy="4114800"/>
          </a:xfrm>
        </p:spPr>
        <p:txBody>
          <a:bodyPr/>
          <a:lstStyle/>
          <a:p>
            <a:pPr>
              <a:buFont typeface="Wingdings" charset="2"/>
              <a:buChar char="n"/>
              <a:defRPr/>
            </a:pPr>
            <a:r>
              <a:rPr lang="en-US" dirty="0">
                <a:ea typeface="+mn-ea"/>
              </a:rPr>
              <a:t>I</a:t>
            </a:r>
            <a:r>
              <a:rPr lang="en-US" dirty="0" smtClean="0">
                <a:ea typeface="+mn-ea"/>
              </a:rPr>
              <a:t>mprove our communication with everyone we meet</a:t>
            </a:r>
          </a:p>
          <a:p>
            <a:pPr>
              <a:buFont typeface="Wingdings" pitchFamily="-112" charset="2"/>
              <a:buNone/>
              <a:defRPr/>
            </a:pPr>
            <a:r>
              <a:rPr lang="en-US" dirty="0" smtClean="0">
                <a:ea typeface="+mn-ea"/>
              </a:rPr>
              <a:t>    </a:t>
            </a:r>
            <a:endParaRPr lang="en-US" dirty="0">
              <a:ea typeface="+mn-ea"/>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defRPr/>
            </a:pPr>
            <a:r>
              <a:rPr lang="en-US" dirty="0">
                <a:solidFill>
                  <a:srgbClr val="FFFF00"/>
                </a:solidFill>
              </a:rPr>
              <a:t>Avoid speaking a truth </a:t>
            </a:r>
            <a:br>
              <a:rPr lang="en-US" dirty="0">
                <a:solidFill>
                  <a:srgbClr val="FFFF00"/>
                </a:solidFill>
              </a:rPr>
            </a:br>
            <a:r>
              <a:rPr lang="en-US" dirty="0">
                <a:solidFill>
                  <a:srgbClr val="FFFF00"/>
                </a:solidFill>
              </a:rPr>
              <a:t>that is hurtful</a:t>
            </a:r>
          </a:p>
        </p:txBody>
      </p:sp>
      <p:sp>
        <p:nvSpPr>
          <p:cNvPr id="35843" name="Rectangle 3"/>
          <p:cNvSpPr>
            <a:spLocks noGrp="1" noChangeArrowheads="1"/>
          </p:cNvSpPr>
          <p:nvPr>
            <p:ph type="body" idx="1"/>
          </p:nvPr>
        </p:nvSpPr>
        <p:spPr/>
        <p:txBody>
          <a:bodyPr/>
          <a:lstStyle/>
          <a:p>
            <a:pPr eaLnBrk="1" hangingPunct="1">
              <a:lnSpc>
                <a:spcPct val="90000"/>
              </a:lnSpc>
              <a:buFont typeface="Wingdings" pitchFamily="-112" charset="2"/>
              <a:buChar char="n"/>
              <a:defRPr/>
            </a:pPr>
            <a:r>
              <a:rPr lang="en-US" sz="3600" dirty="0" smtClean="0">
                <a:latin typeface="Arial" pitchFamily="-112" charset="0"/>
              </a:rPr>
              <a:t>Sometimes ….. Silence is Golden</a:t>
            </a:r>
          </a:p>
          <a:p>
            <a:pPr eaLnBrk="1" hangingPunct="1">
              <a:lnSpc>
                <a:spcPct val="90000"/>
              </a:lnSpc>
              <a:buNone/>
              <a:defRPr/>
            </a:pPr>
            <a:endParaRPr lang="en-US" sz="3600" dirty="0" smtClean="0">
              <a:latin typeface="Arial" pitchFamily="-112" charset="0"/>
            </a:endParaRPr>
          </a:p>
        </p:txBody>
      </p:sp>
      <p:pic>
        <p:nvPicPr>
          <p:cNvPr id="4" name="Picture 3" descr="Untitled.png"/>
          <p:cNvPicPr>
            <a:picLocks noChangeAspect="1"/>
          </p:cNvPicPr>
          <p:nvPr/>
        </p:nvPicPr>
        <p:blipFill>
          <a:blip r:embed="rId2"/>
          <a:stretch>
            <a:fillRect/>
          </a:stretch>
        </p:blipFill>
        <p:spPr>
          <a:xfrm>
            <a:off x="2133600" y="3048000"/>
            <a:ext cx="4340063" cy="3285525"/>
          </a:xfrm>
          <a:prstGeom prst="rect">
            <a:avLst/>
          </a:prstGeom>
        </p:spPr>
      </p:pic>
    </p:spTree>
    <p:extLst>
      <p:ext uri="{BB962C8B-B14F-4D97-AF65-F5344CB8AC3E}">
        <p14:creationId xmlns:p14="http://schemas.microsoft.com/office/powerpoint/2010/main" val="189111677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rgbClr val="FFFF00"/>
                </a:solidFill>
              </a:rPr>
              <a:t>When we find faults in others</a:t>
            </a:r>
            <a:endParaRPr lang="en-US" dirty="0">
              <a:solidFill>
                <a:srgbClr val="FFFF00"/>
              </a:solidFill>
            </a:endParaRPr>
          </a:p>
        </p:txBody>
      </p:sp>
      <p:sp>
        <p:nvSpPr>
          <p:cNvPr id="3" name="Content Placeholder 2"/>
          <p:cNvSpPr>
            <a:spLocks noGrp="1"/>
          </p:cNvSpPr>
          <p:nvPr>
            <p:ph idx="1"/>
          </p:nvPr>
        </p:nvSpPr>
        <p:spPr/>
        <p:txBody>
          <a:bodyPr/>
          <a:lstStyle/>
          <a:p>
            <a:pPr>
              <a:defRPr/>
            </a:pPr>
            <a:r>
              <a:rPr lang="en-US" dirty="0" smtClean="0"/>
              <a:t>What do we normally do?  </a:t>
            </a:r>
          </a:p>
          <a:p>
            <a:pPr>
              <a:defRPr/>
            </a:pPr>
            <a:r>
              <a:rPr lang="en-US" dirty="0" smtClean="0"/>
              <a:t>Answer – we blame them, we may talk about them to others, or think about their faults and forget that we may just be projecting faults we have within ourselves</a:t>
            </a:r>
          </a:p>
          <a:p>
            <a:pPr>
              <a:defRPr/>
            </a:pPr>
            <a:endParaRPr lang="en-US" dirty="0"/>
          </a:p>
          <a:p>
            <a:pPr>
              <a:defRPr/>
            </a:pPr>
            <a:r>
              <a:rPr lang="en-US" dirty="0" smtClean="0"/>
              <a:t>What should we do</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rgbClr val="FFFF00"/>
                </a:solidFill>
              </a:rPr>
              <a:t>When we find faults in others</a:t>
            </a:r>
            <a:endParaRPr lang="en-US" dirty="0">
              <a:solidFill>
                <a:srgbClr val="FFFF00"/>
              </a:solidFill>
            </a:endParaRPr>
          </a:p>
        </p:txBody>
      </p:sp>
      <p:sp>
        <p:nvSpPr>
          <p:cNvPr id="3" name="Content Placeholder 2"/>
          <p:cNvSpPr>
            <a:spLocks noGrp="1"/>
          </p:cNvSpPr>
          <p:nvPr>
            <p:ph idx="1"/>
          </p:nvPr>
        </p:nvSpPr>
        <p:spPr/>
        <p:txBody>
          <a:bodyPr/>
          <a:lstStyle/>
          <a:p>
            <a:pPr>
              <a:defRPr/>
            </a:pPr>
            <a:r>
              <a:rPr lang="en-US" dirty="0" smtClean="0"/>
              <a:t>Good chance we have this fault in us</a:t>
            </a:r>
          </a:p>
          <a:p>
            <a:pPr>
              <a:defRPr/>
            </a:pPr>
            <a:r>
              <a:rPr lang="en-US" dirty="0" smtClean="0"/>
              <a:t>See good in others </a:t>
            </a:r>
            <a:endParaRPr lang="en-US" dirty="0"/>
          </a:p>
          <a:p>
            <a:pPr>
              <a:defRPr/>
            </a:pPr>
            <a:r>
              <a:rPr lang="en-US" dirty="0"/>
              <a:t>L</a:t>
            </a:r>
            <a:r>
              <a:rPr lang="en-US" dirty="0" smtClean="0"/>
              <a:t>ook for faults in ourselves</a:t>
            </a:r>
          </a:p>
          <a:p>
            <a:pPr>
              <a:defRPr/>
            </a:pPr>
            <a:endParaRPr lang="en-US" dirty="0" smtClean="0"/>
          </a:p>
          <a:p>
            <a:pPr>
              <a:defRPr/>
            </a:pPr>
            <a:r>
              <a:rPr lang="en-US" dirty="0" smtClean="0"/>
              <a:t>Should be lenient when judging others, harsh when judging our own actions</a:t>
            </a:r>
          </a:p>
          <a:p>
            <a:pPr marL="0" indent="0">
              <a:buNone/>
              <a:defRPr/>
            </a:pPr>
            <a:endParaRPr lang="en-US" dirty="0"/>
          </a:p>
        </p:txBody>
      </p:sp>
    </p:spTree>
    <p:extLst>
      <p:ext uri="{BB962C8B-B14F-4D97-AF65-F5344CB8AC3E}">
        <p14:creationId xmlns:p14="http://schemas.microsoft.com/office/powerpoint/2010/main" val="191765193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0"/>
            <a:ext cx="8763000" cy="1371600"/>
          </a:xfrm>
        </p:spPr>
        <p:txBody>
          <a:bodyPr/>
          <a:lstStyle/>
          <a:p>
            <a:pPr>
              <a:defRPr/>
            </a:pPr>
            <a:r>
              <a:rPr lang="en-US" dirty="0" smtClean="0">
                <a:solidFill>
                  <a:srgbClr val="FFFF00"/>
                </a:solidFill>
                <a:ea typeface="+mj-ea"/>
              </a:rPr>
              <a:t>First Understanding, </a:t>
            </a:r>
            <a:br>
              <a:rPr lang="en-US" dirty="0" smtClean="0">
                <a:solidFill>
                  <a:srgbClr val="FFFF00"/>
                </a:solidFill>
                <a:ea typeface="+mj-ea"/>
              </a:rPr>
            </a:br>
            <a:r>
              <a:rPr lang="en-US" dirty="0" smtClean="0">
                <a:solidFill>
                  <a:srgbClr val="FFFF00"/>
                </a:solidFill>
                <a:ea typeface="+mj-ea"/>
              </a:rPr>
              <a:t>Then Adjustment </a:t>
            </a:r>
            <a:endParaRPr lang="en-US" dirty="0">
              <a:solidFill>
                <a:srgbClr val="FFFF00"/>
              </a:solidFill>
              <a:ea typeface="+mj-ea"/>
            </a:endParaRPr>
          </a:p>
        </p:txBody>
      </p:sp>
      <p:sp>
        <p:nvSpPr>
          <p:cNvPr id="3" name="Content Placeholder 2"/>
          <p:cNvSpPr>
            <a:spLocks noGrp="1"/>
          </p:cNvSpPr>
          <p:nvPr>
            <p:ph idx="1"/>
          </p:nvPr>
        </p:nvSpPr>
        <p:spPr>
          <a:xfrm>
            <a:off x="457200" y="2819400"/>
            <a:ext cx="8229600" cy="4114800"/>
          </a:xfrm>
        </p:spPr>
        <p:txBody>
          <a:bodyPr/>
          <a:lstStyle/>
          <a:p>
            <a:pPr>
              <a:buFont typeface="Wingdings" pitchFamily="-112" charset="2"/>
              <a:buChar char="n"/>
              <a:defRPr/>
            </a:pPr>
            <a:r>
              <a:rPr lang="en-US" sz="4000" dirty="0" smtClean="0">
                <a:ea typeface="+mn-ea"/>
              </a:rPr>
              <a:t>What has </a:t>
            </a:r>
            <a:r>
              <a:rPr lang="en-US" sz="4000" dirty="0" err="1" smtClean="0">
                <a:ea typeface="+mn-ea"/>
              </a:rPr>
              <a:t>Sai</a:t>
            </a:r>
            <a:r>
              <a:rPr lang="en-US" sz="4000" dirty="0" smtClean="0">
                <a:ea typeface="+mn-ea"/>
              </a:rPr>
              <a:t> Baba taught us?</a:t>
            </a:r>
          </a:p>
          <a:p>
            <a:pPr>
              <a:buFont typeface="Wingdings" pitchFamily="-112" charset="2"/>
              <a:buChar char="n"/>
              <a:defRPr/>
            </a:pPr>
            <a:endParaRPr lang="en-US" sz="4000" dirty="0">
              <a:ea typeface="+mn-ea"/>
            </a:endParaRPr>
          </a:p>
          <a:p>
            <a:pPr>
              <a:buFont typeface="Wingdings" pitchFamily="-112" charset="2"/>
              <a:buChar char="n"/>
              <a:defRPr/>
            </a:pPr>
            <a:r>
              <a:rPr lang="en-US" sz="4000" dirty="0" smtClean="0">
                <a:ea typeface="+mn-ea"/>
              </a:rPr>
              <a:t>First some reflections of our own behaviors which may leave room for improvement.</a:t>
            </a:r>
          </a:p>
          <a:p>
            <a:pPr>
              <a:buFont typeface="Wingdings" charset="2"/>
              <a:buNone/>
              <a:defRPr/>
            </a:pPr>
            <a:r>
              <a:rPr lang="en-US" sz="4000" dirty="0" smtClean="0">
                <a:ea typeface="+mn-ea"/>
              </a:rPr>
              <a:t>   </a:t>
            </a:r>
            <a:endParaRPr lang="en-US" dirty="0">
              <a:ea typeface="+mn-ea"/>
            </a:endParaRP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371600"/>
          </a:xfrm>
        </p:spPr>
        <p:txBody>
          <a:bodyPr/>
          <a:lstStyle/>
          <a:p>
            <a:pPr>
              <a:defRPr/>
            </a:pPr>
            <a:r>
              <a:rPr lang="en-US" dirty="0" smtClean="0">
                <a:solidFill>
                  <a:srgbClr val="FFFF00"/>
                </a:solidFill>
                <a:ea typeface="+mj-ea"/>
              </a:rPr>
              <a:t> </a:t>
            </a:r>
            <a:endParaRPr lang="en-US" dirty="0">
              <a:solidFill>
                <a:srgbClr val="FFFF00"/>
              </a:solidFill>
              <a:ea typeface="+mj-ea"/>
            </a:endParaRPr>
          </a:p>
        </p:txBody>
      </p:sp>
      <p:sp>
        <p:nvSpPr>
          <p:cNvPr id="3" name="Content Placeholder 2"/>
          <p:cNvSpPr>
            <a:spLocks noGrp="1"/>
          </p:cNvSpPr>
          <p:nvPr>
            <p:ph idx="1"/>
          </p:nvPr>
        </p:nvSpPr>
        <p:spPr>
          <a:xfrm>
            <a:off x="0" y="-609600"/>
            <a:ext cx="9144000" cy="7467600"/>
          </a:xfrm>
        </p:spPr>
        <p:txBody>
          <a:bodyPr/>
          <a:lstStyle/>
          <a:p>
            <a:pPr>
              <a:buFont typeface="Wingdings" pitchFamily="-112" charset="2"/>
              <a:buChar char="n"/>
              <a:defRPr/>
            </a:pPr>
            <a:r>
              <a:rPr lang="en-US" sz="4400" dirty="0" smtClean="0">
                <a:ea typeface="+mn-ea"/>
              </a:rPr>
              <a:t> </a:t>
            </a:r>
          </a:p>
          <a:p>
            <a:pPr>
              <a:buFont typeface="Wingdings" charset="2"/>
              <a:buNone/>
              <a:defRPr/>
            </a:pPr>
            <a:endParaRPr lang="en-US" dirty="0">
              <a:ea typeface="+mn-ea"/>
            </a:endParaRPr>
          </a:p>
        </p:txBody>
      </p:sp>
      <p:pic>
        <p:nvPicPr>
          <p:cNvPr id="39939" name="Picture 3" descr="10111022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8513" y="2590800"/>
            <a:ext cx="509428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Callout 4"/>
          <p:cNvSpPr/>
          <p:nvPr/>
        </p:nvSpPr>
        <p:spPr>
          <a:xfrm>
            <a:off x="2438400" y="228600"/>
            <a:ext cx="3733800" cy="1908175"/>
          </a:xfrm>
          <a:prstGeom prst="wedgeEllipseCallout">
            <a:avLst>
              <a:gd name="adj1" fmla="val -11403"/>
              <a:gd name="adj2" fmla="val 113543"/>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rgbClr val="FF0000"/>
                </a:solidFill>
              </a:rPr>
              <a:t>This person is speaking and … he thinks his colleagues are listening</a:t>
            </a: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371600"/>
          </a:xfrm>
        </p:spPr>
        <p:txBody>
          <a:bodyPr/>
          <a:lstStyle/>
          <a:p>
            <a:pPr>
              <a:defRPr/>
            </a:pPr>
            <a:r>
              <a:rPr lang="en-US" dirty="0" smtClean="0">
                <a:solidFill>
                  <a:srgbClr val="FFFF00"/>
                </a:solidFill>
                <a:ea typeface="+mj-ea"/>
              </a:rPr>
              <a:t> </a:t>
            </a:r>
            <a:endParaRPr lang="en-US" dirty="0">
              <a:solidFill>
                <a:srgbClr val="FFFF00"/>
              </a:solidFill>
              <a:ea typeface="+mj-ea"/>
            </a:endParaRPr>
          </a:p>
        </p:txBody>
      </p:sp>
      <p:sp>
        <p:nvSpPr>
          <p:cNvPr id="3" name="Content Placeholder 2"/>
          <p:cNvSpPr>
            <a:spLocks noGrp="1"/>
          </p:cNvSpPr>
          <p:nvPr>
            <p:ph idx="1"/>
          </p:nvPr>
        </p:nvSpPr>
        <p:spPr>
          <a:xfrm>
            <a:off x="0" y="-609600"/>
            <a:ext cx="9144000" cy="7467600"/>
          </a:xfrm>
        </p:spPr>
        <p:txBody>
          <a:bodyPr/>
          <a:lstStyle/>
          <a:p>
            <a:pPr>
              <a:buFont typeface="Wingdings" pitchFamily="-112" charset="2"/>
              <a:buChar char="n"/>
              <a:defRPr/>
            </a:pPr>
            <a:r>
              <a:rPr lang="en-US" sz="4400" dirty="0" smtClean="0">
                <a:ea typeface="+mn-ea"/>
              </a:rPr>
              <a:t> </a:t>
            </a:r>
          </a:p>
          <a:p>
            <a:pPr>
              <a:buFont typeface="Wingdings" charset="2"/>
              <a:buNone/>
              <a:defRPr/>
            </a:pPr>
            <a:endParaRPr lang="en-US" dirty="0">
              <a:ea typeface="+mn-ea"/>
            </a:endParaRPr>
          </a:p>
        </p:txBody>
      </p:sp>
      <p:pic>
        <p:nvPicPr>
          <p:cNvPr id="41987" name="Picture 3" descr="10111022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8513" y="2590800"/>
            <a:ext cx="509428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Callout 5"/>
          <p:cNvSpPr/>
          <p:nvPr/>
        </p:nvSpPr>
        <p:spPr>
          <a:xfrm>
            <a:off x="228600" y="381000"/>
            <a:ext cx="3048000" cy="2057400"/>
          </a:xfrm>
          <a:prstGeom prst="wedgeEllipseCallout">
            <a:avLst>
              <a:gd name="adj1" fmla="val 34190"/>
              <a:gd name="adj2" fmla="val 139927"/>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800" dirty="0">
                <a:solidFill>
                  <a:srgbClr val="FF0000"/>
                </a:solidFill>
              </a:rPr>
              <a:t>I can hardly wait until it’s my turn to speak</a:t>
            </a: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371600"/>
          </a:xfrm>
        </p:spPr>
        <p:txBody>
          <a:bodyPr/>
          <a:lstStyle/>
          <a:p>
            <a:pPr>
              <a:defRPr/>
            </a:pPr>
            <a:r>
              <a:rPr lang="en-US" dirty="0" smtClean="0">
                <a:solidFill>
                  <a:srgbClr val="FFFF00"/>
                </a:solidFill>
                <a:ea typeface="+mj-ea"/>
              </a:rPr>
              <a:t> </a:t>
            </a:r>
            <a:endParaRPr lang="en-US" dirty="0">
              <a:solidFill>
                <a:srgbClr val="FFFF00"/>
              </a:solidFill>
              <a:ea typeface="+mj-ea"/>
            </a:endParaRPr>
          </a:p>
        </p:txBody>
      </p:sp>
      <p:sp>
        <p:nvSpPr>
          <p:cNvPr id="3" name="Content Placeholder 2"/>
          <p:cNvSpPr>
            <a:spLocks noGrp="1"/>
          </p:cNvSpPr>
          <p:nvPr>
            <p:ph idx="1"/>
          </p:nvPr>
        </p:nvSpPr>
        <p:spPr>
          <a:xfrm>
            <a:off x="0" y="-609600"/>
            <a:ext cx="9144000" cy="7467600"/>
          </a:xfrm>
        </p:spPr>
        <p:txBody>
          <a:bodyPr/>
          <a:lstStyle/>
          <a:p>
            <a:pPr>
              <a:buFont typeface="Wingdings" pitchFamily="-112" charset="2"/>
              <a:buChar char="n"/>
              <a:defRPr/>
            </a:pPr>
            <a:r>
              <a:rPr lang="en-US" sz="4400" dirty="0" smtClean="0">
                <a:ea typeface="+mn-ea"/>
              </a:rPr>
              <a:t> </a:t>
            </a:r>
          </a:p>
          <a:p>
            <a:pPr>
              <a:buFont typeface="Wingdings" charset="2"/>
              <a:buNone/>
              <a:defRPr/>
            </a:pPr>
            <a:endParaRPr lang="en-US" dirty="0">
              <a:ea typeface="+mn-ea"/>
            </a:endParaRPr>
          </a:p>
        </p:txBody>
      </p:sp>
      <p:pic>
        <p:nvPicPr>
          <p:cNvPr id="44035" name="Picture 3" descr="10111022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8513" y="2590800"/>
            <a:ext cx="509428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Callout 5"/>
          <p:cNvSpPr/>
          <p:nvPr/>
        </p:nvSpPr>
        <p:spPr>
          <a:xfrm>
            <a:off x="228600" y="381000"/>
            <a:ext cx="3048000" cy="2057400"/>
          </a:xfrm>
          <a:prstGeom prst="wedgeEllipseCallout">
            <a:avLst>
              <a:gd name="adj1" fmla="val 34190"/>
              <a:gd name="adj2" fmla="val 139927"/>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800" dirty="0">
                <a:solidFill>
                  <a:srgbClr val="FF0000"/>
                </a:solidFill>
              </a:rPr>
              <a:t>I can hardly wait until it’s my turn to speak</a:t>
            </a:r>
          </a:p>
        </p:txBody>
      </p:sp>
      <p:sp>
        <p:nvSpPr>
          <p:cNvPr id="7" name="Oval Callout 6"/>
          <p:cNvSpPr/>
          <p:nvPr/>
        </p:nvSpPr>
        <p:spPr>
          <a:xfrm>
            <a:off x="5105400" y="228600"/>
            <a:ext cx="3733800" cy="1908175"/>
          </a:xfrm>
          <a:prstGeom prst="wedgeEllipseCallout">
            <a:avLst>
              <a:gd name="adj1" fmla="val -33249"/>
              <a:gd name="adj2" fmla="val 118954"/>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rgbClr val="FF0000"/>
                </a:solidFill>
              </a:rPr>
              <a:t>As soon as he pauses for just a second, I am going to speak</a:t>
            </a: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Good example of</a:t>
            </a:r>
            <a:endParaRPr lang="en-US" dirty="0">
              <a:solidFill>
                <a:srgbClr val="FFFF00"/>
              </a:solidFill>
            </a:endParaRPr>
          </a:p>
        </p:txBody>
      </p:sp>
      <p:sp>
        <p:nvSpPr>
          <p:cNvPr id="3" name="Content Placeholder 2"/>
          <p:cNvSpPr>
            <a:spLocks noGrp="1"/>
          </p:cNvSpPr>
          <p:nvPr>
            <p:ph idx="1"/>
          </p:nvPr>
        </p:nvSpPr>
        <p:spPr/>
        <p:txBody>
          <a:bodyPr/>
          <a:lstStyle/>
          <a:p>
            <a:r>
              <a:rPr lang="en-US" dirty="0" smtClean="0"/>
              <a:t>Not really listening to speaker</a:t>
            </a:r>
          </a:p>
          <a:p>
            <a:endParaRPr lang="en-US" dirty="0"/>
          </a:p>
          <a:p>
            <a:r>
              <a:rPr lang="en-US" dirty="0" smtClean="0"/>
              <a:t>Thinking about something else</a:t>
            </a:r>
          </a:p>
          <a:p>
            <a:endParaRPr lang="en-US" dirty="0"/>
          </a:p>
          <a:p>
            <a:r>
              <a:rPr lang="en-US" dirty="0" smtClean="0"/>
              <a:t>Especially what we want to say next</a:t>
            </a:r>
            <a:endParaRPr lang="en-US" dirty="0"/>
          </a:p>
        </p:txBody>
      </p:sp>
    </p:spTree>
    <p:extLst>
      <p:ext uri="{BB962C8B-B14F-4D97-AF65-F5344CB8AC3E}">
        <p14:creationId xmlns:p14="http://schemas.microsoft.com/office/powerpoint/2010/main" val="56323265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371600"/>
          </a:xfrm>
        </p:spPr>
        <p:txBody>
          <a:bodyPr/>
          <a:lstStyle/>
          <a:p>
            <a:pPr>
              <a:defRPr/>
            </a:pPr>
            <a:r>
              <a:rPr lang="en-US" dirty="0" smtClean="0">
                <a:solidFill>
                  <a:srgbClr val="FFFF00"/>
                </a:solidFill>
                <a:ea typeface="+mj-ea"/>
              </a:rPr>
              <a:t> </a:t>
            </a:r>
            <a:endParaRPr lang="en-US" dirty="0">
              <a:solidFill>
                <a:srgbClr val="FFFF00"/>
              </a:solidFill>
              <a:ea typeface="+mj-ea"/>
            </a:endParaRPr>
          </a:p>
        </p:txBody>
      </p:sp>
      <p:sp>
        <p:nvSpPr>
          <p:cNvPr id="3" name="Content Placeholder 2"/>
          <p:cNvSpPr>
            <a:spLocks noGrp="1"/>
          </p:cNvSpPr>
          <p:nvPr>
            <p:ph idx="1"/>
          </p:nvPr>
        </p:nvSpPr>
        <p:spPr>
          <a:xfrm>
            <a:off x="0" y="-609600"/>
            <a:ext cx="9144000" cy="7467600"/>
          </a:xfrm>
        </p:spPr>
        <p:txBody>
          <a:bodyPr/>
          <a:lstStyle/>
          <a:p>
            <a:pPr>
              <a:buFont typeface="Wingdings" pitchFamily="-112" charset="2"/>
              <a:buChar char="n"/>
              <a:defRPr/>
            </a:pPr>
            <a:r>
              <a:rPr lang="en-US" sz="4400" dirty="0" smtClean="0">
                <a:ea typeface="+mn-ea"/>
              </a:rPr>
              <a:t> </a:t>
            </a:r>
          </a:p>
          <a:p>
            <a:pPr>
              <a:buFont typeface="Wingdings" charset="2"/>
              <a:buNone/>
              <a:defRPr/>
            </a:pPr>
            <a:endParaRPr lang="en-US" dirty="0">
              <a:ea typeface="+mn-ea"/>
            </a:endParaRPr>
          </a:p>
        </p:txBody>
      </p:sp>
      <p:pic>
        <p:nvPicPr>
          <p:cNvPr id="4" name="Picture 3" descr="coffee_table_talk_PA_608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3352800"/>
            <a:ext cx="3327400" cy="3327399"/>
          </a:xfrm>
          <a:prstGeom prst="rect">
            <a:avLst/>
          </a:prstGeom>
        </p:spPr>
      </p:pic>
      <p:sp>
        <p:nvSpPr>
          <p:cNvPr id="6" name="Oval Callout 5"/>
          <p:cNvSpPr/>
          <p:nvPr/>
        </p:nvSpPr>
        <p:spPr>
          <a:xfrm>
            <a:off x="4953000" y="457200"/>
            <a:ext cx="3276600" cy="1828800"/>
          </a:xfrm>
          <a:prstGeom prst="wedgeEllipseCallout">
            <a:avLst>
              <a:gd name="adj1" fmla="val -30726"/>
              <a:gd name="adj2" fmla="val 112498"/>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800" dirty="0">
                <a:solidFill>
                  <a:srgbClr val="FF0000"/>
                </a:solidFill>
              </a:rPr>
              <a:t>I had such a hard time today at </a:t>
            </a:r>
            <a:r>
              <a:rPr lang="en-US" sz="2800" dirty="0" smtClean="0">
                <a:solidFill>
                  <a:srgbClr val="FF0000"/>
                </a:solidFill>
              </a:rPr>
              <a:t>school </a:t>
            </a:r>
            <a:r>
              <a:rPr lang="en-US" sz="2800" dirty="0">
                <a:solidFill>
                  <a:srgbClr val="FF0000"/>
                </a:solidFill>
              </a:rPr>
              <a:t>…</a:t>
            </a:r>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371600"/>
          </a:xfrm>
        </p:spPr>
        <p:txBody>
          <a:bodyPr/>
          <a:lstStyle/>
          <a:p>
            <a:pPr>
              <a:defRPr/>
            </a:pPr>
            <a:r>
              <a:rPr lang="en-US" dirty="0" smtClean="0">
                <a:solidFill>
                  <a:srgbClr val="FFFF00"/>
                </a:solidFill>
                <a:ea typeface="+mj-ea"/>
              </a:rPr>
              <a:t> </a:t>
            </a:r>
            <a:endParaRPr lang="en-US" dirty="0">
              <a:solidFill>
                <a:srgbClr val="FFFF00"/>
              </a:solidFill>
              <a:ea typeface="+mj-ea"/>
            </a:endParaRPr>
          </a:p>
        </p:txBody>
      </p:sp>
      <p:sp>
        <p:nvSpPr>
          <p:cNvPr id="3" name="Content Placeholder 2"/>
          <p:cNvSpPr>
            <a:spLocks noGrp="1"/>
          </p:cNvSpPr>
          <p:nvPr>
            <p:ph idx="1"/>
          </p:nvPr>
        </p:nvSpPr>
        <p:spPr>
          <a:xfrm>
            <a:off x="0" y="-609600"/>
            <a:ext cx="9144000" cy="7467600"/>
          </a:xfrm>
        </p:spPr>
        <p:txBody>
          <a:bodyPr/>
          <a:lstStyle/>
          <a:p>
            <a:pPr>
              <a:buFont typeface="Wingdings" pitchFamily="-112" charset="2"/>
              <a:buChar char="n"/>
              <a:defRPr/>
            </a:pPr>
            <a:r>
              <a:rPr lang="en-US" sz="4400" dirty="0" smtClean="0">
                <a:ea typeface="+mn-ea"/>
              </a:rPr>
              <a:t> </a:t>
            </a:r>
          </a:p>
          <a:p>
            <a:pPr>
              <a:buFont typeface="Wingdings" charset="2"/>
              <a:buNone/>
              <a:defRPr/>
            </a:pPr>
            <a:endParaRPr lang="en-US" dirty="0">
              <a:ea typeface="+mn-ea"/>
            </a:endParaRPr>
          </a:p>
        </p:txBody>
      </p:sp>
      <p:pic>
        <p:nvPicPr>
          <p:cNvPr id="4" name="Picture 3" descr="coffee_table_talk_PA_608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3352800"/>
            <a:ext cx="3327400" cy="3327399"/>
          </a:xfrm>
          <a:prstGeom prst="rect">
            <a:avLst/>
          </a:prstGeom>
        </p:spPr>
      </p:pic>
      <p:sp>
        <p:nvSpPr>
          <p:cNvPr id="6" name="Oval Callout 5"/>
          <p:cNvSpPr/>
          <p:nvPr/>
        </p:nvSpPr>
        <p:spPr>
          <a:xfrm>
            <a:off x="1143000" y="457200"/>
            <a:ext cx="4114800" cy="1828800"/>
          </a:xfrm>
          <a:prstGeom prst="wedgeEllipseCallout">
            <a:avLst>
              <a:gd name="adj1" fmla="val 9770"/>
              <a:gd name="adj2" fmla="val 118109"/>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800" dirty="0" smtClean="0">
                <a:solidFill>
                  <a:srgbClr val="FF0000"/>
                </a:solidFill>
              </a:rPr>
              <a:t>Don’t worry about it.  It’s OK</a:t>
            </a:r>
            <a:endParaRPr lang="en-US" sz="2800" dirty="0">
              <a:solidFill>
                <a:srgbClr val="FF0000"/>
              </a:solidFill>
            </a:endParaRPr>
          </a:p>
        </p:txBody>
      </p:sp>
    </p:spTree>
    <p:extLst>
      <p:ext uri="{BB962C8B-B14F-4D97-AF65-F5344CB8AC3E}">
        <p14:creationId xmlns:p14="http://schemas.microsoft.com/office/powerpoint/2010/main" val="314597815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371600"/>
          </a:xfrm>
        </p:spPr>
        <p:txBody>
          <a:bodyPr/>
          <a:lstStyle/>
          <a:p>
            <a:pPr>
              <a:defRPr/>
            </a:pPr>
            <a:r>
              <a:rPr lang="en-US" dirty="0" smtClean="0">
                <a:solidFill>
                  <a:srgbClr val="FFFF00"/>
                </a:solidFill>
                <a:ea typeface="+mj-ea"/>
              </a:rPr>
              <a:t>How are we going to do this?</a:t>
            </a:r>
            <a:endParaRPr lang="en-US" dirty="0">
              <a:solidFill>
                <a:srgbClr val="FFFF00"/>
              </a:solidFill>
              <a:ea typeface="+mj-ea"/>
            </a:endParaRPr>
          </a:p>
        </p:txBody>
      </p:sp>
      <p:sp>
        <p:nvSpPr>
          <p:cNvPr id="3" name="Content Placeholder 2"/>
          <p:cNvSpPr>
            <a:spLocks noGrp="1"/>
          </p:cNvSpPr>
          <p:nvPr>
            <p:ph idx="1"/>
          </p:nvPr>
        </p:nvSpPr>
        <p:spPr>
          <a:xfrm>
            <a:off x="457200" y="1676400"/>
            <a:ext cx="8229600" cy="4495800"/>
          </a:xfrm>
        </p:spPr>
        <p:txBody>
          <a:bodyPr/>
          <a:lstStyle/>
          <a:p>
            <a:pPr marL="0" indent="0">
              <a:buFont typeface="Wingdings" charset="0"/>
              <a:buNone/>
              <a:defRPr/>
            </a:pPr>
            <a:r>
              <a:rPr lang="en-US" dirty="0" smtClean="0">
                <a:ea typeface="+mn-ea"/>
              </a:rPr>
              <a:t>Rule #1  </a:t>
            </a:r>
          </a:p>
          <a:p>
            <a:pPr marL="0" indent="0">
              <a:buFont typeface="Wingdings" charset="0"/>
              <a:buNone/>
              <a:defRPr/>
            </a:pPr>
            <a:endParaRPr lang="en-US" dirty="0">
              <a:ea typeface="+mn-ea"/>
            </a:endParaRPr>
          </a:p>
          <a:p>
            <a:pPr>
              <a:defRPr/>
            </a:pPr>
            <a:r>
              <a:rPr lang="en-US" dirty="0" smtClean="0">
                <a:ea typeface="+mn-ea"/>
              </a:rPr>
              <a:t>Remember who we are speaking to</a:t>
            </a:r>
          </a:p>
          <a:p>
            <a:pPr>
              <a:defRPr/>
            </a:pPr>
            <a:r>
              <a:rPr lang="en-US" dirty="0" smtClean="0">
                <a:ea typeface="+mn-ea"/>
              </a:rPr>
              <a:t>Which is our Dearest Swami</a:t>
            </a:r>
          </a:p>
          <a:p>
            <a:pPr>
              <a:defRPr/>
            </a:pPr>
            <a:endParaRPr lang="en-US" dirty="0">
              <a:ea typeface="+mn-ea"/>
            </a:endParaRPr>
          </a:p>
          <a:p>
            <a:pPr>
              <a:defRPr/>
            </a:pPr>
            <a:r>
              <a:rPr lang="en-US" dirty="0" smtClean="0">
                <a:ea typeface="+mn-ea"/>
              </a:rPr>
              <a:t>When we do this </a:t>
            </a:r>
          </a:p>
          <a:p>
            <a:pPr>
              <a:defRPr/>
            </a:pPr>
            <a:r>
              <a:rPr lang="en-US" b="1" dirty="0">
                <a:ea typeface="+mn-ea"/>
              </a:rPr>
              <a:t>L</a:t>
            </a:r>
            <a:r>
              <a:rPr lang="en-US" b="1" dirty="0" smtClean="0">
                <a:ea typeface="+mn-ea"/>
              </a:rPr>
              <a:t>ove will be the basis of all our communication</a:t>
            </a:r>
            <a:r>
              <a:rPr lang="en-US" dirty="0" smtClean="0">
                <a:ea typeface="+mn-ea"/>
              </a:rPr>
              <a:t>.</a:t>
            </a:r>
          </a:p>
          <a:p>
            <a:pPr>
              <a:buFont typeface="Wingdings" charset="2"/>
              <a:buChar char="n"/>
              <a:defRPr/>
            </a:pPr>
            <a:endParaRPr lang="en-US" dirty="0" smtClean="0">
              <a:ea typeface="+mn-ea"/>
            </a:endParaRPr>
          </a:p>
          <a:p>
            <a:pPr>
              <a:buFont typeface="Wingdings" charset="2"/>
              <a:buChar char="n"/>
              <a:defRPr/>
            </a:pPr>
            <a:endParaRPr lang="en-US" dirty="0">
              <a:ea typeface="+mn-ea"/>
            </a:endParaRPr>
          </a:p>
          <a:p>
            <a:pPr>
              <a:buFont typeface="Wingdings" pitchFamily="-112" charset="2"/>
              <a:buNone/>
              <a:defRPr/>
            </a:pPr>
            <a:r>
              <a:rPr lang="en-US" dirty="0" smtClean="0">
                <a:ea typeface="+mn-ea"/>
              </a:rPr>
              <a:t>    </a:t>
            </a:r>
            <a:endParaRPr lang="en-US" dirty="0">
              <a:ea typeface="+mn-ea"/>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E</a:t>
            </a:r>
            <a:r>
              <a:rPr lang="en-US" dirty="0" smtClean="0">
                <a:solidFill>
                  <a:srgbClr val="FFFF00"/>
                </a:solidFill>
              </a:rPr>
              <a:t>xample of </a:t>
            </a:r>
            <a:endParaRPr lang="en-US" dirty="0">
              <a:solidFill>
                <a:srgbClr val="FFFF00"/>
              </a:solidFill>
            </a:endParaRPr>
          </a:p>
        </p:txBody>
      </p:sp>
      <p:sp>
        <p:nvSpPr>
          <p:cNvPr id="3" name="Content Placeholder 2"/>
          <p:cNvSpPr>
            <a:spLocks noGrp="1"/>
          </p:cNvSpPr>
          <p:nvPr>
            <p:ph idx="1"/>
          </p:nvPr>
        </p:nvSpPr>
        <p:spPr/>
        <p:txBody>
          <a:bodyPr/>
          <a:lstStyle/>
          <a:p>
            <a:r>
              <a:rPr lang="en-US" sz="3600" b="1" dirty="0" smtClean="0"/>
              <a:t>Down playing or trivializing </a:t>
            </a:r>
            <a:r>
              <a:rPr lang="en-US" sz="3600" dirty="0" smtClean="0"/>
              <a:t>another persons difficulty</a:t>
            </a:r>
          </a:p>
          <a:p>
            <a:endParaRPr lang="en-US" sz="3600" dirty="0"/>
          </a:p>
          <a:p>
            <a:r>
              <a:rPr lang="en-US" sz="3600" dirty="0" smtClean="0"/>
              <a:t>No expression of empathy or love</a:t>
            </a:r>
            <a:endParaRPr lang="en-US" sz="3600" dirty="0"/>
          </a:p>
        </p:txBody>
      </p:sp>
    </p:spTree>
    <p:extLst>
      <p:ext uri="{BB962C8B-B14F-4D97-AF65-F5344CB8AC3E}">
        <p14:creationId xmlns:p14="http://schemas.microsoft.com/office/powerpoint/2010/main" val="2574524041"/>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371600"/>
          </a:xfrm>
        </p:spPr>
        <p:txBody>
          <a:bodyPr/>
          <a:lstStyle/>
          <a:p>
            <a:pPr>
              <a:defRPr/>
            </a:pPr>
            <a:r>
              <a:rPr lang="en-US" dirty="0" smtClean="0">
                <a:solidFill>
                  <a:srgbClr val="FFFF00"/>
                </a:solidFill>
                <a:ea typeface="+mj-ea"/>
              </a:rPr>
              <a:t> </a:t>
            </a:r>
            <a:endParaRPr lang="en-US" dirty="0">
              <a:solidFill>
                <a:srgbClr val="FFFF00"/>
              </a:solidFill>
              <a:ea typeface="+mj-ea"/>
            </a:endParaRPr>
          </a:p>
        </p:txBody>
      </p:sp>
      <p:sp>
        <p:nvSpPr>
          <p:cNvPr id="3" name="Content Placeholder 2"/>
          <p:cNvSpPr>
            <a:spLocks noGrp="1"/>
          </p:cNvSpPr>
          <p:nvPr>
            <p:ph idx="1"/>
          </p:nvPr>
        </p:nvSpPr>
        <p:spPr>
          <a:xfrm>
            <a:off x="0" y="-609600"/>
            <a:ext cx="9144000" cy="7467600"/>
          </a:xfrm>
        </p:spPr>
        <p:txBody>
          <a:bodyPr/>
          <a:lstStyle/>
          <a:p>
            <a:pPr>
              <a:buFont typeface="Wingdings" pitchFamily="-112" charset="2"/>
              <a:buChar char="n"/>
              <a:defRPr/>
            </a:pPr>
            <a:r>
              <a:rPr lang="en-US" sz="4400" dirty="0" smtClean="0">
                <a:ea typeface="+mn-ea"/>
              </a:rPr>
              <a:t> </a:t>
            </a:r>
          </a:p>
          <a:p>
            <a:pPr>
              <a:buFont typeface="Wingdings" charset="2"/>
              <a:buNone/>
              <a:defRPr/>
            </a:pPr>
            <a:endParaRPr lang="en-US" dirty="0">
              <a:ea typeface="+mn-ea"/>
            </a:endParaRPr>
          </a:p>
        </p:txBody>
      </p:sp>
      <p:pic>
        <p:nvPicPr>
          <p:cNvPr id="4" name="Picture 3" descr="coffee_table_talk_PA_608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3352800"/>
            <a:ext cx="3327400" cy="3327399"/>
          </a:xfrm>
          <a:prstGeom prst="rect">
            <a:avLst/>
          </a:prstGeom>
        </p:spPr>
      </p:pic>
      <p:sp>
        <p:nvSpPr>
          <p:cNvPr id="6" name="Oval Callout 5"/>
          <p:cNvSpPr/>
          <p:nvPr/>
        </p:nvSpPr>
        <p:spPr>
          <a:xfrm>
            <a:off x="3733800" y="304800"/>
            <a:ext cx="4953000" cy="1981200"/>
          </a:xfrm>
          <a:prstGeom prst="wedgeEllipseCallout">
            <a:avLst>
              <a:gd name="adj1" fmla="val -12343"/>
              <a:gd name="adj2" fmla="val 115156"/>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800" dirty="0" smtClean="0">
                <a:solidFill>
                  <a:srgbClr val="FF0000"/>
                </a:solidFill>
              </a:rPr>
              <a:t>I’m having such a hard time with organizing our retreat</a:t>
            </a:r>
            <a:endParaRPr lang="en-US" sz="2800" dirty="0">
              <a:solidFill>
                <a:srgbClr val="FF0000"/>
              </a:solidFill>
            </a:endParaRPr>
          </a:p>
        </p:txBody>
      </p:sp>
    </p:spTree>
    <p:extLst>
      <p:ext uri="{BB962C8B-B14F-4D97-AF65-F5344CB8AC3E}">
        <p14:creationId xmlns:p14="http://schemas.microsoft.com/office/powerpoint/2010/main" val="3870091318"/>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371600"/>
          </a:xfrm>
        </p:spPr>
        <p:txBody>
          <a:bodyPr/>
          <a:lstStyle/>
          <a:p>
            <a:pPr>
              <a:defRPr/>
            </a:pPr>
            <a:r>
              <a:rPr lang="en-US" dirty="0" smtClean="0">
                <a:solidFill>
                  <a:srgbClr val="FFFF00"/>
                </a:solidFill>
                <a:ea typeface="+mj-ea"/>
              </a:rPr>
              <a:t> </a:t>
            </a:r>
            <a:endParaRPr lang="en-US" dirty="0">
              <a:solidFill>
                <a:srgbClr val="FFFF00"/>
              </a:solidFill>
              <a:ea typeface="+mj-ea"/>
            </a:endParaRPr>
          </a:p>
        </p:txBody>
      </p:sp>
      <p:sp>
        <p:nvSpPr>
          <p:cNvPr id="3" name="Content Placeholder 2"/>
          <p:cNvSpPr>
            <a:spLocks noGrp="1"/>
          </p:cNvSpPr>
          <p:nvPr>
            <p:ph idx="1"/>
          </p:nvPr>
        </p:nvSpPr>
        <p:spPr>
          <a:xfrm>
            <a:off x="0" y="-609600"/>
            <a:ext cx="9144000" cy="7467600"/>
          </a:xfrm>
        </p:spPr>
        <p:txBody>
          <a:bodyPr/>
          <a:lstStyle/>
          <a:p>
            <a:pPr>
              <a:buFont typeface="Wingdings" pitchFamily="-112" charset="2"/>
              <a:buChar char="n"/>
              <a:defRPr/>
            </a:pPr>
            <a:r>
              <a:rPr lang="en-US" sz="4400" dirty="0" smtClean="0">
                <a:ea typeface="+mn-ea"/>
              </a:rPr>
              <a:t> </a:t>
            </a:r>
          </a:p>
          <a:p>
            <a:pPr>
              <a:buFont typeface="Wingdings" charset="2"/>
              <a:buNone/>
              <a:defRPr/>
            </a:pPr>
            <a:endParaRPr lang="en-US" dirty="0">
              <a:ea typeface="+mn-ea"/>
            </a:endParaRPr>
          </a:p>
        </p:txBody>
      </p:sp>
      <p:pic>
        <p:nvPicPr>
          <p:cNvPr id="4" name="Picture 3" descr="coffee_table_talk_PA_608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3352800"/>
            <a:ext cx="3327400" cy="3327399"/>
          </a:xfrm>
          <a:prstGeom prst="rect">
            <a:avLst/>
          </a:prstGeom>
        </p:spPr>
      </p:pic>
      <p:sp>
        <p:nvSpPr>
          <p:cNvPr id="6" name="Oval Callout 5"/>
          <p:cNvSpPr/>
          <p:nvPr/>
        </p:nvSpPr>
        <p:spPr>
          <a:xfrm>
            <a:off x="1143000" y="457200"/>
            <a:ext cx="4114800" cy="1828800"/>
          </a:xfrm>
          <a:prstGeom prst="wedgeEllipseCallout">
            <a:avLst>
              <a:gd name="adj1" fmla="val 9770"/>
              <a:gd name="adj2" fmla="val 118109"/>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800" dirty="0" smtClean="0">
                <a:solidFill>
                  <a:srgbClr val="FF0000"/>
                </a:solidFill>
              </a:rPr>
              <a:t>No problem.  This is what you need to do</a:t>
            </a:r>
            <a:endParaRPr lang="en-US" sz="2800" dirty="0">
              <a:solidFill>
                <a:srgbClr val="FF0000"/>
              </a:solidFill>
            </a:endParaRPr>
          </a:p>
        </p:txBody>
      </p:sp>
    </p:spTree>
    <p:extLst>
      <p:ext uri="{BB962C8B-B14F-4D97-AF65-F5344CB8AC3E}">
        <p14:creationId xmlns:p14="http://schemas.microsoft.com/office/powerpoint/2010/main" val="1367798377"/>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371600"/>
          </a:xfrm>
        </p:spPr>
        <p:txBody>
          <a:bodyPr/>
          <a:lstStyle/>
          <a:p>
            <a:pPr>
              <a:defRPr/>
            </a:pPr>
            <a:r>
              <a:rPr lang="en-US" dirty="0" smtClean="0">
                <a:solidFill>
                  <a:srgbClr val="FFFF00"/>
                </a:solidFill>
                <a:ea typeface="+mj-ea"/>
              </a:rPr>
              <a:t> </a:t>
            </a:r>
            <a:endParaRPr lang="en-US" dirty="0">
              <a:solidFill>
                <a:srgbClr val="FFFF00"/>
              </a:solidFill>
              <a:ea typeface="+mj-ea"/>
            </a:endParaRPr>
          </a:p>
        </p:txBody>
      </p:sp>
      <p:sp>
        <p:nvSpPr>
          <p:cNvPr id="3" name="Content Placeholder 2"/>
          <p:cNvSpPr>
            <a:spLocks noGrp="1"/>
          </p:cNvSpPr>
          <p:nvPr>
            <p:ph idx="1"/>
          </p:nvPr>
        </p:nvSpPr>
        <p:spPr>
          <a:xfrm>
            <a:off x="0" y="-609600"/>
            <a:ext cx="9144000" cy="7467600"/>
          </a:xfrm>
        </p:spPr>
        <p:txBody>
          <a:bodyPr/>
          <a:lstStyle/>
          <a:p>
            <a:pPr>
              <a:buFont typeface="Wingdings" pitchFamily="-112" charset="2"/>
              <a:buChar char="n"/>
              <a:defRPr/>
            </a:pPr>
            <a:r>
              <a:rPr lang="en-US" sz="4400" dirty="0" smtClean="0">
                <a:ea typeface="+mn-ea"/>
              </a:rPr>
              <a:t> </a:t>
            </a:r>
          </a:p>
          <a:p>
            <a:pPr>
              <a:buFont typeface="Wingdings" charset="2"/>
              <a:buNone/>
              <a:defRPr/>
            </a:pPr>
            <a:endParaRPr lang="en-US" dirty="0">
              <a:ea typeface="+mn-ea"/>
            </a:endParaRPr>
          </a:p>
        </p:txBody>
      </p:sp>
      <p:pic>
        <p:nvPicPr>
          <p:cNvPr id="4" name="Picture 3" descr="coffee_table_talk_PA_608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3352800"/>
            <a:ext cx="3327400" cy="3327399"/>
          </a:xfrm>
          <a:prstGeom prst="rect">
            <a:avLst/>
          </a:prstGeom>
        </p:spPr>
      </p:pic>
      <p:sp>
        <p:nvSpPr>
          <p:cNvPr id="6" name="Oval Callout 5"/>
          <p:cNvSpPr/>
          <p:nvPr/>
        </p:nvSpPr>
        <p:spPr>
          <a:xfrm>
            <a:off x="3200400" y="457200"/>
            <a:ext cx="5257800" cy="1828800"/>
          </a:xfrm>
          <a:prstGeom prst="wedgeEllipseCallout">
            <a:avLst>
              <a:gd name="adj1" fmla="val -3948"/>
              <a:gd name="adj2" fmla="val 122318"/>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800" dirty="0" smtClean="0">
                <a:solidFill>
                  <a:srgbClr val="FF0000"/>
                </a:solidFill>
              </a:rPr>
              <a:t>Thanks, but I just wanted you to listen and not solve my problem</a:t>
            </a:r>
            <a:endParaRPr lang="en-US" sz="2800" dirty="0">
              <a:solidFill>
                <a:srgbClr val="FF0000"/>
              </a:solidFill>
            </a:endParaRPr>
          </a:p>
        </p:txBody>
      </p:sp>
    </p:spTree>
    <p:extLst>
      <p:ext uri="{BB962C8B-B14F-4D97-AF65-F5344CB8AC3E}">
        <p14:creationId xmlns:p14="http://schemas.microsoft.com/office/powerpoint/2010/main" val="2556212766"/>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Good example of</a:t>
            </a:r>
            <a:endParaRPr lang="en-US" dirty="0">
              <a:solidFill>
                <a:srgbClr val="FFFF00"/>
              </a:solidFill>
            </a:endParaRPr>
          </a:p>
        </p:txBody>
      </p:sp>
      <p:sp>
        <p:nvSpPr>
          <p:cNvPr id="3" name="Content Placeholder 2"/>
          <p:cNvSpPr>
            <a:spLocks noGrp="1"/>
          </p:cNvSpPr>
          <p:nvPr>
            <p:ph idx="1"/>
          </p:nvPr>
        </p:nvSpPr>
        <p:spPr/>
        <p:txBody>
          <a:bodyPr/>
          <a:lstStyle/>
          <a:p>
            <a:r>
              <a:rPr lang="en-US" sz="3600" b="1" dirty="0" smtClean="0"/>
              <a:t>Giving advice</a:t>
            </a:r>
          </a:p>
          <a:p>
            <a:endParaRPr lang="en-US" sz="3600" dirty="0"/>
          </a:p>
          <a:p>
            <a:r>
              <a:rPr lang="en-US" sz="3600" dirty="0" smtClean="0"/>
              <a:t>When it is not wanted, or needed </a:t>
            </a:r>
          </a:p>
          <a:p>
            <a:endParaRPr lang="en-US" sz="3600" dirty="0"/>
          </a:p>
          <a:p>
            <a:r>
              <a:rPr lang="en-US" sz="3600" dirty="0" smtClean="0"/>
              <a:t>And we did not really listen long enough to give advice in the first place.</a:t>
            </a:r>
          </a:p>
          <a:p>
            <a:endParaRPr lang="en-US" sz="3600" dirty="0"/>
          </a:p>
          <a:p>
            <a:pPr marL="0" indent="0">
              <a:buNone/>
            </a:pPr>
            <a:endParaRPr lang="en-US" sz="3600" dirty="0"/>
          </a:p>
        </p:txBody>
      </p:sp>
    </p:spTree>
    <p:extLst>
      <p:ext uri="{BB962C8B-B14F-4D97-AF65-F5344CB8AC3E}">
        <p14:creationId xmlns:p14="http://schemas.microsoft.com/office/powerpoint/2010/main" val="2027297932"/>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371600"/>
          </a:xfrm>
        </p:spPr>
        <p:txBody>
          <a:bodyPr/>
          <a:lstStyle/>
          <a:p>
            <a:pPr>
              <a:defRPr/>
            </a:pPr>
            <a:r>
              <a:rPr lang="en-US" dirty="0" smtClean="0">
                <a:solidFill>
                  <a:srgbClr val="FFFF00"/>
                </a:solidFill>
                <a:ea typeface="+mj-ea"/>
              </a:rPr>
              <a:t> </a:t>
            </a:r>
            <a:endParaRPr lang="en-US" dirty="0">
              <a:solidFill>
                <a:srgbClr val="FFFF00"/>
              </a:solidFill>
              <a:ea typeface="+mj-ea"/>
            </a:endParaRPr>
          </a:p>
        </p:txBody>
      </p:sp>
      <p:sp>
        <p:nvSpPr>
          <p:cNvPr id="3" name="Content Placeholder 2"/>
          <p:cNvSpPr>
            <a:spLocks noGrp="1"/>
          </p:cNvSpPr>
          <p:nvPr>
            <p:ph idx="1"/>
          </p:nvPr>
        </p:nvSpPr>
        <p:spPr>
          <a:xfrm>
            <a:off x="0" y="-609600"/>
            <a:ext cx="9144000" cy="7467600"/>
          </a:xfrm>
        </p:spPr>
        <p:txBody>
          <a:bodyPr/>
          <a:lstStyle/>
          <a:p>
            <a:pPr>
              <a:buFont typeface="Wingdings" pitchFamily="-112" charset="2"/>
              <a:buChar char="n"/>
              <a:defRPr/>
            </a:pPr>
            <a:r>
              <a:rPr lang="en-US" sz="4400" dirty="0" smtClean="0">
                <a:ea typeface="+mn-ea"/>
              </a:rPr>
              <a:t> </a:t>
            </a:r>
          </a:p>
          <a:p>
            <a:pPr>
              <a:buFont typeface="Wingdings" charset="2"/>
              <a:buNone/>
              <a:defRPr/>
            </a:pPr>
            <a:endParaRPr lang="en-US" dirty="0">
              <a:ea typeface="+mn-ea"/>
            </a:endParaRPr>
          </a:p>
        </p:txBody>
      </p:sp>
      <p:pic>
        <p:nvPicPr>
          <p:cNvPr id="4" name="Picture 3" descr="coffee_table_talk_PA_6082.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3352800"/>
            <a:ext cx="3606597" cy="3327400"/>
          </a:xfrm>
          <a:prstGeom prst="rect">
            <a:avLst/>
          </a:prstGeom>
        </p:spPr>
      </p:pic>
      <p:sp>
        <p:nvSpPr>
          <p:cNvPr id="5" name="Oval Callout 4"/>
          <p:cNvSpPr/>
          <p:nvPr/>
        </p:nvSpPr>
        <p:spPr>
          <a:xfrm>
            <a:off x="457200" y="381000"/>
            <a:ext cx="8229600" cy="2362200"/>
          </a:xfrm>
          <a:prstGeom prst="wedgeEllipseCallout">
            <a:avLst>
              <a:gd name="adj1" fmla="val 13117"/>
              <a:gd name="adj2" fmla="val 86815"/>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3200" dirty="0" smtClean="0">
                <a:solidFill>
                  <a:srgbClr val="FF0000"/>
                </a:solidFill>
              </a:rPr>
              <a:t> I am really overwhelmed with my responsibilities at home.  It is getting really hard to study for school.</a:t>
            </a:r>
            <a:endParaRPr lang="en-US" sz="3200" dirty="0">
              <a:solidFill>
                <a:srgbClr val="FF0000"/>
              </a:solidFill>
            </a:endParaRPr>
          </a:p>
        </p:txBody>
      </p:sp>
    </p:spTree>
    <p:extLst>
      <p:ext uri="{BB962C8B-B14F-4D97-AF65-F5344CB8AC3E}">
        <p14:creationId xmlns:p14="http://schemas.microsoft.com/office/powerpoint/2010/main" val="697369773"/>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371600"/>
          </a:xfrm>
        </p:spPr>
        <p:txBody>
          <a:bodyPr/>
          <a:lstStyle/>
          <a:p>
            <a:pPr>
              <a:defRPr/>
            </a:pPr>
            <a:r>
              <a:rPr lang="en-US" dirty="0" smtClean="0">
                <a:solidFill>
                  <a:srgbClr val="FFFF00"/>
                </a:solidFill>
                <a:ea typeface="+mj-ea"/>
              </a:rPr>
              <a:t> </a:t>
            </a:r>
            <a:endParaRPr lang="en-US" dirty="0">
              <a:solidFill>
                <a:srgbClr val="FFFF00"/>
              </a:solidFill>
              <a:ea typeface="+mj-ea"/>
            </a:endParaRPr>
          </a:p>
        </p:txBody>
      </p:sp>
      <p:sp>
        <p:nvSpPr>
          <p:cNvPr id="3" name="Content Placeholder 2"/>
          <p:cNvSpPr>
            <a:spLocks noGrp="1"/>
          </p:cNvSpPr>
          <p:nvPr>
            <p:ph idx="1"/>
          </p:nvPr>
        </p:nvSpPr>
        <p:spPr>
          <a:xfrm>
            <a:off x="0" y="-609600"/>
            <a:ext cx="9144000" cy="7467600"/>
          </a:xfrm>
        </p:spPr>
        <p:txBody>
          <a:bodyPr/>
          <a:lstStyle/>
          <a:p>
            <a:pPr>
              <a:buFont typeface="Wingdings" pitchFamily="-112" charset="2"/>
              <a:buChar char="n"/>
              <a:defRPr/>
            </a:pPr>
            <a:r>
              <a:rPr lang="en-US" sz="4400" dirty="0" smtClean="0">
                <a:ea typeface="+mn-ea"/>
              </a:rPr>
              <a:t> </a:t>
            </a:r>
          </a:p>
          <a:p>
            <a:pPr>
              <a:buFont typeface="Wingdings" charset="2"/>
              <a:buNone/>
              <a:defRPr/>
            </a:pPr>
            <a:endParaRPr lang="en-US" dirty="0">
              <a:ea typeface="+mn-ea"/>
            </a:endParaRPr>
          </a:p>
        </p:txBody>
      </p:sp>
      <p:pic>
        <p:nvPicPr>
          <p:cNvPr id="4" name="Picture 3" descr="coffee_table_talk_PA_6082.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3352800"/>
            <a:ext cx="3606597" cy="3327400"/>
          </a:xfrm>
          <a:prstGeom prst="rect">
            <a:avLst/>
          </a:prstGeom>
        </p:spPr>
      </p:pic>
      <p:sp>
        <p:nvSpPr>
          <p:cNvPr id="5" name="Oval Callout 4"/>
          <p:cNvSpPr/>
          <p:nvPr/>
        </p:nvSpPr>
        <p:spPr>
          <a:xfrm>
            <a:off x="457200" y="381000"/>
            <a:ext cx="8229600" cy="2362200"/>
          </a:xfrm>
          <a:prstGeom prst="wedgeEllipseCallout">
            <a:avLst>
              <a:gd name="adj1" fmla="val -12450"/>
              <a:gd name="adj2" fmla="val 81384"/>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3200" dirty="0" smtClean="0">
                <a:solidFill>
                  <a:srgbClr val="FF0000"/>
                </a:solidFill>
              </a:rPr>
              <a:t> </a:t>
            </a:r>
            <a:r>
              <a:rPr lang="en-US" sz="3200" dirty="0">
                <a:solidFill>
                  <a:srgbClr val="FF0000"/>
                </a:solidFill>
              </a:rPr>
              <a:t>That reminds me of my life.  </a:t>
            </a:r>
            <a:r>
              <a:rPr lang="en-US" sz="3200" dirty="0" smtClean="0">
                <a:solidFill>
                  <a:srgbClr val="FF0000"/>
                </a:solidFill>
              </a:rPr>
              <a:t>I</a:t>
            </a:r>
          </a:p>
          <a:p>
            <a:pPr algn="ctr">
              <a:defRPr/>
            </a:pPr>
            <a:r>
              <a:rPr lang="en-US" sz="3200" dirty="0" smtClean="0">
                <a:solidFill>
                  <a:srgbClr val="FF0000"/>
                </a:solidFill>
              </a:rPr>
              <a:t>I’m also working </a:t>
            </a:r>
            <a:r>
              <a:rPr lang="en-US" sz="3200" dirty="0">
                <a:solidFill>
                  <a:srgbClr val="FF0000"/>
                </a:solidFill>
              </a:rPr>
              <a:t>full time job </a:t>
            </a:r>
            <a:r>
              <a:rPr lang="en-US" sz="3200" dirty="0" smtClean="0">
                <a:solidFill>
                  <a:srgbClr val="FF0000"/>
                </a:solidFill>
              </a:rPr>
              <a:t>and I don’t have much </a:t>
            </a:r>
            <a:r>
              <a:rPr lang="en-US" sz="3200" dirty="0">
                <a:solidFill>
                  <a:srgbClr val="FF0000"/>
                </a:solidFill>
              </a:rPr>
              <a:t>time to study for my </a:t>
            </a:r>
            <a:r>
              <a:rPr lang="en-US" sz="3200" dirty="0" smtClean="0">
                <a:solidFill>
                  <a:srgbClr val="FF0000"/>
                </a:solidFill>
              </a:rPr>
              <a:t>classes either.</a:t>
            </a:r>
            <a:endParaRPr lang="en-US" sz="3200" dirty="0">
              <a:solidFill>
                <a:srgbClr val="FF0000"/>
              </a:solidFill>
            </a:endParaRPr>
          </a:p>
        </p:txBody>
      </p:sp>
    </p:spTree>
    <p:extLst>
      <p:ext uri="{BB962C8B-B14F-4D97-AF65-F5344CB8AC3E}">
        <p14:creationId xmlns:p14="http://schemas.microsoft.com/office/powerpoint/2010/main" val="3083027937"/>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Hijacking conversation</a:t>
            </a:r>
            <a:endParaRPr lang="en-US" dirty="0">
              <a:solidFill>
                <a:srgbClr val="FFFF00"/>
              </a:solidFill>
            </a:endParaRPr>
          </a:p>
        </p:txBody>
      </p:sp>
      <p:sp>
        <p:nvSpPr>
          <p:cNvPr id="3" name="Content Placeholder 2"/>
          <p:cNvSpPr>
            <a:spLocks noGrp="1"/>
          </p:cNvSpPr>
          <p:nvPr>
            <p:ph idx="1"/>
          </p:nvPr>
        </p:nvSpPr>
        <p:spPr/>
        <p:txBody>
          <a:bodyPr/>
          <a:lstStyle/>
          <a:p>
            <a:r>
              <a:rPr lang="en-US" sz="3600" dirty="0" smtClean="0"/>
              <a:t>Yes, that reminds me of…</a:t>
            </a:r>
          </a:p>
          <a:p>
            <a:endParaRPr lang="en-US" sz="3600" dirty="0"/>
          </a:p>
          <a:p>
            <a:r>
              <a:rPr lang="en-US" sz="3600" dirty="0" smtClean="0"/>
              <a:t>And bring attention to ourselves rather than focusing on the person who is sharing a difficult experience</a:t>
            </a:r>
            <a:endParaRPr lang="en-US" sz="3600" dirty="0"/>
          </a:p>
        </p:txBody>
      </p:sp>
    </p:spTree>
    <p:extLst>
      <p:ext uri="{BB962C8B-B14F-4D97-AF65-F5344CB8AC3E}">
        <p14:creationId xmlns:p14="http://schemas.microsoft.com/office/powerpoint/2010/main" val="3112256096"/>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0"/>
            <a:ext cx="8763000" cy="1371600"/>
          </a:xfrm>
        </p:spPr>
        <p:txBody>
          <a:bodyPr/>
          <a:lstStyle/>
          <a:p>
            <a:pPr>
              <a:defRPr/>
            </a:pPr>
            <a:r>
              <a:rPr lang="en-US" dirty="0" smtClean="0">
                <a:solidFill>
                  <a:srgbClr val="FFFF00"/>
                </a:solidFill>
                <a:ea typeface="+mj-ea"/>
              </a:rPr>
              <a:t>First Understanding, </a:t>
            </a:r>
            <a:br>
              <a:rPr lang="en-US" dirty="0" smtClean="0">
                <a:solidFill>
                  <a:srgbClr val="FFFF00"/>
                </a:solidFill>
                <a:ea typeface="+mj-ea"/>
              </a:rPr>
            </a:br>
            <a:r>
              <a:rPr lang="en-US" dirty="0" smtClean="0">
                <a:solidFill>
                  <a:srgbClr val="FFFF00"/>
                </a:solidFill>
                <a:ea typeface="+mj-ea"/>
              </a:rPr>
              <a:t>Then Adjustment </a:t>
            </a:r>
            <a:endParaRPr lang="en-US" dirty="0">
              <a:solidFill>
                <a:srgbClr val="FFFF00"/>
              </a:solidFill>
              <a:ea typeface="+mj-ea"/>
            </a:endParaRPr>
          </a:p>
        </p:txBody>
      </p:sp>
      <p:sp>
        <p:nvSpPr>
          <p:cNvPr id="3" name="Content Placeholder 2"/>
          <p:cNvSpPr>
            <a:spLocks noGrp="1"/>
          </p:cNvSpPr>
          <p:nvPr>
            <p:ph idx="1"/>
          </p:nvPr>
        </p:nvSpPr>
        <p:spPr/>
        <p:txBody>
          <a:bodyPr/>
          <a:lstStyle/>
          <a:p>
            <a:pPr>
              <a:buFont typeface="Wingdings" pitchFamily="-112" charset="2"/>
              <a:buChar char="n"/>
              <a:defRPr/>
            </a:pPr>
            <a:r>
              <a:rPr lang="en-US" sz="4000" dirty="0" smtClean="0">
                <a:ea typeface="+mn-ea"/>
              </a:rPr>
              <a:t>First Understanding </a:t>
            </a:r>
          </a:p>
          <a:p>
            <a:pPr>
              <a:buFont typeface="Wingdings" pitchFamily="-112" charset="2"/>
              <a:buChar char="n"/>
              <a:defRPr/>
            </a:pPr>
            <a:endParaRPr lang="en-US" sz="4000" dirty="0">
              <a:ea typeface="+mn-ea"/>
            </a:endParaRPr>
          </a:p>
          <a:p>
            <a:pPr>
              <a:buFont typeface="Wingdings" pitchFamily="-112" charset="2"/>
              <a:buChar char="n"/>
              <a:defRPr/>
            </a:pPr>
            <a:r>
              <a:rPr lang="en-US" sz="4000" dirty="0" smtClean="0">
                <a:ea typeface="+mn-ea"/>
              </a:rPr>
              <a:t>How do we listen to make sure we understand? </a:t>
            </a:r>
          </a:p>
          <a:p>
            <a:pPr>
              <a:buFont typeface="Wingdings" charset="2"/>
              <a:buNone/>
              <a:defRPr/>
            </a:pPr>
            <a:r>
              <a:rPr lang="en-US" sz="4000" dirty="0" smtClean="0">
                <a:ea typeface="+mn-ea"/>
              </a:rPr>
              <a:t>   </a:t>
            </a:r>
            <a:endParaRPr lang="en-US" dirty="0">
              <a:ea typeface="+mn-ea"/>
            </a:endParaRPr>
          </a:p>
        </p:txBody>
      </p:sp>
    </p:spTree>
    <p:extLst>
      <p:ext uri="{BB962C8B-B14F-4D97-AF65-F5344CB8AC3E}">
        <p14:creationId xmlns:p14="http://schemas.microsoft.com/office/powerpoint/2010/main" val="2417581970"/>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71600"/>
          </a:xfrm>
        </p:spPr>
        <p:txBody>
          <a:bodyPr/>
          <a:lstStyle/>
          <a:p>
            <a:r>
              <a:rPr lang="en-US" dirty="0" smtClean="0">
                <a:solidFill>
                  <a:srgbClr val="FFFF00"/>
                </a:solidFill>
              </a:rPr>
              <a:t>60 second</a:t>
            </a:r>
            <a:endParaRPr lang="en-US" dirty="0">
              <a:solidFill>
                <a:srgbClr val="FFFF00"/>
              </a:solidFill>
            </a:endParaRPr>
          </a:p>
        </p:txBody>
      </p:sp>
      <p:sp>
        <p:nvSpPr>
          <p:cNvPr id="3" name="Content Placeholder 2"/>
          <p:cNvSpPr>
            <a:spLocks noGrp="1"/>
          </p:cNvSpPr>
          <p:nvPr>
            <p:ph idx="1"/>
          </p:nvPr>
        </p:nvSpPr>
        <p:spPr>
          <a:xfrm>
            <a:off x="457200" y="1219200"/>
            <a:ext cx="8458200" cy="4114800"/>
          </a:xfrm>
        </p:spPr>
        <p:txBody>
          <a:bodyPr/>
          <a:lstStyle/>
          <a:p>
            <a:r>
              <a:rPr lang="en-US" dirty="0" smtClean="0"/>
              <a:t>Listen and do not interrupt</a:t>
            </a:r>
          </a:p>
          <a:p>
            <a:r>
              <a:rPr lang="en-US" dirty="0" smtClean="0"/>
              <a:t>However it is </a:t>
            </a:r>
            <a:r>
              <a:rPr lang="en-US" b="1" dirty="0" smtClean="0"/>
              <a:t>active listening </a:t>
            </a:r>
            <a:r>
              <a:rPr lang="en-US" dirty="0" smtClean="0"/>
              <a:t>which means… you can</a:t>
            </a:r>
          </a:p>
          <a:p>
            <a:r>
              <a:rPr lang="en-US" dirty="0" smtClean="0"/>
              <a:t>Nod</a:t>
            </a:r>
          </a:p>
          <a:p>
            <a:r>
              <a:rPr lang="en-US" dirty="0" smtClean="0"/>
              <a:t>Say “yes”  “uh ha”  “Tell me more”</a:t>
            </a:r>
          </a:p>
          <a:p>
            <a:r>
              <a:rPr lang="en-US" dirty="0" smtClean="0"/>
              <a:t>You can also empathize such as “That sounds difficult” or “I’m sorry to hear that”.</a:t>
            </a:r>
          </a:p>
          <a:p>
            <a:r>
              <a:rPr lang="en-US" dirty="0" smtClean="0"/>
              <a:t>However please do not give your advise or say “that reminds me of and bring attention back to yourself.</a:t>
            </a:r>
          </a:p>
        </p:txBody>
      </p:sp>
    </p:spTree>
    <p:extLst>
      <p:ext uri="{BB962C8B-B14F-4D97-AF65-F5344CB8AC3E}">
        <p14:creationId xmlns:p14="http://schemas.microsoft.com/office/powerpoint/2010/main" val="23734647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It is not always easy !!!</a:t>
            </a:r>
            <a:endParaRPr lang="en-US" dirty="0">
              <a:solidFill>
                <a:srgbClr val="FFFF00"/>
              </a:solidFill>
            </a:endParaRPr>
          </a:p>
        </p:txBody>
      </p:sp>
      <p:pic>
        <p:nvPicPr>
          <p:cNvPr id="4" name="Content Placeholder 3" descr="green_eyed_monster_1600_clr_14504.png"/>
          <p:cNvPicPr>
            <a:picLocks noGrp="1" noChangeAspect="1"/>
          </p:cNvPicPr>
          <p:nvPr>
            <p:ph idx="1"/>
          </p:nvPr>
        </p:nvPicPr>
        <p:blipFill>
          <a:blip r:embed="rId3">
            <a:extLst>
              <a:ext uri="{28A0092B-C50C-407E-A947-70E740481C1C}">
                <a14:useLocalDpi xmlns:a14="http://schemas.microsoft.com/office/drawing/2010/main" val="0"/>
              </a:ext>
            </a:extLst>
          </a:blip>
          <a:srcRect l="-50000" r="-50000"/>
          <a:stretch>
            <a:fillRect/>
          </a:stretch>
        </p:blipFill>
        <p:spPr/>
      </p:pic>
    </p:spTree>
    <p:extLst>
      <p:ext uri="{BB962C8B-B14F-4D97-AF65-F5344CB8AC3E}">
        <p14:creationId xmlns:p14="http://schemas.microsoft.com/office/powerpoint/2010/main" val="35905491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71600"/>
          </a:xfrm>
        </p:spPr>
        <p:txBody>
          <a:bodyPr/>
          <a:lstStyle/>
          <a:p>
            <a:r>
              <a:rPr lang="en-US" dirty="0" smtClean="0">
                <a:solidFill>
                  <a:srgbClr val="FFFF00"/>
                </a:solidFill>
              </a:rPr>
              <a:t>30 second</a:t>
            </a:r>
            <a:endParaRPr lang="en-US" dirty="0">
              <a:solidFill>
                <a:srgbClr val="FFFF00"/>
              </a:solidFill>
            </a:endParaRPr>
          </a:p>
        </p:txBody>
      </p:sp>
      <p:sp>
        <p:nvSpPr>
          <p:cNvPr id="3" name="Content Placeholder 2"/>
          <p:cNvSpPr>
            <a:spLocks noGrp="1"/>
          </p:cNvSpPr>
          <p:nvPr>
            <p:ph idx="1"/>
          </p:nvPr>
        </p:nvSpPr>
        <p:spPr>
          <a:xfrm>
            <a:off x="457200" y="1828800"/>
            <a:ext cx="8458200" cy="4114800"/>
          </a:xfrm>
        </p:spPr>
        <p:txBody>
          <a:bodyPr/>
          <a:lstStyle/>
          <a:p>
            <a:r>
              <a:rPr lang="en-US" dirty="0" smtClean="0"/>
              <a:t>Now the person who is listening should summarize what the other person has said to see if they have understood properly</a:t>
            </a:r>
          </a:p>
        </p:txBody>
      </p:sp>
    </p:spTree>
    <p:extLst>
      <p:ext uri="{BB962C8B-B14F-4D97-AF65-F5344CB8AC3E}">
        <p14:creationId xmlns:p14="http://schemas.microsoft.com/office/powerpoint/2010/main" val="7545223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228600" y="533400"/>
            <a:ext cx="8686800" cy="1371600"/>
          </a:xfrm>
        </p:spPr>
        <p:txBody>
          <a:bodyPr/>
          <a:lstStyle/>
          <a:p>
            <a:pPr eaLnBrk="1" hangingPunct="1">
              <a:defRPr/>
            </a:pPr>
            <a:r>
              <a:rPr lang="en-US" sz="4000" dirty="0" smtClean="0">
                <a:solidFill>
                  <a:srgbClr val="FFFF00"/>
                </a:solidFill>
                <a:ea typeface="+mj-ea"/>
              </a:rPr>
              <a:t>What is a technique to make sure we have understood another person?</a:t>
            </a:r>
            <a:endParaRPr lang="en-US" sz="4000" dirty="0">
              <a:solidFill>
                <a:srgbClr val="FFFF00"/>
              </a:solidFill>
              <a:ea typeface="+mj-ea"/>
            </a:endParaRPr>
          </a:p>
        </p:txBody>
      </p:sp>
      <p:sp>
        <p:nvSpPr>
          <p:cNvPr id="33795" name="Rectangle 3"/>
          <p:cNvSpPr>
            <a:spLocks noGrp="1" noChangeArrowheads="1"/>
          </p:cNvSpPr>
          <p:nvPr>
            <p:ph type="body" idx="1"/>
          </p:nvPr>
        </p:nvSpPr>
        <p:spPr>
          <a:xfrm>
            <a:off x="457200" y="1752600"/>
            <a:ext cx="8229600" cy="3810000"/>
          </a:xfrm>
        </p:spPr>
        <p:txBody>
          <a:bodyPr/>
          <a:lstStyle/>
          <a:p>
            <a:pPr eaLnBrk="1" hangingPunct="1">
              <a:buFont typeface="Wingdings" charset="0"/>
              <a:buNone/>
            </a:pPr>
            <a:endParaRPr lang="en-US" sz="3600" dirty="0">
              <a:latin typeface="Arial" charset="0"/>
            </a:endParaRPr>
          </a:p>
          <a:p>
            <a:pPr eaLnBrk="1" hangingPunct="1"/>
            <a:r>
              <a:rPr lang="en-US" sz="3600" dirty="0" smtClean="0">
                <a:latin typeface="Arial" charset="0"/>
              </a:rPr>
              <a:t>Listen carefully</a:t>
            </a:r>
          </a:p>
          <a:p>
            <a:pPr eaLnBrk="1" hangingPunct="1"/>
            <a:endParaRPr lang="en-US" sz="3600" dirty="0">
              <a:latin typeface="Arial" charset="0"/>
            </a:endParaRPr>
          </a:p>
          <a:p>
            <a:pPr eaLnBrk="1" hangingPunct="1"/>
            <a:r>
              <a:rPr lang="en-US" sz="3600" dirty="0">
                <a:latin typeface="Arial" charset="0"/>
              </a:rPr>
              <a:t>Repeat back (Summarize</a:t>
            </a:r>
            <a:r>
              <a:rPr lang="en-US" sz="3600" dirty="0" smtClean="0">
                <a:latin typeface="Arial" charset="0"/>
              </a:rPr>
              <a:t>)</a:t>
            </a:r>
          </a:p>
          <a:p>
            <a:pPr eaLnBrk="1" hangingPunct="1"/>
            <a:r>
              <a:rPr lang="en-US" sz="3600" dirty="0" smtClean="0">
                <a:latin typeface="Arial" charset="0"/>
              </a:rPr>
              <a:t> </a:t>
            </a:r>
          </a:p>
          <a:p>
            <a:pPr eaLnBrk="1" hangingPunct="1"/>
            <a:r>
              <a:rPr lang="en-US" sz="3600" dirty="0" smtClean="0">
                <a:latin typeface="Arial" charset="0"/>
              </a:rPr>
              <a:t>“</a:t>
            </a:r>
            <a:r>
              <a:rPr lang="en-US" sz="3600" dirty="0">
                <a:latin typeface="Arial" charset="0"/>
              </a:rPr>
              <a:t>Sounds like …”,   “Seems like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9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79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371600"/>
          </a:xfrm>
        </p:spPr>
        <p:txBody>
          <a:bodyPr/>
          <a:lstStyle/>
          <a:p>
            <a:pPr>
              <a:defRPr/>
            </a:pPr>
            <a:r>
              <a:rPr lang="en-US" dirty="0" smtClean="0">
                <a:solidFill>
                  <a:srgbClr val="FFFF00"/>
                </a:solidFill>
                <a:ea typeface="+mj-ea"/>
              </a:rPr>
              <a:t>Why is this a good idea?</a:t>
            </a:r>
            <a:endParaRPr lang="en-US" dirty="0">
              <a:solidFill>
                <a:srgbClr val="FFFF00"/>
              </a:solidFill>
              <a:ea typeface="+mj-ea"/>
            </a:endParaRPr>
          </a:p>
        </p:txBody>
      </p:sp>
      <p:sp>
        <p:nvSpPr>
          <p:cNvPr id="3" name="Content Placeholder 2"/>
          <p:cNvSpPr>
            <a:spLocks noGrp="1"/>
          </p:cNvSpPr>
          <p:nvPr>
            <p:ph idx="1"/>
          </p:nvPr>
        </p:nvSpPr>
        <p:spPr>
          <a:xfrm>
            <a:off x="457200" y="1447800"/>
            <a:ext cx="8229600" cy="4114800"/>
          </a:xfrm>
        </p:spPr>
        <p:txBody>
          <a:bodyPr/>
          <a:lstStyle/>
          <a:p>
            <a:pPr>
              <a:buFont typeface="Wingdings" charset="2"/>
              <a:buChar char="n"/>
              <a:defRPr/>
            </a:pPr>
            <a:r>
              <a:rPr lang="en-US" sz="3600" dirty="0" smtClean="0">
                <a:ea typeface="+mn-ea"/>
              </a:rPr>
              <a:t>No matter how well we think we know someone</a:t>
            </a:r>
          </a:p>
          <a:p>
            <a:pPr>
              <a:buFont typeface="Wingdings" charset="2"/>
              <a:buChar char="n"/>
              <a:defRPr/>
            </a:pPr>
            <a:endParaRPr lang="en-US" sz="3600" dirty="0" smtClean="0">
              <a:ea typeface="+mn-ea"/>
            </a:endParaRPr>
          </a:p>
          <a:p>
            <a:pPr>
              <a:buFont typeface="Wingdings" charset="2"/>
              <a:buChar char="n"/>
              <a:defRPr/>
            </a:pPr>
            <a:r>
              <a:rPr lang="en-US" sz="3600" dirty="0" smtClean="0">
                <a:ea typeface="+mn-ea"/>
              </a:rPr>
              <a:t>Not summarizing or checking for understanding is risky </a:t>
            </a:r>
          </a:p>
          <a:p>
            <a:pPr>
              <a:buFont typeface="Wingdings" charset="2"/>
              <a:buChar char="n"/>
              <a:defRPr/>
            </a:pPr>
            <a:endParaRPr lang="en-US" sz="3600" dirty="0" smtClean="0">
              <a:ea typeface="+mn-ea"/>
            </a:endParaRPr>
          </a:p>
          <a:p>
            <a:pPr>
              <a:buFont typeface="Wingdings" charset="2"/>
              <a:buChar char="n"/>
              <a:defRPr/>
            </a:pPr>
            <a:r>
              <a:rPr lang="en-US" sz="3600" dirty="0" smtClean="0">
                <a:ea typeface="+mn-ea"/>
              </a:rPr>
              <a:t>Nothing is so simple…that it cannot be misunderstood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33600"/>
            <a:ext cx="8458200" cy="1371600"/>
          </a:xfrm>
        </p:spPr>
        <p:txBody>
          <a:bodyPr/>
          <a:lstStyle/>
          <a:p>
            <a:pPr>
              <a:defRPr/>
            </a:pPr>
            <a:r>
              <a:rPr lang="en-US" dirty="0" smtClean="0">
                <a:solidFill>
                  <a:srgbClr val="FFFF00"/>
                </a:solidFill>
                <a:ea typeface="+mj-ea"/>
              </a:rPr>
              <a:t>You have just listened to your friend tell you about a painful experience </a:t>
            </a:r>
            <a:endParaRPr lang="en-US" dirty="0">
              <a:solidFill>
                <a:srgbClr val="FFFF00"/>
              </a:solidFill>
              <a:ea typeface="+mj-ea"/>
            </a:endParaRPr>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The Power of Empathy</a:t>
            </a:r>
            <a:r>
              <a:rPr lang="en-US" dirty="0">
                <a:solidFill>
                  <a:srgbClr val="FFFF00"/>
                </a:solidFill>
              </a:rPr>
              <a:t/>
            </a:r>
            <a:br>
              <a:rPr lang="en-US" dirty="0">
                <a:solidFill>
                  <a:srgbClr val="FFFF00"/>
                </a:solidFill>
              </a:rPr>
            </a:br>
            <a:endParaRPr lang="en-US" dirty="0">
              <a:solidFill>
                <a:srgbClr val="FFFF00"/>
              </a:solidFill>
            </a:endParaRPr>
          </a:p>
        </p:txBody>
      </p:sp>
      <p:sp>
        <p:nvSpPr>
          <p:cNvPr id="3" name="Content Placeholder 2"/>
          <p:cNvSpPr>
            <a:spLocks noGrp="1"/>
          </p:cNvSpPr>
          <p:nvPr>
            <p:ph idx="1"/>
          </p:nvPr>
        </p:nvSpPr>
        <p:spPr/>
        <p:txBody>
          <a:bodyPr/>
          <a:lstStyle/>
          <a:p>
            <a:r>
              <a:rPr lang="en-US" dirty="0" smtClean="0"/>
              <a:t>To watch the nice video we shared, please go to the following link</a:t>
            </a:r>
          </a:p>
          <a:p>
            <a:endParaRPr lang="en-US" dirty="0"/>
          </a:p>
          <a:p>
            <a:r>
              <a:rPr lang="en-US" dirty="0">
                <a:solidFill>
                  <a:srgbClr val="FFFF00"/>
                </a:solidFill>
              </a:rPr>
              <a:t>https://</a:t>
            </a:r>
            <a:r>
              <a:rPr lang="en-US" dirty="0" err="1">
                <a:solidFill>
                  <a:srgbClr val="FFFF00"/>
                </a:solidFill>
              </a:rPr>
              <a:t>www.youtube.com</a:t>
            </a:r>
            <a:r>
              <a:rPr lang="en-US" dirty="0">
                <a:solidFill>
                  <a:srgbClr val="FFFF00"/>
                </a:solidFill>
              </a:rPr>
              <a:t>/</a:t>
            </a:r>
            <a:r>
              <a:rPr lang="en-US" dirty="0" err="1">
                <a:solidFill>
                  <a:srgbClr val="FFFF00"/>
                </a:solidFill>
              </a:rPr>
              <a:t>watch?v</a:t>
            </a:r>
            <a:r>
              <a:rPr lang="en-US" dirty="0">
                <a:solidFill>
                  <a:srgbClr val="FFFF00"/>
                </a:solidFill>
              </a:rPr>
              <a:t>=1Evwgu369Jw</a:t>
            </a:r>
            <a:endParaRPr lang="en-US" dirty="0"/>
          </a:p>
        </p:txBody>
      </p:sp>
    </p:spTree>
    <p:extLst>
      <p:ext uri="{BB962C8B-B14F-4D97-AF65-F5344CB8AC3E}">
        <p14:creationId xmlns:p14="http://schemas.microsoft.com/office/powerpoint/2010/main" val="1449523733"/>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371600"/>
          </a:xfrm>
        </p:spPr>
        <p:txBody>
          <a:bodyPr/>
          <a:lstStyle/>
          <a:p>
            <a:pPr>
              <a:defRPr/>
            </a:pPr>
            <a:r>
              <a:rPr lang="en-US" dirty="0" smtClean="0">
                <a:solidFill>
                  <a:srgbClr val="FFFF00"/>
                </a:solidFill>
                <a:ea typeface="+mj-ea"/>
              </a:rPr>
              <a:t>How to ask permission to give advice</a:t>
            </a:r>
            <a:endParaRPr lang="en-US" dirty="0">
              <a:solidFill>
                <a:srgbClr val="FFFF00"/>
              </a:solidFill>
              <a:ea typeface="+mj-ea"/>
            </a:endParaRPr>
          </a:p>
        </p:txBody>
      </p:sp>
      <p:sp>
        <p:nvSpPr>
          <p:cNvPr id="3" name="Content Placeholder 2"/>
          <p:cNvSpPr>
            <a:spLocks noGrp="1"/>
          </p:cNvSpPr>
          <p:nvPr>
            <p:ph idx="1"/>
          </p:nvPr>
        </p:nvSpPr>
        <p:spPr>
          <a:xfrm>
            <a:off x="457200" y="2743200"/>
            <a:ext cx="8229600" cy="4114800"/>
          </a:xfrm>
        </p:spPr>
        <p:txBody>
          <a:bodyPr/>
          <a:lstStyle/>
          <a:p>
            <a:pPr>
              <a:buFont typeface="Wingdings" charset="2"/>
              <a:buChar char="n"/>
              <a:defRPr/>
            </a:pPr>
            <a:r>
              <a:rPr lang="en-US" dirty="0" smtClean="0">
                <a:ea typeface="+mn-ea"/>
              </a:rPr>
              <a:t>Would you be interested in hearing what others have found helpful in this situation?</a:t>
            </a:r>
          </a:p>
          <a:p>
            <a:pPr>
              <a:buFont typeface="Wingdings" charset="2"/>
              <a:buChar char="n"/>
              <a:defRPr/>
            </a:pPr>
            <a:endParaRPr lang="en-US" dirty="0" smtClean="0">
              <a:ea typeface="+mn-ea"/>
            </a:endParaRPr>
          </a:p>
          <a:p>
            <a:pPr>
              <a:buFont typeface="Wingdings" charset="2"/>
              <a:buChar char="n"/>
              <a:defRPr/>
            </a:pPr>
            <a:r>
              <a:rPr lang="en-US" dirty="0" smtClean="0">
                <a:ea typeface="+mn-ea"/>
              </a:rPr>
              <a:t>Would you like some help in solving this problem?</a:t>
            </a:r>
          </a:p>
          <a:p>
            <a:pPr>
              <a:buFont typeface="Wingdings" charset="2"/>
              <a:buChar char="n"/>
              <a:defRPr/>
            </a:pPr>
            <a:endParaRPr lang="en-US" dirty="0">
              <a:ea typeface="+mn-ea"/>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371600"/>
          </a:xfrm>
        </p:spPr>
        <p:txBody>
          <a:bodyPr/>
          <a:lstStyle/>
          <a:p>
            <a:pPr>
              <a:defRPr/>
            </a:pPr>
            <a:r>
              <a:rPr lang="en-US" dirty="0" smtClean="0">
                <a:solidFill>
                  <a:srgbClr val="FFFF00"/>
                </a:solidFill>
                <a:ea typeface="+mj-ea"/>
              </a:rPr>
              <a:t>Better Way</a:t>
            </a:r>
            <a:endParaRPr lang="en-US" dirty="0">
              <a:solidFill>
                <a:srgbClr val="FFFF00"/>
              </a:solidFill>
              <a:ea typeface="+mj-ea"/>
            </a:endParaRPr>
          </a:p>
        </p:txBody>
      </p:sp>
      <p:sp>
        <p:nvSpPr>
          <p:cNvPr id="3" name="Content Placeholder 2"/>
          <p:cNvSpPr>
            <a:spLocks noGrp="1"/>
          </p:cNvSpPr>
          <p:nvPr>
            <p:ph idx="1"/>
          </p:nvPr>
        </p:nvSpPr>
        <p:spPr>
          <a:xfrm>
            <a:off x="457200" y="2743200"/>
            <a:ext cx="8229600" cy="4114800"/>
          </a:xfrm>
        </p:spPr>
        <p:txBody>
          <a:bodyPr/>
          <a:lstStyle/>
          <a:p>
            <a:pPr>
              <a:buFont typeface="Wingdings" charset="2"/>
              <a:buChar char="n"/>
              <a:defRPr/>
            </a:pPr>
            <a:r>
              <a:rPr lang="en-US" sz="3600" dirty="0" smtClean="0">
                <a:solidFill>
                  <a:srgbClr val="FFFF00"/>
                </a:solidFill>
                <a:ea typeface="+mn-ea"/>
              </a:rPr>
              <a:t>I am so sorry to hear that… can I help in some way?</a:t>
            </a:r>
          </a:p>
          <a:p>
            <a:pPr>
              <a:buFont typeface="Wingdings" charset="2"/>
              <a:buChar char="n"/>
              <a:defRPr/>
            </a:pPr>
            <a:endParaRPr lang="en-US" dirty="0">
              <a:ea typeface="+mn-ea"/>
            </a:endParaRPr>
          </a:p>
        </p:txBody>
      </p:sp>
    </p:spTree>
    <p:extLst>
      <p:ext uri="{BB962C8B-B14F-4D97-AF65-F5344CB8AC3E}">
        <p14:creationId xmlns:p14="http://schemas.microsoft.com/office/powerpoint/2010/main" val="1939667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Do you ever feel pressured </a:t>
            </a:r>
            <a:br>
              <a:rPr lang="en-US" dirty="0" smtClean="0">
                <a:solidFill>
                  <a:srgbClr val="FFFF00"/>
                </a:solidFill>
              </a:rPr>
            </a:br>
            <a:r>
              <a:rPr lang="en-US" dirty="0" smtClean="0">
                <a:solidFill>
                  <a:srgbClr val="FFFF00"/>
                </a:solidFill>
              </a:rPr>
              <a:t>to say Yes?</a:t>
            </a:r>
            <a:endParaRPr lang="en-US" dirty="0">
              <a:solidFill>
                <a:srgbClr val="FFFF00"/>
              </a:solidFill>
            </a:endParaRPr>
          </a:p>
        </p:txBody>
      </p:sp>
      <p:sp>
        <p:nvSpPr>
          <p:cNvPr id="3" name="Content Placeholder 2"/>
          <p:cNvSpPr>
            <a:spLocks noGrp="1"/>
          </p:cNvSpPr>
          <p:nvPr>
            <p:ph idx="1"/>
          </p:nvPr>
        </p:nvSpPr>
        <p:spPr/>
        <p:txBody>
          <a:bodyPr/>
          <a:lstStyle/>
          <a:p>
            <a:r>
              <a:rPr lang="en-US" sz="3600" dirty="0" smtClean="0"/>
              <a:t>I will have to think about that</a:t>
            </a:r>
          </a:p>
          <a:p>
            <a:endParaRPr lang="en-US" sz="3600" dirty="0" smtClean="0"/>
          </a:p>
          <a:p>
            <a:r>
              <a:rPr lang="en-US" sz="3600" dirty="0" smtClean="0"/>
              <a:t>Please let me check my schedule and get back to you on that</a:t>
            </a:r>
          </a:p>
          <a:p>
            <a:endParaRPr lang="en-US" sz="3600" dirty="0" smtClean="0"/>
          </a:p>
          <a:p>
            <a:r>
              <a:rPr lang="en-US" sz="3600" dirty="0" smtClean="0"/>
              <a:t>Under promise and over deliver</a:t>
            </a:r>
            <a:endParaRPr lang="en-US" sz="3600" dirty="0"/>
          </a:p>
        </p:txBody>
      </p:sp>
    </p:spTree>
    <p:extLst>
      <p:ext uri="{BB962C8B-B14F-4D97-AF65-F5344CB8AC3E}">
        <p14:creationId xmlns:p14="http://schemas.microsoft.com/office/powerpoint/2010/main" val="39574746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534400" cy="1371600"/>
          </a:xfrm>
        </p:spPr>
        <p:txBody>
          <a:bodyPr/>
          <a:lstStyle/>
          <a:p>
            <a:pPr>
              <a:defRPr/>
            </a:pPr>
            <a:r>
              <a:rPr lang="en-US" sz="4800" dirty="0" smtClean="0">
                <a:solidFill>
                  <a:srgbClr val="FFFF00"/>
                </a:solidFill>
                <a:ea typeface="+mj-ea"/>
              </a:rPr>
              <a:t>How to receive criticism</a:t>
            </a:r>
            <a:endParaRPr lang="en-US" sz="4800" dirty="0">
              <a:solidFill>
                <a:srgbClr val="FFFF00"/>
              </a:solidFill>
              <a:ea typeface="+mj-ea"/>
            </a:endParaRPr>
          </a:p>
        </p:txBody>
      </p:sp>
      <p:sp>
        <p:nvSpPr>
          <p:cNvPr id="3" name="Content Placeholder 2"/>
          <p:cNvSpPr>
            <a:spLocks noGrp="1"/>
          </p:cNvSpPr>
          <p:nvPr>
            <p:ph idx="1"/>
          </p:nvPr>
        </p:nvSpPr>
        <p:spPr/>
        <p:txBody>
          <a:bodyPr/>
          <a:lstStyle/>
          <a:p>
            <a:pPr>
              <a:buFont typeface="Wingdings" charset="2"/>
              <a:buChar char="n"/>
              <a:defRPr/>
            </a:pPr>
            <a:endParaRPr lang="en-US" dirty="0">
              <a:ea typeface="+mn-ea"/>
            </a:endParaRPr>
          </a:p>
        </p:txBody>
      </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534400" cy="1371600"/>
          </a:xfrm>
        </p:spPr>
        <p:txBody>
          <a:bodyPr/>
          <a:lstStyle/>
          <a:p>
            <a:pPr>
              <a:defRPr/>
            </a:pPr>
            <a:r>
              <a:rPr lang="en-US" sz="4800" dirty="0" smtClean="0">
                <a:solidFill>
                  <a:srgbClr val="FFFF00"/>
                </a:solidFill>
                <a:ea typeface="+mj-ea"/>
              </a:rPr>
              <a:t>How to receive criticism</a:t>
            </a:r>
            <a:endParaRPr lang="en-US" sz="4800" dirty="0">
              <a:solidFill>
                <a:srgbClr val="FFFF00"/>
              </a:solidFill>
              <a:ea typeface="+mj-ea"/>
            </a:endParaRPr>
          </a:p>
        </p:txBody>
      </p:sp>
      <p:sp>
        <p:nvSpPr>
          <p:cNvPr id="3" name="Content Placeholder 2"/>
          <p:cNvSpPr>
            <a:spLocks noGrp="1"/>
          </p:cNvSpPr>
          <p:nvPr>
            <p:ph idx="1"/>
          </p:nvPr>
        </p:nvSpPr>
        <p:spPr>
          <a:xfrm>
            <a:off x="457200" y="1981200"/>
            <a:ext cx="8534400" cy="4114800"/>
          </a:xfrm>
        </p:spPr>
        <p:txBody>
          <a:bodyPr/>
          <a:lstStyle/>
          <a:p>
            <a:pPr>
              <a:buFont typeface="Wingdings" charset="2"/>
              <a:buChar char="n"/>
              <a:defRPr/>
            </a:pPr>
            <a:r>
              <a:rPr lang="en-US" sz="4000" dirty="0" smtClean="0">
                <a:ea typeface="+mn-ea"/>
              </a:rPr>
              <a:t>  Step #1  </a:t>
            </a:r>
            <a:r>
              <a:rPr lang="en-US" sz="4000" dirty="0"/>
              <a:t>Is it correct?  Yes</a:t>
            </a:r>
            <a:endParaRPr lang="en-US" sz="4000" dirty="0" smtClean="0">
              <a:ea typeface="+mn-ea"/>
            </a:endParaRPr>
          </a:p>
          <a:p>
            <a:pPr>
              <a:buFont typeface="Wingdings" charset="2"/>
              <a:buChar char="n"/>
              <a:defRPr/>
            </a:pPr>
            <a:endParaRPr lang="en-US" sz="4000" dirty="0">
              <a:ea typeface="+mn-ea"/>
            </a:endParaRPr>
          </a:p>
          <a:p>
            <a:pPr>
              <a:buFont typeface="Wingdings" charset="2"/>
              <a:buChar char="n"/>
              <a:defRPr/>
            </a:pPr>
            <a:r>
              <a:rPr lang="en-US" sz="4000" dirty="0">
                <a:ea typeface="+mn-ea"/>
              </a:rPr>
              <a:t> </a:t>
            </a:r>
            <a:r>
              <a:rPr lang="en-US" sz="4000" dirty="0" smtClean="0">
                <a:ea typeface="+mn-ea"/>
              </a:rPr>
              <a:t> Be Grateful</a:t>
            </a:r>
          </a:p>
          <a:p>
            <a:pPr>
              <a:buFont typeface="Wingdings" charset="2"/>
              <a:buChar char="n"/>
              <a:defRPr/>
            </a:pPr>
            <a:endParaRPr lang="en-US" sz="4000" dirty="0" smtClean="0">
              <a:ea typeface="+mn-ea"/>
            </a:endParaRPr>
          </a:p>
          <a:p>
            <a:pPr>
              <a:buFont typeface="Wingdings" charset="2"/>
              <a:buChar char="n"/>
              <a:defRPr/>
            </a:pPr>
            <a:r>
              <a:rPr lang="en-US" sz="4000" dirty="0">
                <a:ea typeface="+mn-ea"/>
              </a:rPr>
              <a:t> </a:t>
            </a:r>
            <a:r>
              <a:rPr lang="en-US" sz="4000" dirty="0" smtClean="0">
                <a:ea typeface="+mn-ea"/>
              </a:rPr>
              <a:t> If Yes, work on self improvement</a:t>
            </a:r>
          </a:p>
        </p:txBody>
      </p:sp>
    </p:spTree>
    <p:extLst>
      <p:ext uri="{BB962C8B-B14F-4D97-AF65-F5344CB8AC3E}">
        <p14:creationId xmlns:p14="http://schemas.microsoft.com/office/powerpoint/2010/main" val="11620007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It is not always easy !!!</a:t>
            </a:r>
            <a:endParaRPr lang="en-US" dirty="0">
              <a:solidFill>
                <a:srgbClr val="FFFF00"/>
              </a:solidFill>
            </a:endParaRPr>
          </a:p>
        </p:txBody>
      </p:sp>
      <p:pic>
        <p:nvPicPr>
          <p:cNvPr id="4" name="Content Placeholder 3" descr="green_eyed_monster_1600_clr_14504.png"/>
          <p:cNvPicPr>
            <a:picLocks noGrp="1" noChangeAspect="1"/>
          </p:cNvPicPr>
          <p:nvPr>
            <p:ph idx="1"/>
          </p:nvPr>
        </p:nvPicPr>
        <p:blipFill>
          <a:blip r:embed="rId2">
            <a:extLst>
              <a:ext uri="{28A0092B-C50C-407E-A947-70E740481C1C}">
                <a14:useLocalDpi xmlns:a14="http://schemas.microsoft.com/office/drawing/2010/main" val="0"/>
              </a:ext>
            </a:extLst>
          </a:blip>
          <a:srcRect l="-50000" r="-50000"/>
          <a:stretch>
            <a:fillRect/>
          </a:stretch>
        </p:blipFill>
        <p:spPr/>
      </p:pic>
    </p:spTree>
    <p:extLst>
      <p:ext uri="{BB962C8B-B14F-4D97-AF65-F5344CB8AC3E}">
        <p14:creationId xmlns:p14="http://schemas.microsoft.com/office/powerpoint/2010/main" val="20596003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534400" cy="1371600"/>
          </a:xfrm>
        </p:spPr>
        <p:txBody>
          <a:bodyPr/>
          <a:lstStyle/>
          <a:p>
            <a:pPr>
              <a:defRPr/>
            </a:pPr>
            <a:r>
              <a:rPr lang="en-US" sz="4800" dirty="0" smtClean="0">
                <a:solidFill>
                  <a:srgbClr val="FFFF00"/>
                </a:solidFill>
                <a:ea typeface="+mj-ea"/>
              </a:rPr>
              <a:t>How to receive criticism</a:t>
            </a:r>
            <a:endParaRPr lang="en-US" sz="4800" dirty="0">
              <a:solidFill>
                <a:srgbClr val="FFFF00"/>
              </a:solidFill>
              <a:ea typeface="+mj-ea"/>
            </a:endParaRPr>
          </a:p>
        </p:txBody>
      </p:sp>
      <p:sp>
        <p:nvSpPr>
          <p:cNvPr id="3" name="Content Placeholder 2"/>
          <p:cNvSpPr>
            <a:spLocks noGrp="1"/>
          </p:cNvSpPr>
          <p:nvPr>
            <p:ph idx="1"/>
          </p:nvPr>
        </p:nvSpPr>
        <p:spPr/>
        <p:txBody>
          <a:bodyPr/>
          <a:lstStyle/>
          <a:p>
            <a:pPr>
              <a:buFont typeface="Wingdings" charset="2"/>
              <a:buChar char="n"/>
              <a:defRPr/>
            </a:pPr>
            <a:r>
              <a:rPr lang="en-US" sz="4000" dirty="0" smtClean="0">
                <a:ea typeface="+mn-ea"/>
              </a:rPr>
              <a:t>  Step #2 </a:t>
            </a:r>
          </a:p>
          <a:p>
            <a:pPr>
              <a:buFont typeface="Wingdings" charset="2"/>
              <a:buChar char="n"/>
              <a:defRPr/>
            </a:pPr>
            <a:endParaRPr lang="en-US" sz="4000" dirty="0">
              <a:ea typeface="+mn-ea"/>
            </a:endParaRPr>
          </a:p>
          <a:p>
            <a:pPr>
              <a:buFont typeface="Wingdings" charset="2"/>
              <a:buChar char="n"/>
              <a:defRPr/>
            </a:pPr>
            <a:r>
              <a:rPr lang="en-US" sz="4000" dirty="0">
                <a:ea typeface="+mn-ea"/>
              </a:rPr>
              <a:t> </a:t>
            </a:r>
            <a:r>
              <a:rPr lang="en-US" sz="4000" dirty="0" smtClean="0">
                <a:ea typeface="+mn-ea"/>
              </a:rPr>
              <a:t> If after careful reflection</a:t>
            </a:r>
          </a:p>
          <a:p>
            <a:pPr>
              <a:buFont typeface="Wingdings" charset="2"/>
              <a:buChar char="n"/>
              <a:defRPr/>
            </a:pPr>
            <a:endParaRPr lang="en-US" sz="4000" dirty="0" smtClean="0">
              <a:ea typeface="+mn-ea"/>
            </a:endParaRPr>
          </a:p>
          <a:p>
            <a:pPr>
              <a:buFont typeface="Wingdings" charset="2"/>
              <a:buChar char="n"/>
              <a:defRPr/>
            </a:pPr>
            <a:r>
              <a:rPr lang="en-US" sz="4000" dirty="0">
                <a:ea typeface="+mn-ea"/>
              </a:rPr>
              <a:t> </a:t>
            </a:r>
            <a:r>
              <a:rPr lang="en-US" sz="4000" dirty="0" smtClean="0">
                <a:ea typeface="+mn-ea"/>
              </a:rPr>
              <a:t> It’s not true</a:t>
            </a:r>
          </a:p>
        </p:txBody>
      </p:sp>
    </p:spTree>
    <p:extLst>
      <p:ext uri="{BB962C8B-B14F-4D97-AF65-F5344CB8AC3E}">
        <p14:creationId xmlns:p14="http://schemas.microsoft.com/office/powerpoint/2010/main" val="1485092217"/>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534400" cy="1371600"/>
          </a:xfrm>
        </p:spPr>
        <p:txBody>
          <a:bodyPr/>
          <a:lstStyle/>
          <a:p>
            <a:pPr>
              <a:defRPr/>
            </a:pPr>
            <a:r>
              <a:rPr lang="en-US" sz="4800" dirty="0" smtClean="0">
                <a:solidFill>
                  <a:srgbClr val="FFFF00"/>
                </a:solidFill>
                <a:ea typeface="+mj-ea"/>
              </a:rPr>
              <a:t>God is testing us</a:t>
            </a:r>
            <a:endParaRPr lang="en-US" sz="4800" dirty="0">
              <a:solidFill>
                <a:srgbClr val="FFFF00"/>
              </a:solidFill>
              <a:ea typeface="+mj-ea"/>
            </a:endParaRPr>
          </a:p>
        </p:txBody>
      </p:sp>
      <p:sp>
        <p:nvSpPr>
          <p:cNvPr id="3" name="Content Placeholder 2"/>
          <p:cNvSpPr>
            <a:spLocks noGrp="1"/>
          </p:cNvSpPr>
          <p:nvPr>
            <p:ph idx="1"/>
          </p:nvPr>
        </p:nvSpPr>
        <p:spPr/>
        <p:txBody>
          <a:bodyPr/>
          <a:lstStyle/>
          <a:p>
            <a:pPr>
              <a:buFont typeface="Wingdings" charset="2"/>
              <a:buChar char="n"/>
              <a:defRPr/>
            </a:pPr>
            <a:r>
              <a:rPr lang="en-US" sz="3600" dirty="0" smtClean="0">
                <a:ea typeface="+mn-ea"/>
              </a:rPr>
              <a:t>Beautiful Gold jewelry</a:t>
            </a:r>
          </a:p>
          <a:p>
            <a:pPr>
              <a:buFont typeface="Wingdings" charset="2"/>
              <a:buChar char="n"/>
              <a:defRPr/>
            </a:pPr>
            <a:r>
              <a:rPr lang="en-US" sz="3600" dirty="0" smtClean="0">
                <a:ea typeface="+mn-ea"/>
              </a:rPr>
              <a:t>Nail in the wall</a:t>
            </a:r>
          </a:p>
          <a:p>
            <a:pPr>
              <a:buFont typeface="Wingdings" charset="2"/>
              <a:buChar char="n"/>
              <a:defRPr/>
            </a:pPr>
            <a:endParaRPr lang="en-US" sz="3600" dirty="0">
              <a:ea typeface="+mn-ea"/>
            </a:endParaRPr>
          </a:p>
          <a:p>
            <a:pPr>
              <a:buFont typeface="Wingdings" charset="2"/>
              <a:buChar char="n"/>
              <a:defRPr/>
            </a:pPr>
            <a:r>
              <a:rPr lang="en-US" sz="3600" dirty="0" smtClean="0">
                <a:ea typeface="+mn-ea"/>
              </a:rPr>
              <a:t>Pass test before graduating to next grade</a:t>
            </a:r>
            <a:endParaRPr lang="en-US" sz="3600" dirty="0">
              <a:ea typeface="+mn-ea"/>
            </a:endParaRPr>
          </a:p>
          <a:p>
            <a:pPr>
              <a:buFont typeface="Wingdings" charset="2"/>
              <a:buChar char="n"/>
              <a:defRPr/>
            </a:pPr>
            <a:endParaRPr lang="en-US" sz="3600" dirty="0" smtClean="0">
              <a:ea typeface="+mn-ea"/>
            </a:endParaRPr>
          </a:p>
        </p:txBody>
      </p:sp>
    </p:spTree>
    <p:extLst>
      <p:ext uri="{BB962C8B-B14F-4D97-AF65-F5344CB8AC3E}">
        <p14:creationId xmlns:p14="http://schemas.microsoft.com/office/powerpoint/2010/main" val="31451635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0" presetClass="emph" presetSubtype="0" fill="hold" nodeType="clickEffect">
                                  <p:stCondLst>
                                    <p:cond delay="0"/>
                                  </p:stCondLst>
                                  <p:childTnLst>
                                    <p:animClr clrSpc="hsl" dir="cw">
                                      <p:cBhvr override="childStyle">
                                        <p:cTn id="14" dur="500" fill="hold"/>
                                        <p:tgtEl>
                                          <p:spTgt spid="3">
                                            <p:txEl>
                                              <p:pRg st="0" end="0"/>
                                            </p:txEl>
                                          </p:spTgt>
                                        </p:tgtEl>
                                        <p:attrNameLst>
                                          <p:attrName>style.color</p:attrName>
                                        </p:attrNameLst>
                                      </p:cBhvr>
                                      <p:by>
                                        <p:hsl h="0" s="12549" l="25098"/>
                                      </p:by>
                                    </p:animClr>
                                    <p:animClr clrSpc="hsl" dir="cw">
                                      <p:cBhvr>
                                        <p:cTn id="15" dur="500" fill="hold"/>
                                        <p:tgtEl>
                                          <p:spTgt spid="3">
                                            <p:txEl>
                                              <p:pRg st="0" end="0"/>
                                            </p:txEl>
                                          </p:spTgt>
                                        </p:tgtEl>
                                        <p:attrNameLst>
                                          <p:attrName>fillcolor</p:attrName>
                                        </p:attrNameLst>
                                      </p:cBhvr>
                                      <p:by>
                                        <p:hsl h="0" s="12549" l="25098"/>
                                      </p:by>
                                    </p:animClr>
                                    <p:animClr clrSpc="hsl" dir="cw">
                                      <p:cBhvr>
                                        <p:cTn id="16" dur="500" fill="hold"/>
                                        <p:tgtEl>
                                          <p:spTgt spid="3">
                                            <p:txEl>
                                              <p:pRg st="0" end="0"/>
                                            </p:txEl>
                                          </p:spTgt>
                                        </p:tgtEl>
                                        <p:attrNameLst>
                                          <p:attrName>stroke.color</p:attrName>
                                        </p:attrNameLst>
                                      </p:cBhvr>
                                      <p:by>
                                        <p:hsl h="0" s="12549" l="25098"/>
                                      </p:by>
                                    </p:animClr>
                                    <p:set>
                                      <p:cBhvr>
                                        <p:cTn id="17" dur="500" fill="hold"/>
                                        <p:tgtEl>
                                          <p:spTgt spid="3">
                                            <p:txEl>
                                              <p:pRg st="0" end="0"/>
                                            </p:txEl>
                                          </p:spTgt>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30" presetClass="emph" presetSubtype="0" fill="hold" nodeType="clickEffect">
                                  <p:stCondLst>
                                    <p:cond delay="0"/>
                                  </p:stCondLst>
                                  <p:childTnLst>
                                    <p:animClr clrSpc="hsl" dir="cw">
                                      <p:cBhvr override="childStyle">
                                        <p:cTn id="21" dur="500" fill="hold"/>
                                        <p:tgtEl>
                                          <p:spTgt spid="3">
                                            <p:txEl>
                                              <p:pRg st="1" end="1"/>
                                            </p:txEl>
                                          </p:spTgt>
                                        </p:tgtEl>
                                        <p:attrNameLst>
                                          <p:attrName>style.color</p:attrName>
                                        </p:attrNameLst>
                                      </p:cBhvr>
                                      <p:by>
                                        <p:hsl h="0" s="12549" l="25098"/>
                                      </p:by>
                                    </p:animClr>
                                    <p:animClr clrSpc="hsl" dir="cw">
                                      <p:cBhvr>
                                        <p:cTn id="22" dur="500" fill="hold"/>
                                        <p:tgtEl>
                                          <p:spTgt spid="3">
                                            <p:txEl>
                                              <p:pRg st="1" end="1"/>
                                            </p:txEl>
                                          </p:spTgt>
                                        </p:tgtEl>
                                        <p:attrNameLst>
                                          <p:attrName>fillcolor</p:attrName>
                                        </p:attrNameLst>
                                      </p:cBhvr>
                                      <p:by>
                                        <p:hsl h="0" s="12549" l="25098"/>
                                      </p:by>
                                    </p:animClr>
                                    <p:animClr clrSpc="hsl" dir="cw">
                                      <p:cBhvr>
                                        <p:cTn id="23" dur="500" fill="hold"/>
                                        <p:tgtEl>
                                          <p:spTgt spid="3">
                                            <p:txEl>
                                              <p:pRg st="1" end="1"/>
                                            </p:txEl>
                                          </p:spTgt>
                                        </p:tgtEl>
                                        <p:attrNameLst>
                                          <p:attrName>stroke.color</p:attrName>
                                        </p:attrNameLst>
                                      </p:cBhvr>
                                      <p:by>
                                        <p:hsl h="0" s="12549" l="25098"/>
                                      </p:by>
                                    </p:animClr>
                                    <p:set>
                                      <p:cBhvr>
                                        <p:cTn id="24" dur="500" fill="hold"/>
                                        <p:tgtEl>
                                          <p:spTgt spid="3">
                                            <p:txEl>
                                              <p:pRg st="1" end="1"/>
                                            </p:txEl>
                                          </p:spTgt>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371600"/>
          </a:xfrm>
        </p:spPr>
        <p:txBody>
          <a:bodyPr/>
          <a:lstStyle/>
          <a:p>
            <a:r>
              <a:rPr lang="en-US" dirty="0" smtClean="0">
                <a:solidFill>
                  <a:srgbClr val="FFFF00"/>
                </a:solidFill>
              </a:rPr>
              <a:t/>
            </a:r>
            <a:br>
              <a:rPr lang="en-US" dirty="0" smtClean="0">
                <a:solidFill>
                  <a:srgbClr val="FFFF00"/>
                </a:solidFill>
              </a:rPr>
            </a:br>
            <a:r>
              <a:rPr lang="en-US" sz="4800" dirty="0" smtClean="0">
                <a:solidFill>
                  <a:srgbClr val="FFFF00"/>
                </a:solidFill>
              </a:rPr>
              <a:t>University of Life</a:t>
            </a:r>
            <a:br>
              <a:rPr lang="en-US" sz="4800" dirty="0" smtClean="0">
                <a:solidFill>
                  <a:srgbClr val="FFFF00"/>
                </a:solidFill>
              </a:rPr>
            </a:br>
            <a:r>
              <a:rPr lang="en-US" sz="4800" dirty="0" smtClean="0">
                <a:solidFill>
                  <a:srgbClr val="FFFF00"/>
                </a:solidFill>
              </a:rPr>
              <a:t>we need to pass many tests</a:t>
            </a:r>
            <a:endParaRPr lang="en-US" sz="4800" dirty="0">
              <a:solidFill>
                <a:srgbClr val="FFFF00"/>
              </a:solidFill>
            </a:endParaRPr>
          </a:p>
        </p:txBody>
      </p:sp>
      <p:pic>
        <p:nvPicPr>
          <p:cNvPr id="4" name="Content Placeholder 3" descr="graduate_with_huge_diploma_2500.png"/>
          <p:cNvPicPr>
            <a:picLocks noGrp="1" noChangeAspect="1"/>
          </p:cNvPicPr>
          <p:nvPr>
            <p:ph idx="1"/>
          </p:nvPr>
        </p:nvPicPr>
        <p:blipFill>
          <a:blip r:embed="rId3">
            <a:extLst>
              <a:ext uri="{28A0092B-C50C-407E-A947-70E740481C1C}">
                <a14:useLocalDpi xmlns:a14="http://schemas.microsoft.com/office/drawing/2010/main" val="0"/>
              </a:ext>
            </a:extLst>
          </a:blip>
          <a:srcRect l="-83333" r="-83333"/>
          <a:stretch>
            <a:fillRect/>
          </a:stretch>
        </p:blipFill>
        <p:spPr>
          <a:xfrm>
            <a:off x="457200" y="2209800"/>
            <a:ext cx="8229600" cy="4114800"/>
          </a:xfrm>
        </p:spPr>
      </p:pic>
    </p:spTree>
    <p:extLst>
      <p:ext uri="{BB962C8B-B14F-4D97-AF65-F5344CB8AC3E}">
        <p14:creationId xmlns:p14="http://schemas.microsoft.com/office/powerpoint/2010/main" val="2563881117"/>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0" y="533400"/>
            <a:ext cx="9144000" cy="1371600"/>
          </a:xfrm>
        </p:spPr>
        <p:txBody>
          <a:bodyPr/>
          <a:lstStyle/>
          <a:p>
            <a:pPr eaLnBrk="1" hangingPunct="1">
              <a:defRPr/>
            </a:pPr>
            <a:r>
              <a:rPr lang="en-US" sz="4000" dirty="0" smtClean="0">
                <a:solidFill>
                  <a:srgbClr val="FFFF00"/>
                </a:solidFill>
                <a:ea typeface="+mj-ea"/>
              </a:rPr>
              <a:t>We </a:t>
            </a:r>
            <a:r>
              <a:rPr lang="en-US" sz="4000" dirty="0">
                <a:solidFill>
                  <a:srgbClr val="FFFF00"/>
                </a:solidFill>
                <a:ea typeface="+mj-ea"/>
              </a:rPr>
              <a:t>cannot always </a:t>
            </a:r>
            <a:r>
              <a:rPr lang="en-US" sz="4000" dirty="0" smtClean="0">
                <a:solidFill>
                  <a:srgbClr val="FFFF00"/>
                </a:solidFill>
                <a:ea typeface="+mj-ea"/>
              </a:rPr>
              <a:t>oblige, what we can always do… is speak obligingly</a:t>
            </a:r>
            <a:endParaRPr lang="en-US" sz="4000" dirty="0">
              <a:solidFill>
                <a:srgbClr val="FFFF00"/>
              </a:solidFill>
              <a:ea typeface="+mj-ea"/>
            </a:endParaRPr>
          </a:p>
        </p:txBody>
      </p:sp>
      <p:sp>
        <p:nvSpPr>
          <p:cNvPr id="34819" name="Rectangle 3"/>
          <p:cNvSpPr>
            <a:spLocks noGrp="1" noChangeArrowheads="1"/>
          </p:cNvSpPr>
          <p:nvPr>
            <p:ph type="body" idx="1"/>
          </p:nvPr>
        </p:nvSpPr>
        <p:spPr>
          <a:xfrm>
            <a:off x="304800" y="1905000"/>
            <a:ext cx="8458200" cy="4724400"/>
          </a:xfrm>
        </p:spPr>
        <p:txBody>
          <a:bodyPr/>
          <a:lstStyle/>
          <a:p>
            <a:pPr eaLnBrk="1" hangingPunct="1">
              <a:lnSpc>
                <a:spcPct val="90000"/>
              </a:lnSpc>
            </a:pPr>
            <a:endParaRPr lang="en-US" sz="3600" dirty="0" smtClean="0">
              <a:latin typeface="Arial" charset="0"/>
            </a:endParaRPr>
          </a:p>
          <a:p>
            <a:pPr eaLnBrk="1" hangingPunct="1">
              <a:lnSpc>
                <a:spcPct val="90000"/>
              </a:lnSpc>
            </a:pPr>
            <a:r>
              <a:rPr lang="en-US" sz="3600" dirty="0" smtClean="0">
                <a:latin typeface="Arial" charset="0"/>
              </a:rPr>
              <a:t>Always a nice way to say NO</a:t>
            </a:r>
          </a:p>
          <a:p>
            <a:pPr eaLnBrk="1" hangingPunct="1">
              <a:lnSpc>
                <a:spcPct val="90000"/>
              </a:lnSpc>
            </a:pPr>
            <a:endParaRPr lang="en-US" sz="3600" dirty="0">
              <a:latin typeface="Arial" charset="0"/>
            </a:endParaRPr>
          </a:p>
          <a:p>
            <a:pPr eaLnBrk="1" hangingPunct="1">
              <a:lnSpc>
                <a:spcPct val="90000"/>
              </a:lnSpc>
            </a:pPr>
            <a:r>
              <a:rPr lang="en-US" sz="3600" dirty="0" smtClean="0">
                <a:latin typeface="Arial" charset="0"/>
              </a:rPr>
              <a:t>Always </a:t>
            </a:r>
            <a:r>
              <a:rPr lang="en-US" sz="3600" dirty="0">
                <a:latin typeface="Arial" charset="0"/>
              </a:rPr>
              <a:t>end on positive:  </a:t>
            </a:r>
            <a:r>
              <a:rPr lang="en-US" sz="3600" dirty="0">
                <a:solidFill>
                  <a:srgbClr val="FFFF00"/>
                </a:solidFill>
                <a:latin typeface="Arial" charset="0"/>
              </a:rPr>
              <a:t>“I really wish I could </a:t>
            </a:r>
            <a:r>
              <a:rPr lang="en-US" sz="3600" dirty="0" smtClean="0">
                <a:solidFill>
                  <a:srgbClr val="FFFF00"/>
                </a:solidFill>
                <a:latin typeface="Arial" charset="0"/>
              </a:rPr>
              <a:t>do__________, </a:t>
            </a:r>
          </a:p>
          <a:p>
            <a:pPr eaLnBrk="1" hangingPunct="1">
              <a:lnSpc>
                <a:spcPct val="90000"/>
              </a:lnSpc>
            </a:pPr>
            <a:r>
              <a:rPr lang="en-US" sz="3600" dirty="0">
                <a:solidFill>
                  <a:srgbClr val="FFFF00"/>
                </a:solidFill>
                <a:latin typeface="Arial" charset="0"/>
              </a:rPr>
              <a:t>N</a:t>
            </a:r>
            <a:r>
              <a:rPr lang="en-US" sz="3600" dirty="0" smtClean="0">
                <a:solidFill>
                  <a:srgbClr val="FFFF00"/>
                </a:solidFill>
                <a:latin typeface="Arial" charset="0"/>
              </a:rPr>
              <a:t>ow </a:t>
            </a:r>
            <a:r>
              <a:rPr lang="en-US" sz="3600" dirty="0">
                <a:solidFill>
                  <a:srgbClr val="FFFF00"/>
                </a:solidFill>
                <a:latin typeface="Arial" charset="0"/>
              </a:rPr>
              <a:t>what I can do is …”</a:t>
            </a:r>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81000" y="381000"/>
            <a:ext cx="8458200" cy="1371600"/>
          </a:xfrm>
        </p:spPr>
        <p:txBody>
          <a:bodyPr/>
          <a:lstStyle/>
          <a:p>
            <a:pPr eaLnBrk="1" hangingPunct="1">
              <a:defRPr/>
            </a:pPr>
            <a:r>
              <a:rPr lang="en-US" dirty="0" smtClean="0">
                <a:solidFill>
                  <a:srgbClr val="FFFF00"/>
                </a:solidFill>
                <a:ea typeface="+mj-ea"/>
              </a:rPr>
              <a:t>How to respect others and encourage sharing of ideas</a:t>
            </a:r>
            <a:endParaRPr lang="en-US" dirty="0">
              <a:solidFill>
                <a:srgbClr val="FFFF00"/>
              </a:solidFill>
              <a:ea typeface="+mj-ea"/>
            </a:endParaRPr>
          </a:p>
        </p:txBody>
      </p:sp>
      <p:sp>
        <p:nvSpPr>
          <p:cNvPr id="35843" name="Rectangle 3"/>
          <p:cNvSpPr>
            <a:spLocks noGrp="1" noChangeArrowheads="1"/>
          </p:cNvSpPr>
          <p:nvPr>
            <p:ph type="body" idx="1"/>
          </p:nvPr>
        </p:nvSpPr>
        <p:spPr>
          <a:xfrm>
            <a:off x="457200" y="2133600"/>
            <a:ext cx="8229600" cy="4114800"/>
          </a:xfrm>
        </p:spPr>
        <p:txBody>
          <a:bodyPr/>
          <a:lstStyle/>
          <a:p>
            <a:pPr eaLnBrk="1" hangingPunct="1">
              <a:lnSpc>
                <a:spcPct val="90000"/>
              </a:lnSpc>
              <a:buFont typeface="Wingdings" pitchFamily="-112" charset="2"/>
              <a:buChar char="n"/>
              <a:defRPr/>
            </a:pPr>
            <a:endParaRPr lang="en-US" sz="3600" dirty="0">
              <a:solidFill>
                <a:srgbClr val="FFFF00"/>
              </a:solidFill>
              <a:latin typeface="Arial" pitchFamily="-112" charset="0"/>
              <a:ea typeface="+mn-ea"/>
            </a:endParaRPr>
          </a:p>
        </p:txBody>
      </p:sp>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685800"/>
            <a:ext cx="8458200" cy="1447800"/>
          </a:xfrm>
        </p:spPr>
        <p:txBody>
          <a:bodyPr/>
          <a:lstStyle/>
          <a:p>
            <a:pPr eaLnBrk="1" hangingPunct="1">
              <a:defRPr/>
            </a:pPr>
            <a:r>
              <a:rPr lang="en-US" dirty="0" smtClean="0">
                <a:solidFill>
                  <a:srgbClr val="FFFF00"/>
                </a:solidFill>
                <a:ea typeface="+mj-ea"/>
              </a:rPr>
              <a:t>Avoid using “But” as a connector after making a positive comment</a:t>
            </a:r>
            <a:endParaRPr lang="en-US" dirty="0">
              <a:solidFill>
                <a:srgbClr val="FFFF00"/>
              </a:solidFill>
              <a:ea typeface="+mj-ea"/>
            </a:endParaRPr>
          </a:p>
        </p:txBody>
      </p:sp>
      <p:sp>
        <p:nvSpPr>
          <p:cNvPr id="35843" name="Rectangle 3"/>
          <p:cNvSpPr>
            <a:spLocks noGrp="1" noChangeArrowheads="1"/>
          </p:cNvSpPr>
          <p:nvPr>
            <p:ph type="body" idx="1"/>
          </p:nvPr>
        </p:nvSpPr>
        <p:spPr>
          <a:xfrm>
            <a:off x="457200" y="2590800"/>
            <a:ext cx="8229600" cy="4114800"/>
          </a:xfrm>
        </p:spPr>
        <p:txBody>
          <a:bodyPr/>
          <a:lstStyle/>
          <a:p>
            <a:pPr eaLnBrk="1" hangingPunct="1">
              <a:lnSpc>
                <a:spcPct val="90000"/>
              </a:lnSpc>
              <a:buFont typeface="Wingdings" pitchFamily="-112" charset="2"/>
              <a:buChar char="n"/>
              <a:defRPr/>
            </a:pPr>
            <a:r>
              <a:rPr lang="en-US" sz="4000" dirty="0" smtClean="0">
                <a:solidFill>
                  <a:srgbClr val="FFFF00"/>
                </a:solidFill>
                <a:latin typeface="Arial" pitchFamily="-112" charset="0"/>
                <a:ea typeface="+mn-ea"/>
              </a:rPr>
              <a:t>Yes,  but …</a:t>
            </a:r>
          </a:p>
          <a:p>
            <a:pPr eaLnBrk="1" hangingPunct="1">
              <a:lnSpc>
                <a:spcPct val="90000"/>
              </a:lnSpc>
              <a:buFont typeface="Wingdings" pitchFamily="-112" charset="2"/>
              <a:buChar char="n"/>
              <a:defRPr/>
            </a:pPr>
            <a:r>
              <a:rPr lang="en-US" sz="4000" dirty="0">
                <a:solidFill>
                  <a:srgbClr val="FFFFFF"/>
                </a:solidFill>
                <a:latin typeface="Arial" pitchFamily="-112" charset="0"/>
                <a:ea typeface="+mn-ea"/>
              </a:rPr>
              <a:t> </a:t>
            </a:r>
            <a:r>
              <a:rPr lang="en-US" sz="4000" dirty="0" smtClean="0">
                <a:solidFill>
                  <a:srgbClr val="FFFFFF"/>
                </a:solidFill>
                <a:latin typeface="Arial" pitchFamily="-112" charset="0"/>
                <a:ea typeface="+mn-ea"/>
              </a:rPr>
              <a:t>It tends to negate or diminish what precedes it</a:t>
            </a:r>
          </a:p>
          <a:p>
            <a:pPr eaLnBrk="1" hangingPunct="1">
              <a:lnSpc>
                <a:spcPct val="90000"/>
              </a:lnSpc>
              <a:buFont typeface="Wingdings" pitchFamily="-112" charset="2"/>
              <a:buChar char="n"/>
              <a:defRPr/>
            </a:pPr>
            <a:r>
              <a:rPr lang="en-US" sz="4000" dirty="0" smtClean="0">
                <a:solidFill>
                  <a:srgbClr val="FFFFFF"/>
                </a:solidFill>
                <a:latin typeface="Arial" pitchFamily="-112" charset="0"/>
                <a:ea typeface="+mn-ea"/>
              </a:rPr>
              <a:t>Discourages sharing of ideas</a:t>
            </a:r>
          </a:p>
        </p:txBody>
      </p:sp>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762000"/>
            <a:ext cx="8229600" cy="1371600"/>
          </a:xfrm>
        </p:spPr>
        <p:txBody>
          <a:bodyPr/>
          <a:lstStyle/>
          <a:p>
            <a:pPr eaLnBrk="1" hangingPunct="1">
              <a:defRPr/>
            </a:pPr>
            <a:r>
              <a:rPr lang="en-US" dirty="0" smtClean="0">
                <a:solidFill>
                  <a:srgbClr val="FFFF00"/>
                </a:solidFill>
                <a:ea typeface="+mj-ea"/>
              </a:rPr>
              <a:t> </a:t>
            </a:r>
            <a:endParaRPr lang="en-US" dirty="0">
              <a:solidFill>
                <a:srgbClr val="FFFF00"/>
              </a:solidFill>
              <a:ea typeface="+mj-ea"/>
            </a:endParaRPr>
          </a:p>
        </p:txBody>
      </p:sp>
      <p:sp>
        <p:nvSpPr>
          <p:cNvPr id="35843" name="Rectangle 3"/>
          <p:cNvSpPr>
            <a:spLocks noGrp="1" noChangeArrowheads="1"/>
          </p:cNvSpPr>
          <p:nvPr>
            <p:ph type="body" idx="1"/>
          </p:nvPr>
        </p:nvSpPr>
        <p:spPr>
          <a:xfrm>
            <a:off x="457200" y="1219200"/>
            <a:ext cx="8458200" cy="4419600"/>
          </a:xfrm>
        </p:spPr>
        <p:txBody>
          <a:bodyPr/>
          <a:lstStyle/>
          <a:p>
            <a:pPr eaLnBrk="1" hangingPunct="1">
              <a:lnSpc>
                <a:spcPct val="90000"/>
              </a:lnSpc>
              <a:buFont typeface="Wingdings" pitchFamily="-112" charset="2"/>
              <a:buChar char="n"/>
              <a:defRPr/>
            </a:pPr>
            <a:r>
              <a:rPr lang="en-US" sz="4000" dirty="0" smtClean="0">
                <a:solidFill>
                  <a:srgbClr val="FFFF00"/>
                </a:solidFill>
                <a:latin typeface="Arial" pitchFamily="-112" charset="0"/>
                <a:ea typeface="+mn-ea"/>
              </a:rPr>
              <a:t>Yes, AND ...</a:t>
            </a:r>
          </a:p>
          <a:p>
            <a:pPr eaLnBrk="1" hangingPunct="1">
              <a:lnSpc>
                <a:spcPct val="90000"/>
              </a:lnSpc>
              <a:buFont typeface="Wingdings" pitchFamily="-112" charset="2"/>
              <a:buChar char="n"/>
              <a:defRPr/>
            </a:pPr>
            <a:r>
              <a:rPr lang="en-US" sz="4000" dirty="0">
                <a:solidFill>
                  <a:srgbClr val="FFFF00"/>
                </a:solidFill>
                <a:latin typeface="Arial" pitchFamily="-112" charset="0"/>
                <a:ea typeface="+mn-ea"/>
              </a:rPr>
              <a:t> </a:t>
            </a:r>
            <a:r>
              <a:rPr lang="en-US" sz="4000" dirty="0" smtClean="0">
                <a:latin typeface="Arial" pitchFamily="-112" charset="0"/>
                <a:ea typeface="+mn-ea"/>
              </a:rPr>
              <a:t>Keeps things positive</a:t>
            </a:r>
          </a:p>
          <a:p>
            <a:pPr eaLnBrk="1" hangingPunct="1">
              <a:lnSpc>
                <a:spcPct val="90000"/>
              </a:lnSpc>
              <a:buFont typeface="Wingdings" pitchFamily="-112" charset="2"/>
              <a:buChar char="n"/>
              <a:defRPr/>
            </a:pPr>
            <a:r>
              <a:rPr lang="en-US" sz="4000" dirty="0" smtClean="0">
                <a:solidFill>
                  <a:srgbClr val="FFFFFF"/>
                </a:solidFill>
                <a:latin typeface="Arial" pitchFamily="-112" charset="0"/>
                <a:ea typeface="+mn-ea"/>
              </a:rPr>
              <a:t>Shows respect</a:t>
            </a:r>
          </a:p>
          <a:p>
            <a:pPr eaLnBrk="1" hangingPunct="1">
              <a:lnSpc>
                <a:spcPct val="90000"/>
              </a:lnSpc>
              <a:buFont typeface="Wingdings" pitchFamily="-112" charset="2"/>
              <a:buChar char="n"/>
              <a:defRPr/>
            </a:pPr>
            <a:r>
              <a:rPr lang="en-US" sz="4000" dirty="0">
                <a:solidFill>
                  <a:srgbClr val="FFFFFF"/>
                </a:solidFill>
                <a:latin typeface="Arial" pitchFamily="-112" charset="0"/>
                <a:ea typeface="+mn-ea"/>
              </a:rPr>
              <a:t> </a:t>
            </a:r>
            <a:r>
              <a:rPr lang="en-US" sz="4000" dirty="0" smtClean="0">
                <a:solidFill>
                  <a:srgbClr val="FFFFFF"/>
                </a:solidFill>
                <a:latin typeface="Arial" pitchFamily="-112" charset="0"/>
                <a:ea typeface="+mn-ea"/>
              </a:rPr>
              <a:t> Encourages people to share 	ideas</a:t>
            </a:r>
            <a:endParaRPr lang="en-US" sz="4000" dirty="0">
              <a:solidFill>
                <a:srgbClr val="FFFF00"/>
              </a:solidFill>
              <a:latin typeface="Arial" pitchFamily="-112" charset="0"/>
              <a:ea typeface="+mn-ea"/>
            </a:endParaRPr>
          </a:p>
        </p:txBody>
      </p:sp>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457200"/>
            <a:ext cx="8229600" cy="1371600"/>
          </a:xfrm>
        </p:spPr>
        <p:txBody>
          <a:bodyPr/>
          <a:lstStyle/>
          <a:p>
            <a:pPr eaLnBrk="1" hangingPunct="1">
              <a:defRPr/>
            </a:pPr>
            <a:r>
              <a:rPr lang="en-US" dirty="0" smtClean="0">
                <a:solidFill>
                  <a:srgbClr val="FFFF00"/>
                </a:solidFill>
                <a:ea typeface="+mj-ea"/>
              </a:rPr>
              <a:t>Example</a:t>
            </a:r>
            <a:endParaRPr lang="en-US" dirty="0">
              <a:solidFill>
                <a:srgbClr val="FFFF00"/>
              </a:solidFill>
              <a:ea typeface="+mj-ea"/>
            </a:endParaRPr>
          </a:p>
        </p:txBody>
      </p:sp>
      <p:sp>
        <p:nvSpPr>
          <p:cNvPr id="35843" name="Rectangle 3"/>
          <p:cNvSpPr>
            <a:spLocks noGrp="1" noChangeArrowheads="1"/>
          </p:cNvSpPr>
          <p:nvPr>
            <p:ph type="body" idx="1"/>
          </p:nvPr>
        </p:nvSpPr>
        <p:spPr>
          <a:xfrm>
            <a:off x="457200" y="1981200"/>
            <a:ext cx="8229600" cy="4114800"/>
          </a:xfrm>
        </p:spPr>
        <p:txBody>
          <a:bodyPr/>
          <a:lstStyle/>
          <a:p>
            <a:pPr eaLnBrk="1" hangingPunct="1">
              <a:lnSpc>
                <a:spcPct val="90000"/>
              </a:lnSpc>
              <a:buFont typeface="Wingdings" pitchFamily="-112" charset="2"/>
              <a:buChar char="n"/>
              <a:defRPr/>
            </a:pPr>
            <a:r>
              <a:rPr lang="en-US" sz="4000" dirty="0" smtClean="0">
                <a:latin typeface="Arial" pitchFamily="-112" charset="0"/>
                <a:ea typeface="+mn-ea"/>
              </a:rPr>
              <a:t>Juanita, based on what you just said, I can see why you think XYZ is the best approach</a:t>
            </a:r>
          </a:p>
          <a:p>
            <a:pPr eaLnBrk="1" hangingPunct="1">
              <a:lnSpc>
                <a:spcPct val="90000"/>
              </a:lnSpc>
              <a:buFont typeface="Wingdings" pitchFamily="-112" charset="2"/>
              <a:buChar char="n"/>
              <a:defRPr/>
            </a:pPr>
            <a:endParaRPr lang="en-US" sz="4000" dirty="0" smtClean="0">
              <a:latin typeface="Arial" pitchFamily="-112" charset="0"/>
              <a:ea typeface="+mn-ea"/>
            </a:endParaRPr>
          </a:p>
          <a:p>
            <a:pPr eaLnBrk="1" hangingPunct="1">
              <a:lnSpc>
                <a:spcPct val="90000"/>
              </a:lnSpc>
              <a:buFont typeface="Wingdings" pitchFamily="-112" charset="2"/>
              <a:buChar char="n"/>
              <a:defRPr/>
            </a:pPr>
            <a:r>
              <a:rPr lang="en-US" sz="4000" dirty="0" smtClean="0">
                <a:latin typeface="Arial" pitchFamily="-112" charset="0"/>
                <a:ea typeface="+mn-ea"/>
              </a:rPr>
              <a:t>Thanks for sharing … </a:t>
            </a:r>
            <a:r>
              <a:rPr lang="en-US" sz="4000" dirty="0" smtClean="0">
                <a:solidFill>
                  <a:srgbClr val="FFFF00"/>
                </a:solidFill>
                <a:latin typeface="Arial" pitchFamily="-112" charset="0"/>
                <a:ea typeface="+mn-ea"/>
              </a:rPr>
              <a:t>And</a:t>
            </a:r>
            <a:r>
              <a:rPr lang="en-US" sz="4000" dirty="0" smtClean="0">
                <a:latin typeface="Arial" pitchFamily="-112" charset="0"/>
                <a:ea typeface="+mn-ea"/>
              </a:rPr>
              <a:t>, I have another idea which we may want to consider</a:t>
            </a:r>
          </a:p>
        </p:txBody>
      </p:sp>
    </p:spTree>
    <p:extLst>
      <p:ext uri="{BB962C8B-B14F-4D97-AF65-F5344CB8AC3E}">
        <p14:creationId xmlns:p14="http://schemas.microsoft.com/office/powerpoint/2010/main" val="1369997203"/>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533400" y="304800"/>
            <a:ext cx="8229600" cy="1371600"/>
          </a:xfrm>
        </p:spPr>
        <p:txBody>
          <a:bodyPr/>
          <a:lstStyle/>
          <a:p>
            <a:pPr eaLnBrk="1" hangingPunct="1">
              <a:defRPr/>
            </a:pPr>
            <a:r>
              <a:rPr lang="en-US" dirty="0" smtClean="0">
                <a:solidFill>
                  <a:srgbClr val="FFFF00"/>
                </a:solidFill>
                <a:ea typeface="+mj-ea"/>
              </a:rPr>
              <a:t>These listening skills will help when someone is angry </a:t>
            </a:r>
            <a:endParaRPr lang="en-US" dirty="0">
              <a:solidFill>
                <a:srgbClr val="FFFF00"/>
              </a:solidFill>
              <a:ea typeface="+mj-ea"/>
            </a:endParaRPr>
          </a:p>
        </p:txBody>
      </p:sp>
      <p:sp>
        <p:nvSpPr>
          <p:cNvPr id="35843" name="Rectangle 3"/>
          <p:cNvSpPr>
            <a:spLocks noGrp="1" noChangeArrowheads="1"/>
          </p:cNvSpPr>
          <p:nvPr>
            <p:ph type="body" idx="1"/>
          </p:nvPr>
        </p:nvSpPr>
        <p:spPr/>
        <p:txBody>
          <a:bodyPr/>
          <a:lstStyle/>
          <a:p>
            <a:pPr eaLnBrk="1" hangingPunct="1">
              <a:lnSpc>
                <a:spcPct val="90000"/>
              </a:lnSpc>
              <a:buFont typeface="Wingdings" pitchFamily="-112" charset="2"/>
              <a:buChar char="n"/>
              <a:defRPr/>
            </a:pPr>
            <a:r>
              <a:rPr lang="en-US" sz="3600" dirty="0" smtClean="0">
                <a:latin typeface="Arial" pitchFamily="-112" charset="0"/>
                <a:ea typeface="+mn-ea"/>
              </a:rPr>
              <a:t>Sometimes just being quiet and listening is all that is required</a:t>
            </a:r>
          </a:p>
          <a:p>
            <a:pPr marL="0" indent="0" eaLnBrk="1" hangingPunct="1">
              <a:lnSpc>
                <a:spcPct val="90000"/>
              </a:lnSpc>
              <a:buFont typeface="Wingdings" charset="2"/>
              <a:buNone/>
              <a:defRPr/>
            </a:pPr>
            <a:endParaRPr lang="en-US" sz="3600" dirty="0" smtClean="0">
              <a:solidFill>
                <a:srgbClr val="FFFF00"/>
              </a:solidFill>
              <a:latin typeface="Arial" pitchFamily="-112" charset="0"/>
              <a:ea typeface="+mn-ea"/>
            </a:endParaRPr>
          </a:p>
          <a:p>
            <a:pPr eaLnBrk="1" hangingPunct="1">
              <a:lnSpc>
                <a:spcPct val="90000"/>
              </a:lnSpc>
              <a:buFont typeface="Wingdings" pitchFamily="-112" charset="2"/>
              <a:buChar char="n"/>
              <a:defRPr/>
            </a:pPr>
            <a:r>
              <a:rPr lang="en-US" sz="3600" dirty="0">
                <a:solidFill>
                  <a:srgbClr val="FFFF00"/>
                </a:solidFill>
                <a:latin typeface="Arial" pitchFamily="-112" charset="0"/>
                <a:ea typeface="+mn-ea"/>
              </a:rPr>
              <a:t>That sounds really upsetting</a:t>
            </a:r>
          </a:p>
          <a:p>
            <a:pPr eaLnBrk="1" hangingPunct="1">
              <a:lnSpc>
                <a:spcPct val="90000"/>
              </a:lnSpc>
              <a:buFont typeface="Wingdings" pitchFamily="-112" charset="2"/>
              <a:buChar char="n"/>
              <a:defRPr/>
            </a:pPr>
            <a:r>
              <a:rPr lang="en-US" sz="3600" dirty="0">
                <a:solidFill>
                  <a:srgbClr val="FFFF00"/>
                </a:solidFill>
                <a:latin typeface="Arial" pitchFamily="-112" charset="0"/>
                <a:ea typeface="+mn-ea"/>
              </a:rPr>
              <a:t>That must be really difficult, I am so sorry to hear that happened to you</a:t>
            </a:r>
          </a:p>
          <a:p>
            <a:pPr eaLnBrk="1" hangingPunct="1">
              <a:lnSpc>
                <a:spcPct val="90000"/>
              </a:lnSpc>
              <a:buFont typeface="Wingdings" pitchFamily="-112" charset="2"/>
              <a:buChar char="n"/>
              <a:defRPr/>
            </a:pPr>
            <a:endParaRPr lang="en-US" sz="3600" dirty="0" smtClean="0">
              <a:solidFill>
                <a:srgbClr val="FFFF00"/>
              </a:solidFill>
              <a:latin typeface="Arial" pitchFamily="-112" charset="0"/>
              <a:ea typeface="+mn-ea"/>
            </a:endParaRPr>
          </a:p>
          <a:p>
            <a:pPr eaLnBrk="1" hangingPunct="1">
              <a:lnSpc>
                <a:spcPct val="90000"/>
              </a:lnSpc>
              <a:buFont typeface="Wingdings" pitchFamily="-112" charset="2"/>
              <a:buChar char="n"/>
              <a:defRPr/>
            </a:pPr>
            <a:endParaRPr lang="en-US" sz="3600" dirty="0" smtClean="0">
              <a:latin typeface="Arial" pitchFamily="-112" charset="0"/>
              <a:ea typeface="+mn-ea"/>
            </a:endParaRPr>
          </a:p>
          <a:p>
            <a:pPr eaLnBrk="1" hangingPunct="1">
              <a:lnSpc>
                <a:spcPct val="90000"/>
              </a:lnSpc>
              <a:buFont typeface="Wingdings" pitchFamily="-112" charset="2"/>
              <a:buChar char="n"/>
              <a:defRPr/>
            </a:pPr>
            <a:endParaRPr lang="en-US" sz="3600" dirty="0">
              <a:latin typeface="Arial" pitchFamily="-112" charset="0"/>
              <a:ea typeface="+mn-ea"/>
            </a:endParaRPr>
          </a:p>
        </p:txBody>
      </p:sp>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152400"/>
            <a:ext cx="8229600" cy="1371600"/>
          </a:xfrm>
        </p:spPr>
        <p:txBody>
          <a:bodyPr/>
          <a:lstStyle/>
          <a:p>
            <a:pPr eaLnBrk="1" hangingPunct="1">
              <a:defRPr/>
            </a:pPr>
            <a:r>
              <a:rPr lang="en-US" dirty="0" smtClean="0">
                <a:solidFill>
                  <a:srgbClr val="FFFF00"/>
                </a:solidFill>
                <a:ea typeface="+mj-ea"/>
              </a:rPr>
              <a:t>Now lets ramp up the level of difficulty !</a:t>
            </a:r>
            <a:endParaRPr lang="en-US" dirty="0">
              <a:solidFill>
                <a:srgbClr val="FFFF00"/>
              </a:solidFill>
              <a:ea typeface="+mj-ea"/>
            </a:endParaRPr>
          </a:p>
        </p:txBody>
      </p:sp>
      <p:sp>
        <p:nvSpPr>
          <p:cNvPr id="35843" name="Rectangle 3"/>
          <p:cNvSpPr>
            <a:spLocks noGrp="1" noChangeArrowheads="1"/>
          </p:cNvSpPr>
          <p:nvPr>
            <p:ph type="body" idx="1"/>
          </p:nvPr>
        </p:nvSpPr>
        <p:spPr>
          <a:xfrm>
            <a:off x="457200" y="1828800"/>
            <a:ext cx="8382000" cy="4419600"/>
          </a:xfrm>
        </p:spPr>
        <p:txBody>
          <a:bodyPr/>
          <a:lstStyle/>
          <a:p>
            <a:pPr eaLnBrk="1" hangingPunct="1">
              <a:lnSpc>
                <a:spcPct val="90000"/>
              </a:lnSpc>
              <a:defRPr/>
            </a:pPr>
            <a:r>
              <a:rPr lang="en-US" sz="3600" dirty="0" smtClean="0">
                <a:latin typeface="Arial" pitchFamily="-112" charset="0"/>
                <a:ea typeface="+mn-ea"/>
              </a:rPr>
              <a:t>Not just a different viewpoint</a:t>
            </a:r>
          </a:p>
          <a:p>
            <a:pPr eaLnBrk="1" hangingPunct="1">
              <a:lnSpc>
                <a:spcPct val="90000"/>
              </a:lnSpc>
              <a:defRPr/>
            </a:pPr>
            <a:endParaRPr lang="en-US" sz="3600" dirty="0">
              <a:latin typeface="Arial" pitchFamily="-112" charset="0"/>
              <a:ea typeface="+mn-ea"/>
            </a:endParaRPr>
          </a:p>
          <a:p>
            <a:pPr eaLnBrk="1" hangingPunct="1">
              <a:lnSpc>
                <a:spcPct val="90000"/>
              </a:lnSpc>
              <a:defRPr/>
            </a:pPr>
            <a:r>
              <a:rPr lang="en-US" sz="3600" dirty="0" smtClean="0">
                <a:latin typeface="Arial" pitchFamily="-112" charset="0"/>
                <a:ea typeface="+mn-ea"/>
              </a:rPr>
              <a:t>Significant disagreement with emotional content (hot button issue, sore spot issue)</a:t>
            </a:r>
          </a:p>
          <a:p>
            <a:pPr eaLnBrk="1" hangingPunct="1">
              <a:lnSpc>
                <a:spcPct val="90000"/>
              </a:lnSpc>
              <a:defRPr/>
            </a:pPr>
            <a:endParaRPr lang="en-US" sz="3600" dirty="0">
              <a:latin typeface="Arial" pitchFamily="-112" charset="0"/>
              <a:ea typeface="+mn-ea"/>
            </a:endParaRPr>
          </a:p>
          <a:p>
            <a:pPr eaLnBrk="1" hangingPunct="1">
              <a:lnSpc>
                <a:spcPct val="90000"/>
              </a:lnSpc>
              <a:defRPr/>
            </a:pPr>
            <a:r>
              <a:rPr lang="en-US" sz="3600" dirty="0" smtClean="0">
                <a:latin typeface="Arial" pitchFamily="-112" charset="0"/>
                <a:ea typeface="+mn-ea"/>
              </a:rPr>
              <a:t>Major conflict … time for Conflict resolution</a:t>
            </a:r>
          </a:p>
          <a:p>
            <a:pPr eaLnBrk="1" hangingPunct="1">
              <a:lnSpc>
                <a:spcPct val="90000"/>
              </a:lnSpc>
              <a:buFont typeface="Wingdings" pitchFamily="-112" charset="2"/>
              <a:buChar char="n"/>
              <a:defRPr/>
            </a:pPr>
            <a:endParaRPr lang="en-US" sz="3600" dirty="0">
              <a:latin typeface="Arial" pitchFamily="-112" charset="0"/>
              <a:ea typeface="+mn-ea"/>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rgbClr val="FFFF00"/>
                </a:solidFill>
                <a:latin typeface="Tahoma" charset="0"/>
                <a:cs typeface="Arial" charset="0"/>
              </a:rPr>
              <a:t>Love All, Serve All</a:t>
            </a:r>
          </a:p>
        </p:txBody>
      </p:sp>
      <p:pic>
        <p:nvPicPr>
          <p:cNvPr id="15364" name="Picture Placeholder 11" descr="savior_risen.jpg"/>
          <p:cNvPicPr>
            <a:picLocks noGrp="1" noChangeAspect="1"/>
          </p:cNvPicPr>
          <p:nvPr>
            <p:ph type="pic" idx="1"/>
          </p:nvPr>
        </p:nvPicPr>
        <p:blipFill>
          <a:blip r:embed="rId3">
            <a:extLst>
              <a:ext uri="{28A0092B-C50C-407E-A947-70E740481C1C}">
                <a14:useLocalDpi xmlns:a14="http://schemas.microsoft.com/office/drawing/2010/main" val="0"/>
              </a:ext>
            </a:extLst>
          </a:blip>
          <a:srcRect l="5569" r="5569"/>
          <a:stretch>
            <a:fillRect/>
          </a:stretch>
        </p:blipFill>
        <p:spPr>
          <a:xfrm>
            <a:off x="4572000" y="-609600"/>
            <a:ext cx="4598282" cy="7467600"/>
          </a:xfrm>
        </p:spPr>
      </p:pic>
      <p:pic>
        <p:nvPicPr>
          <p:cNvPr id="15363" name="Picture 3" descr="abhaya3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054100"/>
            <a:ext cx="4876800" cy="806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8"/>
          <p:cNvSpPr>
            <a:spLocks noGrp="1"/>
          </p:cNvSpPr>
          <p:nvPr>
            <p:ph type="body" sz="half" idx="2"/>
          </p:nvPr>
        </p:nvSpPr>
        <p:spPr>
          <a:xfrm>
            <a:off x="3200400" y="6096000"/>
            <a:ext cx="6858000" cy="838200"/>
          </a:xfrm>
        </p:spPr>
        <p:txBody>
          <a:bodyPr/>
          <a:lstStyle/>
          <a:p>
            <a:pPr>
              <a:defRPr/>
            </a:pPr>
            <a:r>
              <a:rPr lang="en-US" sz="3600" dirty="0" smtClean="0"/>
              <a:t> Swami and Jesus</a:t>
            </a:r>
            <a:endParaRPr lang="en-US" sz="3600" dirty="0"/>
          </a:p>
        </p:txBody>
      </p:sp>
    </p:spTree>
    <p:extLst>
      <p:ext uri="{BB962C8B-B14F-4D97-AF65-F5344CB8AC3E}">
        <p14:creationId xmlns:p14="http://schemas.microsoft.com/office/powerpoint/2010/main" val="2617960154"/>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304800"/>
            <a:ext cx="8229600" cy="1371600"/>
          </a:xfrm>
        </p:spPr>
        <p:txBody>
          <a:bodyPr/>
          <a:lstStyle/>
          <a:p>
            <a:pPr eaLnBrk="1" hangingPunct="1">
              <a:defRPr/>
            </a:pPr>
            <a:r>
              <a:rPr lang="en-US" dirty="0" smtClean="0">
                <a:solidFill>
                  <a:srgbClr val="FFFF00"/>
                </a:solidFill>
                <a:ea typeface="+mj-ea"/>
              </a:rPr>
              <a:t>Now, </a:t>
            </a:r>
            <a:r>
              <a:rPr lang="en-US" dirty="0">
                <a:solidFill>
                  <a:srgbClr val="FFFF00"/>
                </a:solidFill>
                <a:ea typeface="+mj-ea"/>
              </a:rPr>
              <a:t>t</a:t>
            </a:r>
            <a:r>
              <a:rPr lang="en-US" dirty="0" smtClean="0">
                <a:solidFill>
                  <a:srgbClr val="FFFF00"/>
                </a:solidFill>
                <a:ea typeface="+mj-ea"/>
              </a:rPr>
              <a:t>ake a deep breath !</a:t>
            </a:r>
            <a:endParaRPr lang="en-US" dirty="0">
              <a:solidFill>
                <a:srgbClr val="FFFF00"/>
              </a:solidFill>
              <a:ea typeface="+mj-ea"/>
            </a:endParaRPr>
          </a:p>
        </p:txBody>
      </p:sp>
      <p:sp>
        <p:nvSpPr>
          <p:cNvPr id="35843" name="Rectangle 3"/>
          <p:cNvSpPr>
            <a:spLocks noGrp="1" noChangeArrowheads="1"/>
          </p:cNvSpPr>
          <p:nvPr>
            <p:ph type="body" idx="1"/>
          </p:nvPr>
        </p:nvSpPr>
        <p:spPr>
          <a:xfrm>
            <a:off x="457200" y="1676400"/>
            <a:ext cx="8382000" cy="4114800"/>
          </a:xfrm>
        </p:spPr>
        <p:txBody>
          <a:bodyPr/>
          <a:lstStyle/>
          <a:p>
            <a:pPr eaLnBrk="1" hangingPunct="1">
              <a:lnSpc>
                <a:spcPct val="90000"/>
              </a:lnSpc>
              <a:buFont typeface="Wingdings" charset="2"/>
              <a:buNone/>
              <a:defRPr/>
            </a:pPr>
            <a:r>
              <a:rPr lang="en-US" sz="4000" dirty="0" smtClean="0">
                <a:latin typeface="Arial" pitchFamily="-112" charset="0"/>
                <a:ea typeface="+mn-ea"/>
              </a:rPr>
              <a:t>1.)   Get Curious rather than Furious</a:t>
            </a:r>
          </a:p>
          <a:p>
            <a:pPr marL="0" indent="0" eaLnBrk="1" hangingPunct="1">
              <a:lnSpc>
                <a:spcPct val="90000"/>
              </a:lnSpc>
              <a:buNone/>
              <a:defRPr/>
            </a:pPr>
            <a:endParaRPr lang="en-US" sz="4000" dirty="0" smtClean="0">
              <a:solidFill>
                <a:srgbClr val="FFFF00"/>
              </a:solidFill>
              <a:latin typeface="Arial" pitchFamily="-112" charset="0"/>
              <a:ea typeface="+mn-ea"/>
            </a:endParaRPr>
          </a:p>
          <a:p>
            <a:pPr eaLnBrk="1" hangingPunct="1">
              <a:lnSpc>
                <a:spcPct val="90000"/>
              </a:lnSpc>
              <a:buFont typeface="Wingdings" pitchFamily="-112" charset="2"/>
              <a:buChar char="n"/>
              <a:defRPr/>
            </a:pPr>
            <a:endParaRPr lang="en-US" sz="3600" dirty="0" smtClean="0">
              <a:latin typeface="Arial" pitchFamily="-112" charset="0"/>
              <a:ea typeface="+mn-ea"/>
            </a:endParaRPr>
          </a:p>
          <a:p>
            <a:pPr eaLnBrk="1" hangingPunct="1">
              <a:lnSpc>
                <a:spcPct val="90000"/>
              </a:lnSpc>
              <a:buFont typeface="Wingdings" charset="2"/>
              <a:buNone/>
              <a:defRPr/>
            </a:pPr>
            <a:endParaRPr lang="en-US" sz="3600" dirty="0" smtClean="0">
              <a:solidFill>
                <a:srgbClr val="FFFF00"/>
              </a:solidFill>
              <a:latin typeface="Arial" pitchFamily="-112" charset="0"/>
              <a:ea typeface="+mn-ea"/>
            </a:endParaRPr>
          </a:p>
          <a:p>
            <a:pPr eaLnBrk="1" hangingPunct="1">
              <a:lnSpc>
                <a:spcPct val="90000"/>
              </a:lnSpc>
              <a:buFont typeface="Wingdings" pitchFamily="-112" charset="2"/>
              <a:buChar char="n"/>
              <a:defRPr/>
            </a:pPr>
            <a:endParaRPr lang="en-US" sz="3600" dirty="0" smtClean="0">
              <a:latin typeface="Arial" pitchFamily="-112" charset="0"/>
              <a:ea typeface="+mn-ea"/>
            </a:endParaRPr>
          </a:p>
          <a:p>
            <a:pPr eaLnBrk="1" hangingPunct="1">
              <a:lnSpc>
                <a:spcPct val="90000"/>
              </a:lnSpc>
              <a:buFont typeface="Wingdings" pitchFamily="-112" charset="2"/>
              <a:buChar char="n"/>
              <a:defRPr/>
            </a:pPr>
            <a:endParaRPr lang="en-US" sz="3600" dirty="0">
              <a:latin typeface="Arial" pitchFamily="-112" charset="0"/>
              <a:ea typeface="+mn-ea"/>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304800"/>
            <a:ext cx="8229600" cy="1371600"/>
          </a:xfrm>
        </p:spPr>
        <p:txBody>
          <a:bodyPr/>
          <a:lstStyle/>
          <a:p>
            <a:pPr eaLnBrk="1" hangingPunct="1">
              <a:defRPr/>
            </a:pPr>
            <a:r>
              <a:rPr lang="en-US" dirty="0" smtClean="0">
                <a:solidFill>
                  <a:srgbClr val="FFFF00"/>
                </a:solidFill>
                <a:ea typeface="+mj-ea"/>
              </a:rPr>
              <a:t>Now, </a:t>
            </a:r>
            <a:r>
              <a:rPr lang="en-US" dirty="0">
                <a:solidFill>
                  <a:srgbClr val="FFFF00"/>
                </a:solidFill>
                <a:ea typeface="+mj-ea"/>
              </a:rPr>
              <a:t>t</a:t>
            </a:r>
            <a:r>
              <a:rPr lang="en-US" dirty="0" smtClean="0">
                <a:solidFill>
                  <a:srgbClr val="FFFF00"/>
                </a:solidFill>
                <a:ea typeface="+mj-ea"/>
              </a:rPr>
              <a:t>ake a deep breath !</a:t>
            </a:r>
            <a:endParaRPr lang="en-US" dirty="0">
              <a:solidFill>
                <a:srgbClr val="FFFF00"/>
              </a:solidFill>
              <a:ea typeface="+mj-ea"/>
            </a:endParaRPr>
          </a:p>
        </p:txBody>
      </p:sp>
      <p:sp>
        <p:nvSpPr>
          <p:cNvPr id="35843" name="Rectangle 3"/>
          <p:cNvSpPr>
            <a:spLocks noGrp="1" noChangeArrowheads="1"/>
          </p:cNvSpPr>
          <p:nvPr>
            <p:ph type="body" idx="1"/>
          </p:nvPr>
        </p:nvSpPr>
        <p:spPr>
          <a:xfrm>
            <a:off x="457200" y="1676400"/>
            <a:ext cx="8382000" cy="4114800"/>
          </a:xfrm>
        </p:spPr>
        <p:txBody>
          <a:bodyPr/>
          <a:lstStyle/>
          <a:p>
            <a:pPr eaLnBrk="1" hangingPunct="1">
              <a:lnSpc>
                <a:spcPct val="90000"/>
              </a:lnSpc>
              <a:buFont typeface="Wingdings" charset="2"/>
              <a:buNone/>
              <a:defRPr/>
            </a:pPr>
            <a:r>
              <a:rPr lang="en-US" sz="4000" dirty="0" smtClean="0">
                <a:latin typeface="Arial" pitchFamily="-112" charset="0"/>
                <a:ea typeface="+mn-ea"/>
              </a:rPr>
              <a:t>1.)   “Tell me More” “Anything Else?”</a:t>
            </a:r>
          </a:p>
          <a:p>
            <a:pPr marL="0" indent="0" eaLnBrk="1" hangingPunct="1">
              <a:lnSpc>
                <a:spcPct val="90000"/>
              </a:lnSpc>
              <a:buNone/>
              <a:defRPr/>
            </a:pPr>
            <a:r>
              <a:rPr lang="en-US" sz="4000" dirty="0" smtClean="0">
                <a:latin typeface="Arial" pitchFamily="-112" charset="0"/>
                <a:ea typeface="+mn-ea"/>
              </a:rPr>
              <a:t>2.)   Acknowledge their emotions</a:t>
            </a:r>
          </a:p>
          <a:p>
            <a:pPr eaLnBrk="1" hangingPunct="1">
              <a:lnSpc>
                <a:spcPct val="90000"/>
              </a:lnSpc>
              <a:buFont typeface="Wingdings" charset="2"/>
              <a:buNone/>
              <a:defRPr/>
            </a:pPr>
            <a:r>
              <a:rPr lang="en-US" sz="4000" dirty="0" smtClean="0">
                <a:latin typeface="Arial" pitchFamily="-112" charset="0"/>
                <a:ea typeface="+mn-ea"/>
              </a:rPr>
              <a:t>       “That sounds upsetting”</a:t>
            </a:r>
          </a:p>
          <a:p>
            <a:pPr marL="0" indent="0" eaLnBrk="1" hangingPunct="1">
              <a:lnSpc>
                <a:spcPct val="90000"/>
              </a:lnSpc>
              <a:buNone/>
              <a:defRPr/>
            </a:pPr>
            <a:r>
              <a:rPr lang="en-US" sz="4000" dirty="0" smtClean="0">
                <a:latin typeface="Arial" pitchFamily="-112" charset="0"/>
                <a:ea typeface="+mn-ea"/>
              </a:rPr>
              <a:t>3.)  Summarize “Sounds like you are having difficulty with …”</a:t>
            </a:r>
          </a:p>
          <a:p>
            <a:pPr marL="0" indent="0" eaLnBrk="1" hangingPunct="1">
              <a:lnSpc>
                <a:spcPct val="90000"/>
              </a:lnSpc>
              <a:buNone/>
              <a:defRPr/>
            </a:pPr>
            <a:endParaRPr lang="en-US" sz="4000" dirty="0" smtClean="0">
              <a:latin typeface="Arial" pitchFamily="-112" charset="0"/>
              <a:ea typeface="+mn-ea"/>
            </a:endParaRPr>
          </a:p>
          <a:p>
            <a:pPr marL="0" indent="0" eaLnBrk="1" hangingPunct="1">
              <a:lnSpc>
                <a:spcPct val="90000"/>
              </a:lnSpc>
              <a:buNone/>
              <a:defRPr/>
            </a:pPr>
            <a:r>
              <a:rPr lang="en-US" sz="4000" dirty="0" smtClean="0">
                <a:solidFill>
                  <a:srgbClr val="FFFF00"/>
                </a:solidFill>
                <a:latin typeface="Arial" pitchFamily="-112" charset="0"/>
                <a:ea typeface="+mn-ea"/>
              </a:rPr>
              <a:t>4.)  Validate their feelings </a:t>
            </a:r>
            <a:r>
              <a:rPr lang="en-US" sz="4000" dirty="0">
                <a:solidFill>
                  <a:srgbClr val="FFFF00"/>
                </a:solidFill>
                <a:latin typeface="Arial" pitchFamily="-112" charset="0"/>
                <a:ea typeface="+mn-ea"/>
              </a:rPr>
              <a:t>&amp;</a:t>
            </a:r>
            <a:r>
              <a:rPr lang="en-US" sz="4000" dirty="0" smtClean="0">
                <a:solidFill>
                  <a:srgbClr val="FFFF00"/>
                </a:solidFill>
                <a:latin typeface="Arial" pitchFamily="-112" charset="0"/>
                <a:ea typeface="+mn-ea"/>
              </a:rPr>
              <a:t> thinking</a:t>
            </a:r>
          </a:p>
          <a:p>
            <a:pPr eaLnBrk="1" hangingPunct="1">
              <a:lnSpc>
                <a:spcPct val="90000"/>
              </a:lnSpc>
              <a:buFont typeface="Wingdings" pitchFamily="-112" charset="2"/>
              <a:buChar char="n"/>
              <a:defRPr/>
            </a:pPr>
            <a:endParaRPr lang="en-US" sz="3600" dirty="0" smtClean="0">
              <a:latin typeface="Arial" pitchFamily="-112" charset="0"/>
              <a:ea typeface="+mn-ea"/>
            </a:endParaRPr>
          </a:p>
          <a:p>
            <a:pPr eaLnBrk="1" hangingPunct="1">
              <a:lnSpc>
                <a:spcPct val="90000"/>
              </a:lnSpc>
              <a:buFont typeface="Wingdings" charset="2"/>
              <a:buNone/>
              <a:defRPr/>
            </a:pPr>
            <a:endParaRPr lang="en-US" sz="3600" dirty="0" smtClean="0">
              <a:solidFill>
                <a:srgbClr val="FFFF00"/>
              </a:solidFill>
              <a:latin typeface="Arial" pitchFamily="-112" charset="0"/>
              <a:ea typeface="+mn-ea"/>
            </a:endParaRPr>
          </a:p>
          <a:p>
            <a:pPr eaLnBrk="1" hangingPunct="1">
              <a:lnSpc>
                <a:spcPct val="90000"/>
              </a:lnSpc>
              <a:buFont typeface="Wingdings" pitchFamily="-112" charset="2"/>
              <a:buChar char="n"/>
              <a:defRPr/>
            </a:pPr>
            <a:endParaRPr lang="en-US" sz="3600" dirty="0" smtClean="0">
              <a:latin typeface="Arial" pitchFamily="-112" charset="0"/>
              <a:ea typeface="+mn-ea"/>
            </a:endParaRPr>
          </a:p>
          <a:p>
            <a:pPr eaLnBrk="1" hangingPunct="1">
              <a:lnSpc>
                <a:spcPct val="90000"/>
              </a:lnSpc>
              <a:buFont typeface="Wingdings" pitchFamily="-112" charset="2"/>
              <a:buChar char="n"/>
              <a:defRPr/>
            </a:pPr>
            <a:endParaRPr lang="en-US" sz="3600" dirty="0">
              <a:latin typeface="Arial" pitchFamily="-112" charset="0"/>
              <a:ea typeface="+mn-ea"/>
            </a:endParaRPr>
          </a:p>
        </p:txBody>
      </p:sp>
    </p:spTree>
    <p:extLst>
      <p:ext uri="{BB962C8B-B14F-4D97-AF65-F5344CB8AC3E}">
        <p14:creationId xmlns:p14="http://schemas.microsoft.com/office/powerpoint/2010/main" val="29744690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84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84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584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584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381000"/>
            <a:ext cx="8229600" cy="1371600"/>
          </a:xfrm>
        </p:spPr>
        <p:txBody>
          <a:bodyPr/>
          <a:lstStyle/>
          <a:p>
            <a:pPr eaLnBrk="1" hangingPunct="1">
              <a:defRPr/>
            </a:pPr>
            <a:r>
              <a:rPr lang="en-US" dirty="0" smtClean="0">
                <a:solidFill>
                  <a:srgbClr val="FFFF00"/>
                </a:solidFill>
                <a:ea typeface="+mj-ea"/>
              </a:rPr>
              <a:t>Now be careful</a:t>
            </a:r>
            <a:endParaRPr lang="en-US" dirty="0">
              <a:solidFill>
                <a:srgbClr val="FFFF00"/>
              </a:solidFill>
              <a:ea typeface="+mj-ea"/>
            </a:endParaRPr>
          </a:p>
        </p:txBody>
      </p:sp>
      <p:sp>
        <p:nvSpPr>
          <p:cNvPr id="35843" name="Rectangle 3"/>
          <p:cNvSpPr>
            <a:spLocks noGrp="1" noChangeArrowheads="1"/>
          </p:cNvSpPr>
          <p:nvPr>
            <p:ph type="body" idx="1"/>
          </p:nvPr>
        </p:nvSpPr>
        <p:spPr>
          <a:xfrm>
            <a:off x="457200" y="2057400"/>
            <a:ext cx="8382000" cy="4114800"/>
          </a:xfrm>
        </p:spPr>
        <p:txBody>
          <a:bodyPr/>
          <a:lstStyle/>
          <a:p>
            <a:pPr marL="0" indent="0" eaLnBrk="1" hangingPunct="1">
              <a:lnSpc>
                <a:spcPct val="90000"/>
              </a:lnSpc>
              <a:buNone/>
            </a:pPr>
            <a:endParaRPr lang="en-US" sz="3600" dirty="0">
              <a:latin typeface="Arial" charset="0"/>
            </a:endParaRPr>
          </a:p>
        </p:txBody>
      </p:sp>
      <p:pic>
        <p:nvPicPr>
          <p:cNvPr id="2" name="Picture 1" descr="stick_figure_on_bridge_1600_clr_1015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905000"/>
            <a:ext cx="6123591" cy="5626050"/>
          </a:xfrm>
          <a:prstGeom prst="rect">
            <a:avLst/>
          </a:prstGeom>
        </p:spPr>
      </p:pic>
    </p:spTree>
    <p:extLst>
      <p:ext uri="{BB962C8B-B14F-4D97-AF65-F5344CB8AC3E}">
        <p14:creationId xmlns:p14="http://schemas.microsoft.com/office/powerpoint/2010/main" val="4027917728"/>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381000"/>
            <a:ext cx="8229600" cy="1371600"/>
          </a:xfrm>
        </p:spPr>
        <p:txBody>
          <a:bodyPr/>
          <a:lstStyle/>
          <a:p>
            <a:pPr eaLnBrk="1" hangingPunct="1">
              <a:defRPr/>
            </a:pPr>
            <a:r>
              <a:rPr lang="en-US" dirty="0" smtClean="0">
                <a:solidFill>
                  <a:srgbClr val="FFFF00"/>
                </a:solidFill>
                <a:ea typeface="+mj-ea"/>
              </a:rPr>
              <a:t>Now be careful</a:t>
            </a:r>
            <a:endParaRPr lang="en-US" dirty="0">
              <a:solidFill>
                <a:srgbClr val="FFFF00"/>
              </a:solidFill>
              <a:ea typeface="+mj-ea"/>
            </a:endParaRPr>
          </a:p>
        </p:txBody>
      </p:sp>
      <p:sp>
        <p:nvSpPr>
          <p:cNvPr id="35843" name="Rectangle 3"/>
          <p:cNvSpPr>
            <a:spLocks noGrp="1" noChangeArrowheads="1"/>
          </p:cNvSpPr>
          <p:nvPr>
            <p:ph type="body" idx="1"/>
          </p:nvPr>
        </p:nvSpPr>
        <p:spPr>
          <a:xfrm>
            <a:off x="457200" y="2057400"/>
            <a:ext cx="8382000" cy="4114800"/>
          </a:xfrm>
        </p:spPr>
        <p:txBody>
          <a:bodyPr/>
          <a:lstStyle/>
          <a:p>
            <a:pPr eaLnBrk="1" hangingPunct="1">
              <a:lnSpc>
                <a:spcPct val="90000"/>
              </a:lnSpc>
            </a:pPr>
            <a:r>
              <a:rPr lang="en-US" sz="3600" dirty="0" smtClean="0">
                <a:latin typeface="Arial" charset="0"/>
              </a:rPr>
              <a:t>“Maria, based </a:t>
            </a:r>
            <a:r>
              <a:rPr lang="en-US" sz="3600" dirty="0">
                <a:latin typeface="Arial" charset="0"/>
              </a:rPr>
              <a:t>on what you have told me, I can see why you want </a:t>
            </a:r>
            <a:r>
              <a:rPr lang="en-US" sz="3600" dirty="0" smtClean="0">
                <a:latin typeface="Arial" charset="0"/>
              </a:rPr>
              <a:t>XYZ…”</a:t>
            </a:r>
          </a:p>
          <a:p>
            <a:pPr eaLnBrk="1" hangingPunct="1">
              <a:lnSpc>
                <a:spcPct val="90000"/>
              </a:lnSpc>
            </a:pPr>
            <a:endParaRPr lang="en-US" sz="3600" dirty="0">
              <a:latin typeface="Arial" charset="0"/>
            </a:endParaRPr>
          </a:p>
          <a:p>
            <a:pPr eaLnBrk="1" hangingPunct="1">
              <a:lnSpc>
                <a:spcPct val="90000"/>
              </a:lnSpc>
            </a:pPr>
            <a:r>
              <a:rPr lang="en-US" sz="3600" dirty="0" smtClean="0">
                <a:solidFill>
                  <a:srgbClr val="FFFF00"/>
                </a:solidFill>
                <a:latin typeface="Arial" charset="0"/>
              </a:rPr>
              <a:t>You are now at the bridge</a:t>
            </a:r>
          </a:p>
          <a:p>
            <a:pPr eaLnBrk="1" hangingPunct="1">
              <a:lnSpc>
                <a:spcPct val="90000"/>
              </a:lnSpc>
            </a:pPr>
            <a:endParaRPr lang="en-US" sz="3600" dirty="0">
              <a:solidFill>
                <a:srgbClr val="FFFF00"/>
              </a:solidFill>
              <a:latin typeface="Arial" charset="0"/>
            </a:endParaRPr>
          </a:p>
          <a:p>
            <a:pPr eaLnBrk="1" hangingPunct="1">
              <a:lnSpc>
                <a:spcPct val="90000"/>
              </a:lnSpc>
            </a:pPr>
            <a:r>
              <a:rPr lang="en-US" sz="3600" dirty="0" smtClean="0">
                <a:latin typeface="Arial" charset="0"/>
              </a:rPr>
              <a:t> </a:t>
            </a:r>
            <a:r>
              <a:rPr lang="en-US" sz="3600" dirty="0" smtClean="0">
                <a:solidFill>
                  <a:srgbClr val="FFFF00"/>
                </a:solidFill>
                <a:latin typeface="Arial" charset="0"/>
              </a:rPr>
              <a:t>“And, </a:t>
            </a:r>
            <a:r>
              <a:rPr lang="en-US" sz="3600" dirty="0">
                <a:latin typeface="Arial" charset="0"/>
              </a:rPr>
              <a:t>from my experience I believe…”</a:t>
            </a:r>
          </a:p>
          <a:p>
            <a:pPr eaLnBrk="1" hangingPunct="1">
              <a:lnSpc>
                <a:spcPct val="90000"/>
              </a:lnSpc>
            </a:pPr>
            <a:r>
              <a:rPr lang="en-US" sz="3600" dirty="0" smtClean="0">
                <a:latin typeface="Arial" charset="0"/>
              </a:rPr>
              <a:t> “</a:t>
            </a:r>
            <a:r>
              <a:rPr lang="en-US" sz="3600" dirty="0">
                <a:latin typeface="Arial" charset="0"/>
              </a:rPr>
              <a:t>Would you be willing to consider?”</a:t>
            </a:r>
          </a:p>
          <a:p>
            <a:pPr eaLnBrk="1" hangingPunct="1">
              <a:lnSpc>
                <a:spcPct val="90000"/>
              </a:lnSpc>
            </a:pPr>
            <a:endParaRPr lang="en-US" sz="3600" dirty="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pPr>
              <a:defRPr/>
            </a:pPr>
            <a:r>
              <a:rPr lang="en-US" dirty="0" smtClean="0">
                <a:solidFill>
                  <a:srgbClr val="FFFF00"/>
                </a:solidFill>
                <a:ea typeface="+mj-ea"/>
              </a:rPr>
              <a:t>Another Take Home Message</a:t>
            </a:r>
            <a:endParaRPr lang="en-US" dirty="0">
              <a:solidFill>
                <a:srgbClr val="FFFF00"/>
              </a:solidFill>
              <a:ea typeface="+mj-ea"/>
            </a:endParaRPr>
          </a:p>
        </p:txBody>
      </p:sp>
      <p:sp>
        <p:nvSpPr>
          <p:cNvPr id="3" name="Content Placeholder 2"/>
          <p:cNvSpPr>
            <a:spLocks noGrp="1"/>
          </p:cNvSpPr>
          <p:nvPr>
            <p:ph idx="1"/>
          </p:nvPr>
        </p:nvSpPr>
        <p:spPr>
          <a:xfrm>
            <a:off x="457200" y="2286000"/>
            <a:ext cx="8229600" cy="4114800"/>
          </a:xfrm>
        </p:spPr>
        <p:txBody>
          <a:bodyPr/>
          <a:lstStyle/>
          <a:p>
            <a:pPr>
              <a:buFont typeface="Wingdings" charset="2"/>
              <a:buChar char="n"/>
              <a:defRPr/>
            </a:pPr>
            <a:r>
              <a:rPr lang="en-US" dirty="0" smtClean="0">
                <a:ea typeface="+mn-ea"/>
              </a:rPr>
              <a:t>Rule #1</a:t>
            </a:r>
          </a:p>
          <a:p>
            <a:pPr>
              <a:buFont typeface="Wingdings" charset="2"/>
              <a:buChar char="n"/>
              <a:defRPr/>
            </a:pPr>
            <a:endParaRPr lang="en-US" dirty="0">
              <a:ea typeface="+mn-ea"/>
            </a:endParaRPr>
          </a:p>
          <a:p>
            <a:pPr>
              <a:buFont typeface="Wingdings" charset="2"/>
              <a:buChar char="n"/>
              <a:defRPr/>
            </a:pPr>
            <a:r>
              <a:rPr lang="en-US" dirty="0" smtClean="0">
                <a:ea typeface="+mn-ea"/>
              </a:rPr>
              <a:t>Remember who we are speaking to</a:t>
            </a:r>
            <a:endParaRPr lang="en-US" dirty="0">
              <a:ea typeface="+mn-ea"/>
            </a:endParaRPr>
          </a:p>
          <a:p>
            <a:pPr>
              <a:buFont typeface="Wingdings" charset="2"/>
              <a:buChar char="n"/>
              <a:defRPr/>
            </a:pPr>
            <a:r>
              <a:rPr lang="en-US" dirty="0" smtClean="0">
                <a:ea typeface="+mn-ea"/>
              </a:rPr>
              <a:t>God or Divinity which resides in everyone</a:t>
            </a:r>
          </a:p>
          <a:p>
            <a:pPr>
              <a:buFont typeface="Wingdings" charset="2"/>
              <a:buChar char="n"/>
              <a:defRPr/>
            </a:pPr>
            <a:endParaRPr lang="en-US" dirty="0">
              <a:ea typeface="+mn-ea"/>
            </a:endParaRPr>
          </a:p>
          <a:p>
            <a:pPr>
              <a:buFont typeface="Wingdings" charset="2"/>
              <a:buChar char="n"/>
              <a:defRPr/>
            </a:pPr>
            <a:r>
              <a:rPr lang="en-US" dirty="0" smtClean="0">
                <a:ea typeface="+mn-ea"/>
              </a:rPr>
              <a:t>This helps to make sure </a:t>
            </a:r>
            <a:r>
              <a:rPr lang="en-US" dirty="0" smtClean="0">
                <a:solidFill>
                  <a:srgbClr val="FFFF00"/>
                </a:solidFill>
                <a:ea typeface="+mn-ea"/>
              </a:rPr>
              <a:t>Love</a:t>
            </a:r>
            <a:r>
              <a:rPr lang="en-US" dirty="0" smtClean="0">
                <a:ea typeface="+mn-ea"/>
              </a:rPr>
              <a:t> is the basis of all our communication</a:t>
            </a:r>
          </a:p>
          <a:p>
            <a:pPr>
              <a:buFont typeface="Wingdings" charset="2"/>
              <a:buChar char="n"/>
              <a:defRPr/>
            </a:pPr>
            <a:endParaRPr lang="en-US" dirty="0" smtClean="0">
              <a:ea typeface="+mn-ea"/>
            </a:endParaRPr>
          </a:p>
          <a:p>
            <a:pPr>
              <a:buFont typeface="Wingdings" charset="2"/>
              <a:buChar char="n"/>
              <a:defRPr/>
            </a:pPr>
            <a:endParaRPr lang="en-US" dirty="0">
              <a:ea typeface="+mn-ea"/>
            </a:endParaRPr>
          </a:p>
          <a:p>
            <a:pPr marL="0" indent="0">
              <a:buFont typeface="Wingdings" charset="0"/>
              <a:buNone/>
              <a:defRPr/>
            </a:pPr>
            <a:endParaRPr lang="en-US" dirty="0" smtClean="0">
              <a:ea typeface="+mn-ea"/>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371600"/>
          </a:xfrm>
        </p:spPr>
        <p:txBody>
          <a:bodyPr/>
          <a:lstStyle/>
          <a:p>
            <a:pPr>
              <a:defRPr/>
            </a:pPr>
            <a:r>
              <a:rPr lang="en-US" dirty="0" smtClean="0">
                <a:solidFill>
                  <a:srgbClr val="FFFF00"/>
                </a:solidFill>
                <a:ea typeface="+mj-ea"/>
              </a:rPr>
              <a:t>Take home point</a:t>
            </a:r>
            <a:endParaRPr lang="en-US" dirty="0">
              <a:solidFill>
                <a:srgbClr val="FFFF00"/>
              </a:solidFill>
              <a:ea typeface="+mj-ea"/>
            </a:endParaRPr>
          </a:p>
        </p:txBody>
      </p:sp>
      <p:sp>
        <p:nvSpPr>
          <p:cNvPr id="3" name="Content Placeholder 2"/>
          <p:cNvSpPr>
            <a:spLocks noGrp="1"/>
          </p:cNvSpPr>
          <p:nvPr>
            <p:ph idx="1"/>
          </p:nvPr>
        </p:nvSpPr>
        <p:spPr>
          <a:xfrm>
            <a:off x="457200" y="1828800"/>
            <a:ext cx="8229600" cy="4724400"/>
          </a:xfrm>
        </p:spPr>
        <p:txBody>
          <a:bodyPr/>
          <a:lstStyle/>
          <a:p>
            <a:pPr marL="0" indent="0">
              <a:buNone/>
              <a:defRPr/>
            </a:pPr>
            <a:endParaRPr lang="en-US" dirty="0">
              <a:ea typeface="+mn-ea"/>
            </a:endParaRPr>
          </a:p>
          <a:p>
            <a:pPr>
              <a:buFont typeface="Wingdings" charset="2"/>
              <a:buChar char="n"/>
              <a:defRPr/>
            </a:pPr>
            <a:r>
              <a:rPr lang="en-US" dirty="0" smtClean="0">
                <a:ea typeface="+mn-ea"/>
              </a:rPr>
              <a:t>Never try conflict resolution via email</a:t>
            </a:r>
          </a:p>
          <a:p>
            <a:pPr>
              <a:buFont typeface="Wingdings" charset="2"/>
              <a:buChar char="n"/>
              <a:defRPr/>
            </a:pPr>
            <a:r>
              <a:rPr lang="en-US" dirty="0" smtClean="0">
                <a:ea typeface="+mn-ea"/>
              </a:rPr>
              <a:t>Do not put anything negative in emails</a:t>
            </a:r>
          </a:p>
          <a:p>
            <a:pPr>
              <a:buFont typeface="Wingdings" charset="2"/>
              <a:buChar char="n"/>
              <a:defRPr/>
            </a:pPr>
            <a:endParaRPr lang="en-US" dirty="0">
              <a:ea typeface="+mn-ea"/>
            </a:endParaRPr>
          </a:p>
          <a:p>
            <a:pPr>
              <a:buFont typeface="Wingdings" charset="2"/>
              <a:buChar char="n"/>
              <a:defRPr/>
            </a:pPr>
            <a:r>
              <a:rPr lang="en-US" dirty="0" smtClean="0">
                <a:ea typeface="+mn-ea"/>
              </a:rPr>
              <a:t>Yes, AND shows respect and useful for</a:t>
            </a:r>
          </a:p>
          <a:p>
            <a:pPr>
              <a:buFont typeface="Wingdings" charset="2"/>
              <a:buChar char="n"/>
              <a:defRPr/>
            </a:pPr>
            <a:r>
              <a:rPr lang="en-US" dirty="0" smtClean="0">
                <a:ea typeface="+mn-ea"/>
              </a:rPr>
              <a:t>Conversations, Brainstorming, Conflict Resolution</a:t>
            </a:r>
          </a:p>
          <a:p>
            <a:pPr>
              <a:buFont typeface="Wingdings" charset="2"/>
              <a:buChar char="n"/>
              <a:defRPr/>
            </a:pPr>
            <a:endParaRPr lang="en-US" dirty="0" smtClean="0">
              <a:ea typeface="+mn-ea"/>
            </a:endParaRPr>
          </a:p>
          <a:p>
            <a:pPr>
              <a:buFont typeface="Wingdings" charset="2"/>
              <a:buChar char="n"/>
              <a:defRPr/>
            </a:pPr>
            <a:endParaRPr lang="en-US" dirty="0">
              <a:ea typeface="+mn-ea"/>
            </a:endParaRPr>
          </a:p>
          <a:p>
            <a:pPr marL="0" indent="0">
              <a:buFont typeface="Wingdings" charset="0"/>
              <a:buNone/>
              <a:defRPr/>
            </a:pPr>
            <a:endParaRPr lang="en-US" dirty="0" smtClean="0">
              <a:ea typeface="+mn-ea"/>
            </a:endParaRPr>
          </a:p>
        </p:txBody>
      </p:sp>
    </p:spTree>
    <p:extLst>
      <p:ext uri="{BB962C8B-B14F-4D97-AF65-F5344CB8AC3E}">
        <p14:creationId xmlns:p14="http://schemas.microsoft.com/office/powerpoint/2010/main" val="3546043908"/>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a:srcRect/>
          <a:stretch>
            <a:fillRect/>
          </a:stretch>
        </p:blipFill>
        <p:spPr bwMode="auto">
          <a:xfrm>
            <a:off x="-11887200" y="0"/>
            <a:ext cx="29479875" cy="19654838"/>
          </a:xfrm>
          <a:prstGeom prst="rect">
            <a:avLst/>
          </a:prstGeom>
          <a:noFill/>
          <a:ln w="12700">
            <a:noFill/>
            <a:miter lim="800000"/>
            <a:headEnd type="none" w="sm" len="sm"/>
            <a:tailEnd type="none" w="sm" len="sm"/>
          </a:ln>
        </p:spPr>
      </p:pic>
    </p:spTree>
    <p:extLst>
      <p:ext uri="{BB962C8B-B14F-4D97-AF65-F5344CB8AC3E}">
        <p14:creationId xmlns:p14="http://schemas.microsoft.com/office/powerpoint/2010/main" val="3850920817"/>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371600"/>
          </a:xfrm>
        </p:spPr>
        <p:txBody>
          <a:bodyPr/>
          <a:lstStyle/>
          <a:p>
            <a:pPr>
              <a:defRPr/>
            </a:pPr>
            <a:r>
              <a:rPr lang="en-US" dirty="0" smtClean="0">
                <a:solidFill>
                  <a:srgbClr val="FFFF00"/>
                </a:solidFill>
                <a:ea typeface="+mj-ea"/>
              </a:rPr>
              <a:t>When we remember that we are speaking to our Dearest Swami</a:t>
            </a:r>
            <a:endParaRPr lang="en-US" dirty="0">
              <a:solidFill>
                <a:srgbClr val="FFFF00"/>
              </a:solidFill>
              <a:ea typeface="+mj-ea"/>
            </a:endParaRPr>
          </a:p>
        </p:txBody>
      </p:sp>
      <p:sp>
        <p:nvSpPr>
          <p:cNvPr id="3" name="Content Placeholder 2"/>
          <p:cNvSpPr>
            <a:spLocks noGrp="1"/>
          </p:cNvSpPr>
          <p:nvPr>
            <p:ph idx="1"/>
          </p:nvPr>
        </p:nvSpPr>
        <p:spPr>
          <a:xfrm>
            <a:off x="457200" y="2514600"/>
            <a:ext cx="8229600" cy="4724400"/>
          </a:xfrm>
        </p:spPr>
        <p:txBody>
          <a:bodyPr/>
          <a:lstStyle/>
          <a:p>
            <a:pPr>
              <a:buFont typeface="Wingdings" charset="2"/>
              <a:buChar char="n"/>
              <a:defRPr/>
            </a:pPr>
            <a:r>
              <a:rPr lang="en-US" sz="4000" dirty="0" smtClean="0">
                <a:ea typeface="+mn-ea"/>
              </a:rPr>
              <a:t>We get a chance to speak with Swami</a:t>
            </a:r>
          </a:p>
          <a:p>
            <a:pPr>
              <a:buFont typeface="Wingdings" charset="2"/>
              <a:buChar char="n"/>
              <a:defRPr/>
            </a:pPr>
            <a:endParaRPr lang="en-US" dirty="0" smtClean="0">
              <a:ea typeface="+mn-ea"/>
            </a:endParaRPr>
          </a:p>
          <a:p>
            <a:pPr>
              <a:buFont typeface="Wingdings" charset="2"/>
              <a:buChar char="n"/>
              <a:defRPr/>
            </a:pPr>
            <a:endParaRPr lang="en-US" dirty="0">
              <a:ea typeface="+mn-ea"/>
            </a:endParaRPr>
          </a:p>
          <a:p>
            <a:pPr marL="0" indent="0">
              <a:buFont typeface="Wingdings" charset="0"/>
              <a:buNone/>
              <a:defRPr/>
            </a:pPr>
            <a:endParaRPr lang="en-US" dirty="0" smtClean="0">
              <a:ea typeface="+mn-ea"/>
            </a:endParaRPr>
          </a:p>
        </p:txBody>
      </p:sp>
    </p:spTree>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371600"/>
          </a:xfrm>
        </p:spPr>
        <p:txBody>
          <a:bodyPr/>
          <a:lstStyle/>
          <a:p>
            <a:pPr>
              <a:defRPr/>
            </a:pPr>
            <a:r>
              <a:rPr lang="en-US" dirty="0" smtClean="0">
                <a:solidFill>
                  <a:srgbClr val="FFFF00"/>
                </a:solidFill>
                <a:ea typeface="+mj-ea"/>
              </a:rPr>
              <a:t>When we remember that we are speaking to our Dearest Swami</a:t>
            </a:r>
            <a:endParaRPr lang="en-US" dirty="0">
              <a:solidFill>
                <a:srgbClr val="FFFF00"/>
              </a:solidFill>
              <a:ea typeface="+mj-ea"/>
            </a:endParaRPr>
          </a:p>
        </p:txBody>
      </p:sp>
      <p:sp>
        <p:nvSpPr>
          <p:cNvPr id="3" name="Content Placeholder 2"/>
          <p:cNvSpPr>
            <a:spLocks noGrp="1"/>
          </p:cNvSpPr>
          <p:nvPr>
            <p:ph idx="1"/>
          </p:nvPr>
        </p:nvSpPr>
        <p:spPr>
          <a:xfrm>
            <a:off x="457200" y="2514600"/>
            <a:ext cx="8229600" cy="4724400"/>
          </a:xfrm>
        </p:spPr>
        <p:txBody>
          <a:bodyPr/>
          <a:lstStyle/>
          <a:p>
            <a:pPr>
              <a:buFont typeface="Wingdings" charset="2"/>
              <a:buChar char="n"/>
              <a:defRPr/>
            </a:pPr>
            <a:r>
              <a:rPr lang="en-US" sz="4000" dirty="0" smtClean="0">
                <a:ea typeface="+mn-ea"/>
              </a:rPr>
              <a:t>We get a chance to interact with Swami</a:t>
            </a:r>
          </a:p>
          <a:p>
            <a:pPr>
              <a:buFont typeface="Wingdings" charset="2"/>
              <a:buChar char="n"/>
              <a:defRPr/>
            </a:pPr>
            <a:endParaRPr lang="en-US" dirty="0" smtClean="0">
              <a:ea typeface="+mn-ea"/>
            </a:endParaRPr>
          </a:p>
          <a:p>
            <a:pPr>
              <a:buFont typeface="Wingdings" charset="2"/>
              <a:buChar char="n"/>
              <a:defRPr/>
            </a:pPr>
            <a:endParaRPr lang="en-US" dirty="0">
              <a:ea typeface="+mn-ea"/>
            </a:endParaRPr>
          </a:p>
          <a:p>
            <a:pPr marL="0" indent="0">
              <a:buFont typeface="Wingdings" charset="0"/>
              <a:buNone/>
              <a:defRPr/>
            </a:pPr>
            <a:endParaRPr lang="en-US" dirty="0" smtClean="0">
              <a:ea typeface="+mn-ea"/>
            </a:endParaRPr>
          </a:p>
        </p:txBody>
      </p:sp>
    </p:spTree>
    <p:extLst>
      <p:ext uri="{BB962C8B-B14F-4D97-AF65-F5344CB8AC3E}">
        <p14:creationId xmlns:p14="http://schemas.microsoft.com/office/powerpoint/2010/main" val="588935924"/>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371600"/>
          </a:xfrm>
        </p:spPr>
        <p:txBody>
          <a:bodyPr/>
          <a:lstStyle/>
          <a:p>
            <a:pPr>
              <a:defRPr/>
            </a:pPr>
            <a:r>
              <a:rPr lang="en-US" dirty="0" smtClean="0">
                <a:solidFill>
                  <a:srgbClr val="FFFF00"/>
                </a:solidFill>
                <a:ea typeface="+mj-ea"/>
              </a:rPr>
              <a:t>When we remember that we are speaking to our Dearest Swami</a:t>
            </a:r>
            <a:endParaRPr lang="en-US" dirty="0">
              <a:solidFill>
                <a:srgbClr val="FFFF00"/>
              </a:solidFill>
              <a:ea typeface="+mj-ea"/>
            </a:endParaRPr>
          </a:p>
        </p:txBody>
      </p:sp>
      <p:sp>
        <p:nvSpPr>
          <p:cNvPr id="3" name="Content Placeholder 2"/>
          <p:cNvSpPr>
            <a:spLocks noGrp="1"/>
          </p:cNvSpPr>
          <p:nvPr>
            <p:ph idx="1"/>
          </p:nvPr>
        </p:nvSpPr>
        <p:spPr>
          <a:xfrm>
            <a:off x="457200" y="2514600"/>
            <a:ext cx="8229600" cy="4724400"/>
          </a:xfrm>
        </p:spPr>
        <p:txBody>
          <a:bodyPr/>
          <a:lstStyle/>
          <a:p>
            <a:pPr>
              <a:buFont typeface="Wingdings" charset="2"/>
              <a:buChar char="n"/>
              <a:defRPr/>
            </a:pPr>
            <a:r>
              <a:rPr lang="en-US" sz="4000" dirty="0" smtClean="0">
                <a:ea typeface="+mn-ea"/>
              </a:rPr>
              <a:t>We get a chance to have Swami’s </a:t>
            </a:r>
            <a:r>
              <a:rPr lang="en-US" sz="4000" dirty="0" err="1">
                <a:ea typeface="+mn-ea"/>
              </a:rPr>
              <a:t>D</a:t>
            </a:r>
            <a:r>
              <a:rPr lang="en-US" sz="4000" dirty="0" err="1" smtClean="0">
                <a:ea typeface="+mn-ea"/>
              </a:rPr>
              <a:t>arshan</a:t>
            </a:r>
            <a:r>
              <a:rPr lang="en-US" sz="4000" dirty="0" smtClean="0">
                <a:ea typeface="+mn-ea"/>
              </a:rPr>
              <a:t>  …  All day long !!!</a:t>
            </a:r>
          </a:p>
          <a:p>
            <a:pPr>
              <a:buFont typeface="Wingdings" charset="2"/>
              <a:buChar char="n"/>
              <a:defRPr/>
            </a:pPr>
            <a:endParaRPr lang="en-US" dirty="0" smtClean="0">
              <a:ea typeface="+mn-ea"/>
            </a:endParaRPr>
          </a:p>
          <a:p>
            <a:pPr>
              <a:buFont typeface="Wingdings" charset="2"/>
              <a:buChar char="n"/>
              <a:defRPr/>
            </a:pPr>
            <a:endParaRPr lang="en-US" dirty="0">
              <a:ea typeface="+mn-ea"/>
            </a:endParaRPr>
          </a:p>
          <a:p>
            <a:pPr marL="0" indent="0">
              <a:buFont typeface="Wingdings" charset="0"/>
              <a:buNone/>
              <a:defRPr/>
            </a:pPr>
            <a:endParaRPr lang="en-US" dirty="0" smtClean="0">
              <a:ea typeface="+mn-ea"/>
            </a:endParaRPr>
          </a:p>
        </p:txBody>
      </p:sp>
    </p:spTree>
    <p:extLst>
      <p:ext uri="{BB962C8B-B14F-4D97-AF65-F5344CB8AC3E}">
        <p14:creationId xmlns:p14="http://schemas.microsoft.com/office/powerpoint/2010/main" val="14178019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Textured</Template>
  <TotalTime>25210</TotalTime>
  <Words>4211</Words>
  <Application>Microsoft Macintosh PowerPoint</Application>
  <PresentationFormat>On-screen Show (4:3)</PresentationFormat>
  <Paragraphs>538</Paragraphs>
  <Slides>99</Slides>
  <Notes>56</Notes>
  <HiddenSlides>0</HiddenSlides>
  <MMClips>0</MMClips>
  <ScaleCrop>false</ScaleCrop>
  <HeadingPairs>
    <vt:vector size="4" baseType="variant">
      <vt:variant>
        <vt:lpstr>Theme</vt:lpstr>
      </vt:variant>
      <vt:variant>
        <vt:i4>1</vt:i4>
      </vt:variant>
      <vt:variant>
        <vt:lpstr>Slide Titles</vt:lpstr>
      </vt:variant>
      <vt:variant>
        <vt:i4>99</vt:i4>
      </vt:variant>
    </vt:vector>
  </HeadingPairs>
  <TitlesOfParts>
    <vt:vector size="100" baseType="lpstr">
      <vt:lpstr>Textured</vt:lpstr>
      <vt:lpstr>Sai Baba’s Teachings  on Communication</vt:lpstr>
      <vt:lpstr>Why should we focus on communication ??? </vt:lpstr>
      <vt:lpstr>Do you ever have a problem ?</vt:lpstr>
      <vt:lpstr>Do you ever have a problem ?</vt:lpstr>
      <vt:lpstr>Today’s goal</vt:lpstr>
      <vt:lpstr>How are we going to do this?</vt:lpstr>
      <vt:lpstr>It is not always easy !!!</vt:lpstr>
      <vt:lpstr>It is not always easy !!!</vt:lpstr>
      <vt:lpstr>Love All, Serve All</vt:lpstr>
      <vt:lpstr>Most Powerful Method of Communication?</vt:lpstr>
      <vt:lpstr> Swami’s teachings </vt:lpstr>
      <vt:lpstr>Words to Remember</vt:lpstr>
      <vt:lpstr>We only have one chance for a First Impression !!!</vt:lpstr>
      <vt:lpstr>How to make an apology</vt:lpstr>
      <vt:lpstr>Do people ever look at things differently than you do ?</vt:lpstr>
      <vt:lpstr>We all have our perspective</vt:lpstr>
      <vt:lpstr>How should we respond when someone has a different viewpoint?</vt:lpstr>
      <vt:lpstr>Email Communication Tips</vt:lpstr>
      <vt:lpstr>#1  Never use email to  resolve major differences of opinion</vt:lpstr>
      <vt:lpstr>Never use email to try and resolve major differences of opinion</vt:lpstr>
      <vt:lpstr>Talking in Person always best</vt:lpstr>
      <vt:lpstr>In person not always possible</vt:lpstr>
      <vt:lpstr>Talking on the phone or via Skype is the next best</vt:lpstr>
      <vt:lpstr>Now what to say ?</vt:lpstr>
      <vt:lpstr>One approach to help resolve different opinions on the phone</vt:lpstr>
      <vt:lpstr>Be Careful when you come to bridge</vt:lpstr>
      <vt:lpstr>After Bridge say</vt:lpstr>
      <vt:lpstr>Be Careful when you come to bridge</vt:lpstr>
      <vt:lpstr>#2  Never say anything negative about another person</vt:lpstr>
      <vt:lpstr>You read an email and see a major conflict of opinion</vt:lpstr>
      <vt:lpstr>You are tempted to send an email to try to resolve a major problem</vt:lpstr>
      <vt:lpstr>What should you do ?</vt:lpstr>
      <vt:lpstr>You are about to say something  negative about someone</vt:lpstr>
      <vt:lpstr>What should you do ?</vt:lpstr>
      <vt:lpstr>3.  Keep email short and sweet. </vt:lpstr>
      <vt:lpstr>3. If we say something negative (not recommended) </vt:lpstr>
      <vt:lpstr>4.  Giving compliments by email is encouraged</vt:lpstr>
      <vt:lpstr>5. Subject line should be simple and summarize content of email</vt:lpstr>
      <vt:lpstr>6. CC only those who need to know</vt:lpstr>
      <vt:lpstr>7. If you Forward an email to someone</vt:lpstr>
      <vt:lpstr>8.     Do not share Sai Organization email addresses</vt:lpstr>
      <vt:lpstr>9.  When we refer to an attachment in our email</vt:lpstr>
      <vt:lpstr>10.  Be careful about copying and pasting</vt:lpstr>
      <vt:lpstr>11. For official e-mail correspondence </vt:lpstr>
      <vt:lpstr>12.  Be Very Careful about hitting the Reply All Button ! </vt:lpstr>
      <vt:lpstr>13.  All Capital Letters </vt:lpstr>
      <vt:lpstr>14.  In future we may all have an official Sai Organization email address</vt:lpstr>
      <vt:lpstr>15.  Just Use One Email Address </vt:lpstr>
      <vt:lpstr> Before we speak, we should make sure that we</vt:lpstr>
      <vt:lpstr>Avoid speaking a truth  that is hurtful</vt:lpstr>
      <vt:lpstr>When we find faults in others</vt:lpstr>
      <vt:lpstr>When we find faults in others</vt:lpstr>
      <vt:lpstr>First Understanding,  Then Adjustment </vt:lpstr>
      <vt:lpstr> </vt:lpstr>
      <vt:lpstr> </vt:lpstr>
      <vt:lpstr> </vt:lpstr>
      <vt:lpstr>Good example of</vt:lpstr>
      <vt:lpstr> </vt:lpstr>
      <vt:lpstr> </vt:lpstr>
      <vt:lpstr>Example of </vt:lpstr>
      <vt:lpstr> </vt:lpstr>
      <vt:lpstr> </vt:lpstr>
      <vt:lpstr> </vt:lpstr>
      <vt:lpstr>Good example of</vt:lpstr>
      <vt:lpstr> </vt:lpstr>
      <vt:lpstr> </vt:lpstr>
      <vt:lpstr>Hijacking conversation</vt:lpstr>
      <vt:lpstr>First Understanding,  Then Adjustment </vt:lpstr>
      <vt:lpstr>60 second</vt:lpstr>
      <vt:lpstr>30 second</vt:lpstr>
      <vt:lpstr>What is a technique to make sure we have understood another person?</vt:lpstr>
      <vt:lpstr>Why is this a good idea?</vt:lpstr>
      <vt:lpstr>You have just listened to your friend tell you about a painful experience </vt:lpstr>
      <vt:lpstr>The Power of Empathy </vt:lpstr>
      <vt:lpstr>How to ask permission to give advice</vt:lpstr>
      <vt:lpstr>Better Way</vt:lpstr>
      <vt:lpstr>Do you ever feel pressured  to say Yes?</vt:lpstr>
      <vt:lpstr>How to receive criticism</vt:lpstr>
      <vt:lpstr>How to receive criticism</vt:lpstr>
      <vt:lpstr>How to receive criticism</vt:lpstr>
      <vt:lpstr>God is testing us</vt:lpstr>
      <vt:lpstr> University of Life we need to pass many tests</vt:lpstr>
      <vt:lpstr>We cannot always oblige, what we can always do… is speak obligingly</vt:lpstr>
      <vt:lpstr>How to respect others and encourage sharing of ideas</vt:lpstr>
      <vt:lpstr>Avoid using “But” as a connector after making a positive comment</vt:lpstr>
      <vt:lpstr> </vt:lpstr>
      <vt:lpstr>Example</vt:lpstr>
      <vt:lpstr>These listening skills will help when someone is angry </vt:lpstr>
      <vt:lpstr>Now lets ramp up the level of difficulty !</vt:lpstr>
      <vt:lpstr>Now, take a deep breath !</vt:lpstr>
      <vt:lpstr>Now, take a deep breath !</vt:lpstr>
      <vt:lpstr>Now be careful</vt:lpstr>
      <vt:lpstr>Now be careful</vt:lpstr>
      <vt:lpstr>Another Take Home Message</vt:lpstr>
      <vt:lpstr>Take home point</vt:lpstr>
      <vt:lpstr>PowerPoint Presentation</vt:lpstr>
      <vt:lpstr>When we remember that we are speaking to our Dearest Swami</vt:lpstr>
      <vt:lpstr>When we remember that we are speaking to our Dearest Swami</vt:lpstr>
      <vt:lpstr>When we remember that we are speaking to our Dearest Swami</vt:lpstr>
    </vt:vector>
  </TitlesOfParts>
  <Company>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Swami’s teachings on Communication</dc:title>
  <dc:creator>Joe</dc:creator>
  <cp:lastModifiedBy>Joseph Phaneuf</cp:lastModifiedBy>
  <cp:revision>865</cp:revision>
  <cp:lastPrinted>2010-09-11T13:40:36Z</cp:lastPrinted>
  <dcterms:created xsi:type="dcterms:W3CDTF">2011-08-01T23:50:14Z</dcterms:created>
  <dcterms:modified xsi:type="dcterms:W3CDTF">2014-11-24T09:05:26Z</dcterms:modified>
</cp:coreProperties>
</file>